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18DC3"/>
    <a:srgbClr val="FFD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172737" y="1995296"/>
            <a:ext cx="3325379" cy="1704639"/>
            <a:chOff x="79800" y="1100093"/>
            <a:chExt cx="5429749" cy="1956320"/>
          </a:xfrm>
        </p:grpSpPr>
        <p:grpSp>
          <p:nvGrpSpPr>
            <p:cNvPr id="141" name="Group 140"/>
            <p:cNvGrpSpPr/>
            <p:nvPr/>
          </p:nvGrpSpPr>
          <p:grpSpPr>
            <a:xfrm>
              <a:off x="79800" y="1100093"/>
              <a:ext cx="5429749" cy="1956320"/>
              <a:chOff x="79800" y="1509668"/>
              <a:chExt cx="5429749" cy="1956320"/>
            </a:xfrm>
          </p:grpSpPr>
          <p:grpSp>
            <p:nvGrpSpPr>
              <p:cNvPr id="58" name="Group 57"/>
              <p:cNvGrpSpPr/>
              <p:nvPr/>
            </p:nvGrpSpPr>
            <p:grpSpPr>
              <a:xfrm>
                <a:off x="79800" y="1765963"/>
                <a:ext cx="4258877" cy="1700025"/>
                <a:chOff x="1545592" y="2789022"/>
                <a:chExt cx="4258877" cy="1700025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2857500" y="2863850"/>
                  <a:ext cx="1568450" cy="555849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Freeform 49"/>
                <p:cNvSpPr/>
                <p:nvPr/>
              </p:nvSpPr>
              <p:spPr>
                <a:xfrm>
                  <a:off x="1631950" y="2863850"/>
                  <a:ext cx="952500" cy="571500"/>
                </a:xfrm>
                <a:custGeom>
                  <a:avLst/>
                  <a:gdLst>
                    <a:gd name="connsiteX0" fmla="*/ 1270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1270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9950 w 952500"/>
                    <a:gd name="connsiteY5" fmla="*/ 298450 h 571500"/>
                    <a:gd name="connsiteX6" fmla="*/ 933450 w 952500"/>
                    <a:gd name="connsiteY6" fmla="*/ 482600 h 571500"/>
                    <a:gd name="connsiteX7" fmla="*/ 952500 w 952500"/>
                    <a:gd name="connsiteY7" fmla="*/ 571500 h 571500"/>
                    <a:gd name="connsiteX8" fmla="*/ 0 w 952500"/>
                    <a:gd name="connsiteY8" fmla="*/ 565150 h 571500"/>
                    <a:gd name="connsiteX9" fmla="*/ 6350 w 952500"/>
                    <a:gd name="connsiteY9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3600 w 952500"/>
                    <a:gd name="connsiteY5" fmla="*/ 2159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38200 w 952500"/>
                    <a:gd name="connsiteY5" fmla="*/ 2286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38200 w 952500"/>
                    <a:gd name="connsiteY5" fmla="*/ 228600 h 571500"/>
                    <a:gd name="connsiteX6" fmla="*/ 946150 w 952500"/>
                    <a:gd name="connsiteY6" fmla="*/ 30480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95350 w 952500"/>
                    <a:gd name="connsiteY5" fmla="*/ 228600 h 571500"/>
                    <a:gd name="connsiteX6" fmla="*/ 946150 w 952500"/>
                    <a:gd name="connsiteY6" fmla="*/ 30480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52500" h="571500">
                      <a:moveTo>
                        <a:pt x="6350" y="0"/>
                      </a:moveTo>
                      <a:lnTo>
                        <a:pt x="660400" y="0"/>
                      </a:lnTo>
                      <a:lnTo>
                        <a:pt x="742950" y="50800"/>
                      </a:lnTo>
                      <a:cubicBezTo>
                        <a:pt x="759883" y="67733"/>
                        <a:pt x="764117" y="78317"/>
                        <a:pt x="781050" y="95250"/>
                      </a:cubicBezTo>
                      <a:lnTo>
                        <a:pt x="812800" y="146050"/>
                      </a:lnTo>
                      <a:cubicBezTo>
                        <a:pt x="823383" y="169333"/>
                        <a:pt x="884767" y="205317"/>
                        <a:pt x="895350" y="228600"/>
                      </a:cubicBezTo>
                      <a:lnTo>
                        <a:pt x="946150" y="304800"/>
                      </a:lnTo>
                      <a:lnTo>
                        <a:pt x="933450" y="482600"/>
                      </a:lnTo>
                      <a:lnTo>
                        <a:pt x="952500" y="571500"/>
                      </a:lnTo>
                      <a:lnTo>
                        <a:pt x="0" y="565150"/>
                      </a:lnTo>
                      <a:cubicBezTo>
                        <a:pt x="2117" y="378883"/>
                        <a:pt x="-2117" y="205317"/>
                        <a:pt x="6350" y="0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Freeform 50"/>
                <p:cNvSpPr/>
                <p:nvPr/>
              </p:nvSpPr>
              <p:spPr>
                <a:xfrm flipH="1">
                  <a:off x="4743450" y="2859199"/>
                  <a:ext cx="952500" cy="571500"/>
                </a:xfrm>
                <a:custGeom>
                  <a:avLst/>
                  <a:gdLst>
                    <a:gd name="connsiteX0" fmla="*/ 1270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1270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9950 w 952500"/>
                    <a:gd name="connsiteY5" fmla="*/ 298450 h 571500"/>
                    <a:gd name="connsiteX6" fmla="*/ 933450 w 952500"/>
                    <a:gd name="connsiteY6" fmla="*/ 482600 h 571500"/>
                    <a:gd name="connsiteX7" fmla="*/ 952500 w 952500"/>
                    <a:gd name="connsiteY7" fmla="*/ 571500 h 571500"/>
                    <a:gd name="connsiteX8" fmla="*/ 0 w 952500"/>
                    <a:gd name="connsiteY8" fmla="*/ 565150 h 571500"/>
                    <a:gd name="connsiteX9" fmla="*/ 6350 w 952500"/>
                    <a:gd name="connsiteY9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3600 w 952500"/>
                    <a:gd name="connsiteY5" fmla="*/ 2159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38200 w 952500"/>
                    <a:gd name="connsiteY5" fmla="*/ 2286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38200 w 952500"/>
                    <a:gd name="connsiteY5" fmla="*/ 228600 h 571500"/>
                    <a:gd name="connsiteX6" fmla="*/ 946150 w 952500"/>
                    <a:gd name="connsiteY6" fmla="*/ 30480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44550 w 952500"/>
                    <a:gd name="connsiteY5" fmla="*/ 203200 h 571500"/>
                    <a:gd name="connsiteX6" fmla="*/ 946150 w 952500"/>
                    <a:gd name="connsiteY6" fmla="*/ 30480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52500" h="571500">
                      <a:moveTo>
                        <a:pt x="6350" y="0"/>
                      </a:moveTo>
                      <a:lnTo>
                        <a:pt x="660400" y="0"/>
                      </a:lnTo>
                      <a:lnTo>
                        <a:pt x="742950" y="50800"/>
                      </a:lnTo>
                      <a:cubicBezTo>
                        <a:pt x="759883" y="67733"/>
                        <a:pt x="764117" y="78317"/>
                        <a:pt x="781050" y="95250"/>
                      </a:cubicBezTo>
                      <a:lnTo>
                        <a:pt x="812800" y="146050"/>
                      </a:lnTo>
                      <a:cubicBezTo>
                        <a:pt x="823383" y="169333"/>
                        <a:pt x="833967" y="179917"/>
                        <a:pt x="844550" y="203200"/>
                      </a:cubicBezTo>
                      <a:lnTo>
                        <a:pt x="946150" y="304800"/>
                      </a:lnTo>
                      <a:lnTo>
                        <a:pt x="933450" y="482600"/>
                      </a:lnTo>
                      <a:lnTo>
                        <a:pt x="952500" y="571500"/>
                      </a:lnTo>
                      <a:lnTo>
                        <a:pt x="0" y="565150"/>
                      </a:lnTo>
                      <a:cubicBezTo>
                        <a:pt x="2117" y="378883"/>
                        <a:pt x="-2117" y="205317"/>
                        <a:pt x="6350" y="0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2489200" y="3143250"/>
                  <a:ext cx="2336800" cy="28744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D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ielectric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1635620" y="3670300"/>
                  <a:ext cx="4069721" cy="244883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Dielectric 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1635620" y="3915184"/>
                  <a:ext cx="4069721" cy="573863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75000"/>
                      </a:schemeClr>
                    </a:gs>
                    <a:gs pos="47000">
                      <a:srgbClr val="618DC3">
                        <a:lumMod val="74000"/>
                        <a:lumOff val="26000"/>
                      </a:srgbClr>
                    </a:gs>
                    <a:gs pos="90000">
                      <a:schemeClr val="bg1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substrate (conducting)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>
                  <a:off x="1631950" y="3105150"/>
                  <a:ext cx="952500" cy="571500"/>
                </a:xfrm>
                <a:custGeom>
                  <a:avLst/>
                  <a:gdLst>
                    <a:gd name="connsiteX0" fmla="*/ 1270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1270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9950 w 952500"/>
                    <a:gd name="connsiteY5" fmla="*/ 298450 h 571500"/>
                    <a:gd name="connsiteX6" fmla="*/ 933450 w 952500"/>
                    <a:gd name="connsiteY6" fmla="*/ 482600 h 571500"/>
                    <a:gd name="connsiteX7" fmla="*/ 952500 w 952500"/>
                    <a:gd name="connsiteY7" fmla="*/ 571500 h 571500"/>
                    <a:gd name="connsiteX8" fmla="*/ 0 w 952500"/>
                    <a:gd name="connsiteY8" fmla="*/ 565150 h 571500"/>
                    <a:gd name="connsiteX9" fmla="*/ 6350 w 952500"/>
                    <a:gd name="connsiteY9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3600 w 952500"/>
                    <a:gd name="connsiteY5" fmla="*/ 2159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38200 w 952500"/>
                    <a:gd name="connsiteY5" fmla="*/ 2286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52500" h="571500">
                      <a:moveTo>
                        <a:pt x="6350" y="0"/>
                      </a:moveTo>
                      <a:lnTo>
                        <a:pt x="660400" y="0"/>
                      </a:lnTo>
                      <a:lnTo>
                        <a:pt x="742950" y="50800"/>
                      </a:lnTo>
                      <a:cubicBezTo>
                        <a:pt x="759883" y="67733"/>
                        <a:pt x="764117" y="78317"/>
                        <a:pt x="781050" y="95250"/>
                      </a:cubicBezTo>
                      <a:lnTo>
                        <a:pt x="812800" y="146050"/>
                      </a:lnTo>
                      <a:cubicBezTo>
                        <a:pt x="823383" y="169333"/>
                        <a:pt x="827617" y="205317"/>
                        <a:pt x="838200" y="228600"/>
                      </a:cubicBezTo>
                      <a:lnTo>
                        <a:pt x="869950" y="298450"/>
                      </a:lnTo>
                      <a:lnTo>
                        <a:pt x="933450" y="482600"/>
                      </a:lnTo>
                      <a:lnTo>
                        <a:pt x="952500" y="571500"/>
                      </a:lnTo>
                      <a:lnTo>
                        <a:pt x="0" y="565150"/>
                      </a:lnTo>
                      <a:cubicBezTo>
                        <a:pt x="2117" y="378883"/>
                        <a:pt x="-2117" y="205317"/>
                        <a:pt x="635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flipH="1">
                  <a:off x="4749800" y="3100499"/>
                  <a:ext cx="952500" cy="571500"/>
                </a:xfrm>
                <a:custGeom>
                  <a:avLst/>
                  <a:gdLst>
                    <a:gd name="connsiteX0" fmla="*/ 1270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1270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812800 w 952500"/>
                    <a:gd name="connsiteY3" fmla="*/ 146050 h 571500"/>
                    <a:gd name="connsiteX4" fmla="*/ 869950 w 952500"/>
                    <a:gd name="connsiteY4" fmla="*/ 298450 h 571500"/>
                    <a:gd name="connsiteX5" fmla="*/ 933450 w 952500"/>
                    <a:gd name="connsiteY5" fmla="*/ 482600 h 571500"/>
                    <a:gd name="connsiteX6" fmla="*/ 952500 w 952500"/>
                    <a:gd name="connsiteY6" fmla="*/ 571500 h 571500"/>
                    <a:gd name="connsiteX7" fmla="*/ 0 w 952500"/>
                    <a:gd name="connsiteY7" fmla="*/ 565150 h 571500"/>
                    <a:gd name="connsiteX8" fmla="*/ 6350 w 952500"/>
                    <a:gd name="connsiteY8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9950 w 952500"/>
                    <a:gd name="connsiteY5" fmla="*/ 298450 h 571500"/>
                    <a:gd name="connsiteX6" fmla="*/ 933450 w 952500"/>
                    <a:gd name="connsiteY6" fmla="*/ 482600 h 571500"/>
                    <a:gd name="connsiteX7" fmla="*/ 952500 w 952500"/>
                    <a:gd name="connsiteY7" fmla="*/ 571500 h 571500"/>
                    <a:gd name="connsiteX8" fmla="*/ 0 w 952500"/>
                    <a:gd name="connsiteY8" fmla="*/ 565150 h 571500"/>
                    <a:gd name="connsiteX9" fmla="*/ 6350 w 952500"/>
                    <a:gd name="connsiteY9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63600 w 952500"/>
                    <a:gd name="connsiteY5" fmla="*/ 2159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  <a:gd name="connsiteX0" fmla="*/ 6350 w 952500"/>
                    <a:gd name="connsiteY0" fmla="*/ 0 h 571500"/>
                    <a:gd name="connsiteX1" fmla="*/ 660400 w 952500"/>
                    <a:gd name="connsiteY1" fmla="*/ 0 h 571500"/>
                    <a:gd name="connsiteX2" fmla="*/ 742950 w 952500"/>
                    <a:gd name="connsiteY2" fmla="*/ 50800 h 571500"/>
                    <a:gd name="connsiteX3" fmla="*/ 781050 w 952500"/>
                    <a:gd name="connsiteY3" fmla="*/ 95250 h 571500"/>
                    <a:gd name="connsiteX4" fmla="*/ 812800 w 952500"/>
                    <a:gd name="connsiteY4" fmla="*/ 146050 h 571500"/>
                    <a:gd name="connsiteX5" fmla="*/ 838200 w 952500"/>
                    <a:gd name="connsiteY5" fmla="*/ 228600 h 571500"/>
                    <a:gd name="connsiteX6" fmla="*/ 869950 w 952500"/>
                    <a:gd name="connsiteY6" fmla="*/ 298450 h 571500"/>
                    <a:gd name="connsiteX7" fmla="*/ 933450 w 952500"/>
                    <a:gd name="connsiteY7" fmla="*/ 482600 h 571500"/>
                    <a:gd name="connsiteX8" fmla="*/ 952500 w 952500"/>
                    <a:gd name="connsiteY8" fmla="*/ 571500 h 571500"/>
                    <a:gd name="connsiteX9" fmla="*/ 0 w 952500"/>
                    <a:gd name="connsiteY9" fmla="*/ 565150 h 571500"/>
                    <a:gd name="connsiteX10" fmla="*/ 6350 w 952500"/>
                    <a:gd name="connsiteY10" fmla="*/ 0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52500" h="571500">
                      <a:moveTo>
                        <a:pt x="6350" y="0"/>
                      </a:moveTo>
                      <a:lnTo>
                        <a:pt x="660400" y="0"/>
                      </a:lnTo>
                      <a:lnTo>
                        <a:pt x="742950" y="50800"/>
                      </a:lnTo>
                      <a:cubicBezTo>
                        <a:pt x="759883" y="67733"/>
                        <a:pt x="764117" y="78317"/>
                        <a:pt x="781050" y="95250"/>
                      </a:cubicBezTo>
                      <a:lnTo>
                        <a:pt x="812800" y="146050"/>
                      </a:lnTo>
                      <a:cubicBezTo>
                        <a:pt x="823383" y="169333"/>
                        <a:pt x="827617" y="205317"/>
                        <a:pt x="838200" y="228600"/>
                      </a:cubicBezTo>
                      <a:lnTo>
                        <a:pt x="869950" y="298450"/>
                      </a:lnTo>
                      <a:lnTo>
                        <a:pt x="933450" y="482600"/>
                      </a:lnTo>
                      <a:lnTo>
                        <a:pt x="952500" y="571500"/>
                      </a:lnTo>
                      <a:lnTo>
                        <a:pt x="0" y="565150"/>
                      </a:lnTo>
                      <a:cubicBezTo>
                        <a:pt x="2117" y="378883"/>
                        <a:pt x="-2117" y="205317"/>
                        <a:pt x="635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02286" y="3430699"/>
                  <a:ext cx="3013657" cy="244701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err="1" smtClean="0">
                      <a:solidFill>
                        <a:schemeClr val="tx1"/>
                      </a:solidFill>
                    </a:rPr>
                    <a:t>SnTe</a:t>
                  </a:r>
                  <a:r>
                    <a:rPr lang="en-US" b="1" dirty="0" smtClean="0">
                      <a:solidFill>
                        <a:schemeClr val="tx1"/>
                      </a:solidFill>
                    </a:rPr>
                    <a:t> (001)</a:t>
                  </a:r>
                  <a:endParaRPr 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3194919" y="2789022"/>
                  <a:ext cx="87209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dirty="0"/>
                    <a:t>top </a:t>
                  </a:r>
                  <a:r>
                    <a:rPr lang="en-US" sz="1600" dirty="0" smtClean="0"/>
                    <a:t>gate</a:t>
                  </a:r>
                  <a:endParaRPr lang="en-US" sz="1600" dirty="0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1545592" y="3062584"/>
                  <a:ext cx="990087" cy="5903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/>
                    <a:t>contact</a:t>
                  </a:r>
                </a:p>
                <a:p>
                  <a:r>
                    <a:rPr lang="en-US" sz="1400" dirty="0" smtClean="0"/>
                    <a:t>pad</a:t>
                  </a:r>
                  <a:endParaRPr lang="en-US" sz="1400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4814383" y="3003758"/>
                  <a:ext cx="990086" cy="5903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400" dirty="0" smtClean="0"/>
                    <a:t>contact</a:t>
                  </a:r>
                </a:p>
                <a:p>
                  <a:pPr algn="r"/>
                  <a:r>
                    <a:rPr lang="en-US" sz="1400" dirty="0" smtClean="0"/>
                    <a:t>pad</a:t>
                  </a:r>
                  <a:endParaRPr lang="en-US" sz="1400" dirty="0"/>
                </a:p>
              </p:txBody>
            </p:sp>
          </p:grpSp>
          <p:sp>
            <p:nvSpPr>
              <p:cNvPr id="123" name="Freeform 122"/>
              <p:cNvSpPr/>
              <p:nvPr/>
            </p:nvSpPr>
            <p:spPr>
              <a:xfrm>
                <a:off x="4099849" y="2589688"/>
                <a:ext cx="1266825" cy="200025"/>
              </a:xfrm>
              <a:custGeom>
                <a:avLst/>
                <a:gdLst>
                  <a:gd name="connsiteX0" fmla="*/ 0 w 1266825"/>
                  <a:gd name="connsiteY0" fmla="*/ 0 h 200025"/>
                  <a:gd name="connsiteX1" fmla="*/ 1266825 w 1266825"/>
                  <a:gd name="connsiteY1" fmla="*/ 0 h 200025"/>
                  <a:gd name="connsiteX2" fmla="*/ 1266825 w 1266825"/>
                  <a:gd name="connsiteY2" fmla="*/ 200025 h 200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6825" h="200025">
                    <a:moveTo>
                      <a:pt x="0" y="0"/>
                    </a:moveTo>
                    <a:lnTo>
                      <a:pt x="1266825" y="0"/>
                    </a:lnTo>
                    <a:lnTo>
                      <a:pt x="1266825" y="20002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5" name="Straight Connector 124"/>
              <p:cNvCxnSpPr/>
              <p:nvPr/>
            </p:nvCxnSpPr>
            <p:spPr>
              <a:xfrm flipV="1">
                <a:off x="5223799" y="2788819"/>
                <a:ext cx="285750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flipV="1">
                <a:off x="5292852" y="2845970"/>
                <a:ext cx="147637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flipV="1">
                <a:off x="5330956" y="2903125"/>
                <a:ext cx="71437" cy="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Freeform 132"/>
              <p:cNvSpPr/>
              <p:nvPr/>
            </p:nvSpPr>
            <p:spPr>
              <a:xfrm>
                <a:off x="2623474" y="1509668"/>
                <a:ext cx="2085975" cy="1089545"/>
              </a:xfrm>
              <a:custGeom>
                <a:avLst/>
                <a:gdLst>
                  <a:gd name="connsiteX0" fmla="*/ 9525 w 2085975"/>
                  <a:gd name="connsiteY0" fmla="*/ 942975 h 1524000"/>
                  <a:gd name="connsiteX1" fmla="*/ 0 w 2085975"/>
                  <a:gd name="connsiteY1" fmla="*/ 0 h 1524000"/>
                  <a:gd name="connsiteX2" fmla="*/ 2085975 w 2085975"/>
                  <a:gd name="connsiteY2" fmla="*/ 0 h 1524000"/>
                  <a:gd name="connsiteX3" fmla="*/ 2085975 w 2085975"/>
                  <a:gd name="connsiteY3" fmla="*/ 1524000 h 1524000"/>
                  <a:gd name="connsiteX0" fmla="*/ 9525 w 2085975"/>
                  <a:gd name="connsiteY0" fmla="*/ 942975 h 2090557"/>
                  <a:gd name="connsiteX1" fmla="*/ 0 w 2085975"/>
                  <a:gd name="connsiteY1" fmla="*/ 0 h 2090557"/>
                  <a:gd name="connsiteX2" fmla="*/ 2085975 w 2085975"/>
                  <a:gd name="connsiteY2" fmla="*/ 0 h 2090557"/>
                  <a:gd name="connsiteX3" fmla="*/ 2085975 w 2085975"/>
                  <a:gd name="connsiteY3" fmla="*/ 2090557 h 2090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5975" h="2090557">
                    <a:moveTo>
                      <a:pt x="9525" y="942975"/>
                    </a:moveTo>
                    <a:lnTo>
                      <a:pt x="0" y="0"/>
                    </a:lnTo>
                    <a:lnTo>
                      <a:pt x="2085975" y="0"/>
                    </a:lnTo>
                    <a:lnTo>
                      <a:pt x="2085975" y="209055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  <a:headEnd type="oval"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Freeform 133"/>
              <p:cNvSpPr/>
              <p:nvPr/>
            </p:nvSpPr>
            <p:spPr>
              <a:xfrm>
                <a:off x="4109374" y="2589688"/>
                <a:ext cx="600075" cy="876300"/>
              </a:xfrm>
              <a:custGeom>
                <a:avLst/>
                <a:gdLst>
                  <a:gd name="connsiteX0" fmla="*/ 0 w 600075"/>
                  <a:gd name="connsiteY0" fmla="*/ 876300 h 876300"/>
                  <a:gd name="connsiteX1" fmla="*/ 600075 w 600075"/>
                  <a:gd name="connsiteY1" fmla="*/ 876300 h 876300"/>
                  <a:gd name="connsiteX2" fmla="*/ 600075 w 600075"/>
                  <a:gd name="connsiteY2" fmla="*/ 0 h 876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0075" h="876300">
                    <a:moveTo>
                      <a:pt x="0" y="876300"/>
                    </a:moveTo>
                    <a:lnTo>
                      <a:pt x="600075" y="876300"/>
                    </a:lnTo>
                    <a:lnTo>
                      <a:pt x="600075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9" name="Group 138"/>
              <p:cNvGrpSpPr/>
              <p:nvPr/>
            </p:nvGrpSpPr>
            <p:grpSpPr>
              <a:xfrm>
                <a:off x="4466561" y="1755237"/>
                <a:ext cx="487600" cy="476250"/>
                <a:chOff x="4491037" y="2461199"/>
                <a:chExt cx="487600" cy="476250"/>
              </a:xfrm>
            </p:grpSpPr>
            <p:sp>
              <p:nvSpPr>
                <p:cNvPr id="135" name="Oval 134"/>
                <p:cNvSpPr/>
                <p:nvPr/>
              </p:nvSpPr>
              <p:spPr>
                <a:xfrm>
                  <a:off x="4491037" y="2461199"/>
                  <a:ext cx="471488" cy="4762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4500621" y="2482330"/>
                  <a:ext cx="47801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/>
                    <a:t>V</a:t>
                  </a:r>
                  <a:r>
                    <a:rPr lang="en-US" sz="2000" b="1" baseline="-25000" dirty="0" err="1"/>
                    <a:t>t</a:t>
                  </a:r>
                  <a:r>
                    <a:rPr lang="en-US" sz="2000" b="1" baseline="-25000" dirty="0" err="1" smtClean="0"/>
                    <a:t>g</a:t>
                  </a:r>
                  <a:endParaRPr lang="en-US" sz="2000" b="1" baseline="-25000" dirty="0"/>
                </a:p>
              </p:txBody>
            </p:sp>
          </p:grpSp>
          <p:grpSp>
            <p:nvGrpSpPr>
              <p:cNvPr id="140" name="Group 139"/>
              <p:cNvGrpSpPr/>
              <p:nvPr/>
            </p:nvGrpSpPr>
            <p:grpSpPr>
              <a:xfrm>
                <a:off x="4475203" y="2794963"/>
                <a:ext cx="510076" cy="476250"/>
                <a:chOff x="4499679" y="3500925"/>
                <a:chExt cx="510076" cy="476250"/>
              </a:xfrm>
            </p:grpSpPr>
            <p:sp>
              <p:nvSpPr>
                <p:cNvPr id="136" name="Oval 135"/>
                <p:cNvSpPr/>
                <p:nvPr/>
              </p:nvSpPr>
              <p:spPr>
                <a:xfrm>
                  <a:off x="4500562" y="3500925"/>
                  <a:ext cx="471488" cy="4762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TextBox 137"/>
                <p:cNvSpPr txBox="1"/>
                <p:nvPr/>
              </p:nvSpPr>
              <p:spPr>
                <a:xfrm>
                  <a:off x="4499679" y="3529386"/>
                  <a:ext cx="5100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/>
                    <a:t>V</a:t>
                  </a:r>
                  <a:r>
                    <a:rPr lang="en-US" sz="2000" b="1" baseline="-25000" dirty="0" err="1" smtClean="0"/>
                    <a:t>bg</a:t>
                  </a:r>
                  <a:endParaRPr lang="en-US" sz="2000" b="1" baseline="-25000" dirty="0"/>
                </a:p>
              </p:txBody>
            </p:sp>
          </p:grpSp>
        </p:grpSp>
        <p:sp>
          <p:nvSpPr>
            <p:cNvPr id="118" name="TextBox 117"/>
            <p:cNvSpPr txBox="1"/>
            <p:nvPr/>
          </p:nvSpPr>
          <p:spPr>
            <a:xfrm>
              <a:off x="3051102" y="1916387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 flipV="1">
              <a:off x="3173059" y="1830524"/>
              <a:ext cx="0" cy="455679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158924" y="5696078"/>
            <a:ext cx="682615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Liu, J., Hsieh, T.H., Wei, P., </a:t>
            </a:r>
            <a:r>
              <a:rPr lang="en-US" sz="11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Duan</a:t>
            </a:r>
            <a:r>
              <a:rPr lang="en-US" sz="11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W., </a:t>
            </a:r>
            <a:r>
              <a:rPr lang="en-US" sz="11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Moodera</a:t>
            </a:r>
            <a:r>
              <a:rPr lang="en-US" sz="11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J.S., </a:t>
            </a:r>
            <a:r>
              <a:rPr lang="en-US" sz="11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and </a:t>
            </a:r>
            <a:r>
              <a:rPr lang="en-US" sz="11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Fu, L.</a:t>
            </a:r>
            <a:r>
              <a:rPr lang="en-US" sz="1100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“</a:t>
            </a:r>
            <a:r>
              <a:rPr lang="en-US" sz="11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Spin-Filtered Edge States with an Electrically Tunable Gap in a Two-Dimensional Topological Crystalline Insulator.”</a:t>
            </a:r>
            <a:r>
              <a:rPr lang="en-US" sz="1100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1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Nature </a:t>
            </a:r>
            <a:r>
              <a:rPr lang="en-US" sz="1100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Materials. </a:t>
            </a:r>
            <a:r>
              <a:rPr lang="en-US" sz="11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13, </a:t>
            </a:r>
            <a:r>
              <a:rPr lang="en-US" sz="1100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178-183 </a:t>
            </a:r>
            <a:r>
              <a:rPr lang="en-US" sz="11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(2014</a:t>
            </a:r>
            <a:r>
              <a:rPr lang="en-US" sz="1100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2566" y="448025"/>
            <a:ext cx="8317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Topological Insulators </a:t>
            </a:r>
            <a:r>
              <a:rPr lang="en-US" b="1" dirty="0">
                <a:latin typeface="Arial"/>
                <a:cs typeface="Arial"/>
              </a:rPr>
              <a:t>S</a:t>
            </a:r>
            <a:r>
              <a:rPr lang="en-US" b="1" dirty="0" smtClean="0">
                <a:latin typeface="Arial"/>
                <a:cs typeface="Arial"/>
              </a:rPr>
              <a:t>how </a:t>
            </a:r>
            <a:r>
              <a:rPr lang="en-US" b="1" dirty="0">
                <a:latin typeface="Arial"/>
                <a:cs typeface="Arial"/>
              </a:rPr>
              <a:t>P</a:t>
            </a:r>
            <a:r>
              <a:rPr lang="en-US" b="1" dirty="0" smtClean="0">
                <a:latin typeface="Arial"/>
                <a:cs typeface="Arial"/>
              </a:rPr>
              <a:t>romising </a:t>
            </a:r>
            <a:r>
              <a:rPr lang="en-US" b="1" dirty="0">
                <a:latin typeface="Arial"/>
                <a:cs typeface="Arial"/>
              </a:rPr>
              <a:t>R</a:t>
            </a:r>
            <a:r>
              <a:rPr lang="en-US" b="1" dirty="0" smtClean="0">
                <a:latin typeface="Arial"/>
                <a:cs typeface="Arial"/>
              </a:rPr>
              <a:t>esults as the Active Element of Electronic Devices,</a:t>
            </a:r>
            <a:r>
              <a:rPr lang="en-US" dirty="0" smtClean="0">
                <a:latin typeface="Arial"/>
                <a:cs typeface="Arial"/>
              </a:rPr>
              <a:t> J.S. </a:t>
            </a:r>
            <a:r>
              <a:rPr lang="en-US" dirty="0" err="1" smtClean="0">
                <a:latin typeface="Arial"/>
                <a:cs typeface="Arial"/>
              </a:rPr>
              <a:t>Moodera</a:t>
            </a:r>
            <a:r>
              <a:rPr lang="en-US" dirty="0" smtClean="0">
                <a:latin typeface="Arial"/>
                <a:cs typeface="Arial"/>
              </a:rPr>
              <a:t> (</a:t>
            </a:r>
            <a:r>
              <a:rPr lang="en-US" smtClean="0">
                <a:latin typeface="Arial"/>
                <a:cs typeface="Arial"/>
              </a:rPr>
              <a:t>Initiative II)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7251" y="4002018"/>
            <a:ext cx="4014725" cy="76944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100" dirty="0" smtClean="0">
                <a:latin typeface="Arial"/>
                <a:cs typeface="Arial"/>
              </a:rPr>
              <a:t>Figure above shows the schematic of a TCI (</a:t>
            </a:r>
            <a:r>
              <a:rPr lang="en-US" sz="1100" dirty="0" err="1" smtClean="0">
                <a:latin typeface="Arial"/>
                <a:cs typeface="Arial"/>
              </a:rPr>
              <a:t>SnTe</a:t>
            </a:r>
            <a:r>
              <a:rPr lang="en-US" sz="1100" dirty="0" smtClean="0">
                <a:latin typeface="Arial"/>
                <a:cs typeface="Arial"/>
              </a:rPr>
              <a:t>) based transistor. The potential device resembles a standard FET, whereas here the TCI with contacts, sandwiched between two insulators (dielectrics), </a:t>
            </a:r>
            <a:r>
              <a:rPr lang="en-US" sz="1100" dirty="0">
                <a:latin typeface="Arial"/>
                <a:cs typeface="Arial"/>
              </a:rPr>
              <a:t>plays the role of the </a:t>
            </a:r>
            <a:r>
              <a:rPr lang="en-US" sz="1100" dirty="0" smtClean="0">
                <a:latin typeface="Arial"/>
                <a:cs typeface="Arial"/>
              </a:rPr>
              <a:t>semiconductor. 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2243" y="1581823"/>
            <a:ext cx="4022371" cy="3416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latin typeface="Arial"/>
                <a:cs typeface="Arial"/>
              </a:rPr>
              <a:t>Topological crystalline insulators (TCIs) are a new class of materials that exhibit an insulating bulk yet possess conducting states </a:t>
            </a:r>
            <a:r>
              <a:rPr lang="en-US" sz="1200" dirty="0">
                <a:latin typeface="Arial"/>
                <a:cs typeface="Arial"/>
              </a:rPr>
              <a:t>at the surface. </a:t>
            </a:r>
            <a:r>
              <a:rPr lang="en-US" sz="1200" dirty="0" smtClean="0">
                <a:latin typeface="Arial"/>
                <a:cs typeface="Arial"/>
              </a:rPr>
              <a:t>The metallic character of the surface states relies on having a crystal symmetry (e.g. mirror symmetry) that prevents the surface from becoming insulating. In this collaborative theoretical study (with the group of Liang Fu, at MIT), it has been demonstrated that a small electric field can break this symmetry and turn the surface states into an insulating state. Since this electric field can be externally controlled, the device effectively works as a topological insulator transistor switch. This enables the charge and spin transport at the surface of TCIs to be controlled with high on/off ratio, fast operational speed and low energy consumption. </a:t>
            </a:r>
            <a:r>
              <a:rPr lang="en-US" sz="1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This new approach may lead to the development of TCI based electronic and </a:t>
            </a:r>
            <a:r>
              <a:rPr lang="en-US" sz="12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spintronic</a:t>
            </a:r>
            <a:r>
              <a:rPr lang="en-US" sz="1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technology beyond the current CMOS technology.  </a:t>
            </a:r>
          </a:p>
          <a:p>
            <a:pPr algn="just"/>
            <a:endParaRPr lang="en-US" sz="1200" dirty="0">
              <a:latin typeface="Arial"/>
              <a:cs typeface="Arial"/>
            </a:endParaRPr>
          </a:p>
        </p:txBody>
      </p:sp>
      <p:sp>
        <p:nvSpPr>
          <p:cNvPr id="35" name="TextBox 13"/>
          <p:cNvSpPr txBox="1">
            <a:spLocks noChangeArrowheads="1"/>
          </p:cNvSpPr>
          <p:nvPr/>
        </p:nvSpPr>
        <p:spPr bwMode="auto">
          <a:xfrm>
            <a:off x="171450" y="6531605"/>
            <a:ext cx="847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i="1" dirty="0">
                <a:solidFill>
                  <a:srgbClr val="000000"/>
                </a:solidFill>
              </a:rPr>
              <a:t>This work was supported </a:t>
            </a:r>
            <a:r>
              <a:rPr lang="en-US" sz="1000" i="1" dirty="0" smtClean="0">
                <a:solidFill>
                  <a:srgbClr val="000000"/>
                </a:solidFill>
              </a:rPr>
              <a:t>in part </a:t>
            </a:r>
            <a:r>
              <a:rPr lang="en-US" sz="1000" i="1" dirty="0">
                <a:solidFill>
                  <a:srgbClr val="000000"/>
                </a:solidFill>
              </a:rPr>
              <a:t>by the MRSEC Program of the National Science Foundation under award number DMR-0819762.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19375" y="1915155"/>
            <a:ext cx="0" cy="2591113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1464679" y="5264151"/>
            <a:ext cx="6084050" cy="30725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8" name="Picture 37" descr="CMSE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215" y="106071"/>
            <a:ext cx="1424548" cy="36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5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330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JMoodera</dc:creator>
  <cp:lastModifiedBy>Gina Franzetta</cp:lastModifiedBy>
  <cp:revision>60</cp:revision>
  <dcterms:created xsi:type="dcterms:W3CDTF">2006-08-16T00:00:00Z</dcterms:created>
  <dcterms:modified xsi:type="dcterms:W3CDTF">2014-07-14T18:12:40Z</dcterms:modified>
</cp:coreProperties>
</file>