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18DC3"/>
    <a:srgbClr val="FFDF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148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7/14/14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7/14/14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7/14/14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7/14/14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9" name="Group 78"/>
          <p:cNvGrpSpPr/>
          <p:nvPr/>
        </p:nvGrpSpPr>
        <p:grpSpPr>
          <a:xfrm>
            <a:off x="4568574" y="1580605"/>
            <a:ext cx="3496373" cy="2546743"/>
            <a:chOff x="144463" y="880965"/>
            <a:chExt cx="2609922" cy="2043614"/>
          </a:xfrm>
        </p:grpSpPr>
        <p:grpSp>
          <p:nvGrpSpPr>
            <p:cNvPr id="80" name="Group 30"/>
            <p:cNvGrpSpPr>
              <a:grpSpLocks/>
            </p:cNvGrpSpPr>
            <p:nvPr/>
          </p:nvGrpSpPr>
          <p:grpSpPr bwMode="auto">
            <a:xfrm>
              <a:off x="239441" y="2408268"/>
              <a:ext cx="2423503" cy="516311"/>
              <a:chOff x="5181271" y="5338817"/>
              <a:chExt cx="3434313" cy="965204"/>
            </a:xfrm>
          </p:grpSpPr>
          <p:cxnSp>
            <p:nvCxnSpPr>
              <p:cNvPr id="82" name="Straight Arrow Connector 81"/>
              <p:cNvCxnSpPr/>
              <p:nvPr/>
            </p:nvCxnSpPr>
            <p:spPr bwMode="auto">
              <a:xfrm flipV="1">
                <a:off x="6110107" y="5378505"/>
                <a:ext cx="0" cy="758828"/>
              </a:xfrm>
              <a:prstGeom prst="straightConnector1">
                <a:avLst/>
              </a:prstGeom>
              <a:ln w="127000">
                <a:solidFill>
                  <a:srgbClr val="12EE4C"/>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bwMode="auto">
              <a:xfrm>
                <a:off x="7626413" y="5426130"/>
                <a:ext cx="0" cy="758828"/>
              </a:xfrm>
              <a:prstGeom prst="straightConnector1">
                <a:avLst/>
              </a:prstGeom>
              <a:ln w="127000">
                <a:solidFill>
                  <a:srgbClr val="12EE4C"/>
                </a:solidFill>
                <a:tailEnd type="triangle"/>
              </a:ln>
            </p:spPr>
            <p:style>
              <a:lnRef idx="1">
                <a:schemeClr val="accent1"/>
              </a:lnRef>
              <a:fillRef idx="0">
                <a:schemeClr val="accent1"/>
              </a:fillRef>
              <a:effectRef idx="0">
                <a:schemeClr val="accent1"/>
              </a:effectRef>
              <a:fontRef idx="minor">
                <a:schemeClr val="tx1"/>
              </a:fontRef>
            </p:style>
          </p:cxnSp>
          <p:sp>
            <p:nvSpPr>
              <p:cNvPr id="84" name="Cube 83"/>
              <p:cNvSpPr/>
              <p:nvPr/>
            </p:nvSpPr>
            <p:spPr>
              <a:xfrm>
                <a:off x="5181271" y="5338817"/>
                <a:ext cx="1902130" cy="958854"/>
              </a:xfrm>
              <a:prstGeom prst="cube">
                <a:avLst>
                  <a:gd name="adj" fmla="val 70455"/>
                </a:avLst>
              </a:prstGeom>
              <a:solidFill>
                <a:srgbClr val="0066FF">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pPr>
                <a:endParaRPr lang="en-US" smtClean="0">
                  <a:solidFill>
                    <a:srgbClr val="FFFFFF"/>
                  </a:solidFill>
                </a:endParaRPr>
              </a:p>
            </p:txBody>
          </p:sp>
          <p:sp>
            <p:nvSpPr>
              <p:cNvPr id="85" name="Cube 84"/>
              <p:cNvSpPr/>
              <p:nvPr/>
            </p:nvSpPr>
            <p:spPr>
              <a:xfrm>
                <a:off x="6392727" y="5338817"/>
                <a:ext cx="993934" cy="965204"/>
              </a:xfrm>
              <a:prstGeom prst="cube">
                <a:avLst>
                  <a:gd name="adj" fmla="val 71523"/>
                </a:avLst>
              </a:prstGeom>
              <a:solidFill>
                <a:srgbClr val="FF0000">
                  <a:alpha val="9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pPr>
                <a:endParaRPr lang="en-US" smtClean="0">
                  <a:solidFill>
                    <a:srgbClr val="FFFFFF"/>
                  </a:solidFill>
                </a:endParaRPr>
              </a:p>
            </p:txBody>
          </p:sp>
          <p:sp>
            <p:nvSpPr>
              <p:cNvPr id="86" name="Cube 85"/>
              <p:cNvSpPr/>
              <p:nvPr/>
            </p:nvSpPr>
            <p:spPr>
              <a:xfrm>
                <a:off x="6713454" y="5338817"/>
                <a:ext cx="1902130" cy="957267"/>
              </a:xfrm>
              <a:prstGeom prst="cube">
                <a:avLst>
                  <a:gd name="adj" fmla="val 70455"/>
                </a:avLst>
              </a:prstGeom>
              <a:solidFill>
                <a:srgbClr val="0066FF">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pPr>
                <a:endParaRPr lang="en-US" smtClean="0">
                  <a:solidFill>
                    <a:srgbClr val="FFFFFF"/>
                  </a:solidFill>
                </a:endParaRPr>
              </a:p>
            </p:txBody>
          </p:sp>
          <p:cxnSp>
            <p:nvCxnSpPr>
              <p:cNvPr id="87" name="Straight Arrow Connector 86"/>
              <p:cNvCxnSpPr/>
              <p:nvPr/>
            </p:nvCxnSpPr>
            <p:spPr>
              <a:xfrm flipH="1">
                <a:off x="7023066" y="5362630"/>
                <a:ext cx="169889" cy="196851"/>
              </a:xfrm>
              <a:prstGeom prst="straightConnector1">
                <a:avLst/>
              </a:prstGeom>
              <a:ln w="28575">
                <a:solidFill>
                  <a:srgbClr val="0066FF"/>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flipH="1">
                <a:off x="6800781" y="5591231"/>
                <a:ext cx="169889" cy="195263"/>
              </a:xfrm>
              <a:prstGeom prst="straightConnector1">
                <a:avLst/>
              </a:prstGeom>
              <a:ln w="28575">
                <a:solidFill>
                  <a:srgbClr val="0066FF"/>
                </a:solidFill>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flipH="1">
                <a:off x="6556267" y="5829357"/>
                <a:ext cx="169889" cy="196851"/>
              </a:xfrm>
              <a:prstGeom prst="straightConnector1">
                <a:avLst/>
              </a:prstGeom>
              <a:ln w="28575">
                <a:solidFill>
                  <a:srgbClr val="0066FF"/>
                </a:solidFill>
                <a:tailEnd type="arrow"/>
              </a:ln>
            </p:spPr>
            <p:style>
              <a:lnRef idx="1">
                <a:schemeClr val="accent1"/>
              </a:lnRef>
              <a:fillRef idx="0">
                <a:schemeClr val="accent1"/>
              </a:fillRef>
              <a:effectRef idx="0">
                <a:schemeClr val="accent1"/>
              </a:effectRef>
              <a:fontRef idx="minor">
                <a:schemeClr val="tx1"/>
              </a:fontRef>
            </p:style>
          </p:cxnSp>
        </p:grpSp>
        <p:pic>
          <p:nvPicPr>
            <p:cNvPr id="8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463" y="880965"/>
              <a:ext cx="2609922" cy="1476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5" name="TextBox 4"/>
          <p:cNvSpPr txBox="1"/>
          <p:nvPr/>
        </p:nvSpPr>
        <p:spPr>
          <a:xfrm>
            <a:off x="966426" y="5865824"/>
            <a:ext cx="7211149" cy="430887"/>
          </a:xfrm>
          <a:prstGeom prst="rect">
            <a:avLst/>
          </a:prstGeom>
          <a:noFill/>
        </p:spPr>
        <p:txBody>
          <a:bodyPr wrap="square" rtlCol="0">
            <a:spAutoFit/>
          </a:bodyPr>
          <a:lstStyle/>
          <a:p>
            <a:r>
              <a:rPr lang="en-US" sz="1100" dirty="0" smtClean="0">
                <a:solidFill>
                  <a:srgbClr val="000000"/>
                </a:solidFill>
                <a:latin typeface="Arial"/>
                <a:cs typeface="Arial"/>
              </a:rPr>
              <a:t>Wei, P., </a:t>
            </a:r>
            <a:r>
              <a:rPr lang="en-US" sz="1100" dirty="0" err="1" smtClean="0">
                <a:solidFill>
                  <a:srgbClr val="000000"/>
                </a:solidFill>
                <a:latin typeface="Arial"/>
                <a:cs typeface="Arial"/>
              </a:rPr>
              <a:t>Katmis</a:t>
            </a:r>
            <a:r>
              <a:rPr lang="en-US" sz="1100" dirty="0" smtClean="0">
                <a:solidFill>
                  <a:srgbClr val="000000"/>
                </a:solidFill>
                <a:latin typeface="Arial"/>
                <a:cs typeface="Arial"/>
              </a:rPr>
              <a:t>, F., </a:t>
            </a:r>
            <a:r>
              <a:rPr lang="en-US" sz="1100" dirty="0" err="1" smtClean="0">
                <a:solidFill>
                  <a:srgbClr val="000000"/>
                </a:solidFill>
                <a:latin typeface="Arial"/>
                <a:cs typeface="Arial"/>
              </a:rPr>
              <a:t>Assaf</a:t>
            </a:r>
            <a:r>
              <a:rPr lang="en-US" sz="1100" dirty="0" smtClean="0">
                <a:solidFill>
                  <a:srgbClr val="000000"/>
                </a:solidFill>
                <a:latin typeface="Arial"/>
                <a:cs typeface="Arial"/>
              </a:rPr>
              <a:t>, B.A., Steinberg, H., </a:t>
            </a:r>
            <a:r>
              <a:rPr lang="en-US" sz="1100" dirty="0" err="1" smtClean="0">
                <a:solidFill>
                  <a:srgbClr val="000000"/>
                </a:solidFill>
                <a:latin typeface="Arial"/>
                <a:cs typeface="Arial"/>
              </a:rPr>
              <a:t>Jarillo</a:t>
            </a:r>
            <a:r>
              <a:rPr lang="en-US" sz="1100" dirty="0" err="1">
                <a:solidFill>
                  <a:srgbClr val="000000"/>
                </a:solidFill>
                <a:latin typeface="Arial"/>
                <a:cs typeface="Arial"/>
              </a:rPr>
              <a:t>-Herrero</a:t>
            </a:r>
            <a:r>
              <a:rPr lang="en-US" sz="1100" dirty="0" smtClean="0">
                <a:solidFill>
                  <a:srgbClr val="000000"/>
                </a:solidFill>
                <a:latin typeface="Arial"/>
                <a:cs typeface="Arial"/>
              </a:rPr>
              <a:t>, P., </a:t>
            </a:r>
            <a:r>
              <a:rPr lang="en-US" sz="1100" dirty="0" err="1" smtClean="0">
                <a:solidFill>
                  <a:srgbClr val="000000"/>
                </a:solidFill>
                <a:latin typeface="Arial"/>
                <a:cs typeface="Arial"/>
              </a:rPr>
              <a:t>Heiman</a:t>
            </a:r>
            <a:r>
              <a:rPr lang="en-US" sz="1100" dirty="0">
                <a:solidFill>
                  <a:srgbClr val="000000"/>
                </a:solidFill>
                <a:latin typeface="Arial"/>
                <a:cs typeface="Arial"/>
              </a:rPr>
              <a:t>, </a:t>
            </a:r>
            <a:r>
              <a:rPr lang="en-US" sz="1100" dirty="0" smtClean="0">
                <a:solidFill>
                  <a:srgbClr val="000000"/>
                </a:solidFill>
                <a:latin typeface="Arial"/>
                <a:cs typeface="Arial"/>
              </a:rPr>
              <a:t>D., and </a:t>
            </a:r>
            <a:r>
              <a:rPr lang="en-US" sz="1100" dirty="0" err="1" smtClean="0">
                <a:solidFill>
                  <a:srgbClr val="000000"/>
                </a:solidFill>
                <a:latin typeface="Arial"/>
                <a:cs typeface="Arial"/>
              </a:rPr>
              <a:t>Moodera</a:t>
            </a:r>
            <a:r>
              <a:rPr lang="en-US" sz="1100" dirty="0" smtClean="0">
                <a:solidFill>
                  <a:srgbClr val="000000"/>
                </a:solidFill>
                <a:latin typeface="Arial"/>
                <a:cs typeface="Arial"/>
              </a:rPr>
              <a:t>, J.S.</a:t>
            </a:r>
            <a:r>
              <a:rPr lang="en-US" sz="1100" dirty="0" smtClean="0">
                <a:latin typeface="Arial"/>
                <a:cs typeface="Arial"/>
              </a:rPr>
              <a:t> “Exchange</a:t>
            </a:r>
            <a:r>
              <a:rPr lang="en-US" sz="1100" dirty="0">
                <a:latin typeface="Arial"/>
                <a:cs typeface="Arial"/>
              </a:rPr>
              <a:t>-Coupling-Induced Symmetry Breaking in Topological </a:t>
            </a:r>
            <a:r>
              <a:rPr lang="en-US" sz="1100" dirty="0" smtClean="0">
                <a:latin typeface="Arial"/>
                <a:cs typeface="Arial"/>
              </a:rPr>
              <a:t>Insulators”,</a:t>
            </a:r>
            <a:r>
              <a:rPr lang="en-US" sz="1100" dirty="0" smtClean="0">
                <a:solidFill>
                  <a:srgbClr val="000000"/>
                </a:solidFill>
                <a:latin typeface="Arial"/>
                <a:cs typeface="Arial"/>
              </a:rPr>
              <a:t> </a:t>
            </a:r>
            <a:r>
              <a:rPr lang="en-US" sz="1100" i="1" dirty="0" smtClean="0">
                <a:solidFill>
                  <a:srgbClr val="000000"/>
                </a:solidFill>
                <a:latin typeface="Arial"/>
                <a:cs typeface="Arial"/>
              </a:rPr>
              <a:t>Physical Review Letters </a:t>
            </a:r>
            <a:r>
              <a:rPr lang="en-US" sz="1100" dirty="0" smtClean="0">
                <a:solidFill>
                  <a:srgbClr val="000000"/>
                </a:solidFill>
                <a:latin typeface="Arial"/>
                <a:cs typeface="Arial"/>
              </a:rPr>
              <a:t>110</a:t>
            </a:r>
            <a:r>
              <a:rPr lang="en-US" sz="1100" dirty="0">
                <a:solidFill>
                  <a:srgbClr val="000000"/>
                </a:solidFill>
                <a:latin typeface="Arial"/>
                <a:cs typeface="Arial"/>
              </a:rPr>
              <a:t>, </a:t>
            </a:r>
            <a:r>
              <a:rPr lang="en-US" sz="1100" dirty="0" smtClean="0">
                <a:solidFill>
                  <a:srgbClr val="000000"/>
                </a:solidFill>
                <a:latin typeface="Arial"/>
                <a:cs typeface="Arial"/>
              </a:rPr>
              <a:t>186807-12 (2013</a:t>
            </a:r>
            <a:r>
              <a:rPr lang="en-US" sz="1100" dirty="0" smtClean="0">
                <a:solidFill>
                  <a:srgbClr val="000000"/>
                </a:solidFill>
                <a:latin typeface="Arial" panose="020B0604020202020204" pitchFamily="34" charset="0"/>
                <a:cs typeface="Arial" panose="020B0604020202020204" pitchFamily="34" charset="0"/>
              </a:rPr>
              <a:t>)</a:t>
            </a:r>
            <a:endParaRPr lang="en-US" sz="1100" dirty="0" smtClean="0">
              <a:latin typeface="Arial" panose="020B0604020202020204" pitchFamily="34" charset="0"/>
              <a:cs typeface="Arial" panose="020B0604020202020204" pitchFamily="34" charset="0"/>
            </a:endParaRPr>
          </a:p>
        </p:txBody>
      </p:sp>
      <p:sp>
        <p:nvSpPr>
          <p:cNvPr id="3" name="TextBox 2"/>
          <p:cNvSpPr txBox="1"/>
          <p:nvPr/>
        </p:nvSpPr>
        <p:spPr>
          <a:xfrm>
            <a:off x="4633500" y="4388083"/>
            <a:ext cx="3393807" cy="938719"/>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sz="1100" dirty="0" smtClean="0">
                <a:latin typeface="Arial"/>
                <a:cs typeface="Arial"/>
              </a:rPr>
              <a:t>Schematic of the TI (Bi</a:t>
            </a:r>
            <a:r>
              <a:rPr lang="en-US" sz="1100" baseline="-25000" dirty="0" smtClean="0">
                <a:latin typeface="Arial"/>
                <a:cs typeface="Arial"/>
              </a:rPr>
              <a:t>2</a:t>
            </a:r>
            <a:r>
              <a:rPr lang="en-US" sz="1100" dirty="0" smtClean="0">
                <a:latin typeface="Arial"/>
                <a:cs typeface="Arial"/>
              </a:rPr>
              <a:t>Te</a:t>
            </a:r>
            <a:r>
              <a:rPr lang="en-US" sz="1100" baseline="-25000" dirty="0" smtClean="0">
                <a:latin typeface="Arial"/>
                <a:cs typeface="Arial"/>
              </a:rPr>
              <a:t>3</a:t>
            </a:r>
            <a:r>
              <a:rPr lang="en-US" sz="1100" dirty="0" smtClean="0">
                <a:latin typeface="Arial"/>
                <a:cs typeface="Arial"/>
              </a:rPr>
              <a:t>) and magnetic insulator (EuS) bilayer. The green arrows represent magnetic domain directions whereas the boundary between the two is the region of the highly conducting channel (red region with blue arrows). </a:t>
            </a:r>
            <a:endParaRPr lang="en-US" sz="1100" dirty="0">
              <a:latin typeface="Arial"/>
              <a:cs typeface="Arial"/>
            </a:endParaRPr>
          </a:p>
        </p:txBody>
      </p:sp>
      <p:sp>
        <p:nvSpPr>
          <p:cNvPr id="16" name="TextBox 15"/>
          <p:cNvSpPr txBox="1"/>
          <p:nvPr/>
        </p:nvSpPr>
        <p:spPr>
          <a:xfrm>
            <a:off x="395662" y="430560"/>
            <a:ext cx="8317431" cy="646331"/>
          </a:xfrm>
          <a:prstGeom prst="rect">
            <a:avLst/>
          </a:prstGeom>
          <a:noFill/>
        </p:spPr>
        <p:txBody>
          <a:bodyPr wrap="square" rtlCol="0">
            <a:spAutoFit/>
          </a:bodyPr>
          <a:lstStyle/>
          <a:p>
            <a:r>
              <a:rPr lang="en-US" b="1" dirty="0" smtClean="0">
                <a:latin typeface="Arial"/>
                <a:cs typeface="Arial"/>
              </a:rPr>
              <a:t>Conducting </a:t>
            </a:r>
            <a:r>
              <a:rPr lang="en-US" b="1" dirty="0">
                <a:latin typeface="Arial"/>
                <a:cs typeface="Arial"/>
              </a:rPr>
              <a:t>H</a:t>
            </a:r>
            <a:r>
              <a:rPr lang="en-US" b="1" dirty="0" smtClean="0">
                <a:latin typeface="Arial"/>
                <a:cs typeface="Arial"/>
              </a:rPr>
              <a:t>ighways are Created on the Surface of Magnetic </a:t>
            </a:r>
            <a:r>
              <a:rPr lang="en-US" b="1" dirty="0">
                <a:latin typeface="Arial"/>
                <a:cs typeface="Arial"/>
              </a:rPr>
              <a:t>T</a:t>
            </a:r>
            <a:r>
              <a:rPr lang="en-US" b="1" dirty="0" smtClean="0">
                <a:latin typeface="Arial"/>
                <a:cs typeface="Arial"/>
              </a:rPr>
              <a:t>opological </a:t>
            </a:r>
            <a:r>
              <a:rPr lang="en-US" b="1" dirty="0">
                <a:latin typeface="Arial"/>
                <a:cs typeface="Arial"/>
              </a:rPr>
              <a:t>I</a:t>
            </a:r>
            <a:r>
              <a:rPr lang="en-US" b="1" dirty="0" smtClean="0">
                <a:latin typeface="Arial"/>
                <a:cs typeface="Arial"/>
              </a:rPr>
              <a:t>nsulators,</a:t>
            </a:r>
            <a:r>
              <a:rPr lang="en-US" dirty="0" smtClean="0">
                <a:latin typeface="Arial"/>
                <a:cs typeface="Arial"/>
              </a:rPr>
              <a:t> J.S. </a:t>
            </a:r>
            <a:r>
              <a:rPr lang="en-US" dirty="0" err="1" smtClean="0">
                <a:latin typeface="Arial"/>
                <a:cs typeface="Arial"/>
              </a:rPr>
              <a:t>Moodera</a:t>
            </a:r>
            <a:r>
              <a:rPr lang="en-US" dirty="0" smtClean="0">
                <a:latin typeface="Arial"/>
                <a:cs typeface="Arial"/>
              </a:rPr>
              <a:t>, P. </a:t>
            </a:r>
            <a:r>
              <a:rPr lang="en-US" dirty="0" err="1" smtClean="0">
                <a:latin typeface="Arial"/>
                <a:cs typeface="Arial"/>
              </a:rPr>
              <a:t>Jarillo-Herrero</a:t>
            </a:r>
            <a:r>
              <a:rPr lang="en-US" dirty="0" smtClean="0">
                <a:latin typeface="Arial"/>
                <a:cs typeface="Arial"/>
              </a:rPr>
              <a:t> (</a:t>
            </a:r>
            <a:r>
              <a:rPr lang="en-US" smtClean="0">
                <a:latin typeface="Arial"/>
                <a:cs typeface="Arial"/>
              </a:rPr>
              <a:t>Initiative II)</a:t>
            </a:r>
            <a:endParaRPr lang="en-US" b="1" dirty="0">
              <a:latin typeface="Arial"/>
              <a:cs typeface="Arial"/>
            </a:endParaRPr>
          </a:p>
        </p:txBody>
      </p:sp>
      <p:sp>
        <p:nvSpPr>
          <p:cNvPr id="4" name="Rectangle 3"/>
          <p:cNvSpPr/>
          <p:nvPr/>
        </p:nvSpPr>
        <p:spPr>
          <a:xfrm>
            <a:off x="516835" y="1568961"/>
            <a:ext cx="3649704" cy="3600985"/>
          </a:xfrm>
          <a:prstGeom prst="rect">
            <a:avLst/>
          </a:prstGeom>
        </p:spPr>
        <p:txBody>
          <a:bodyPr wrap="square">
            <a:spAutoFit/>
          </a:bodyPr>
          <a:lstStyle/>
          <a:p>
            <a:pPr algn="just"/>
            <a:r>
              <a:rPr lang="en-US" sz="1200" dirty="0" smtClean="0">
                <a:latin typeface="Arial" panose="020B0604020202020204" pitchFamily="34" charset="0"/>
                <a:cs typeface="Arial" panose="020B0604020202020204" pitchFamily="34" charset="0"/>
              </a:rPr>
              <a:t>Topological insulators (TIs) are a novel class of quantum materials characterized by an insulating bulk and metallic conducting states at the surface. This metallic behavior however, can be changed by applying a magnetic field or, equivalently, by coupling the TI to a ferromagnetic material. In this work, for the first time, MRSEC researchers have succeeded in turning the TI surface states into an insulating state by coupling the TI to a ferromagnetic insulator. Moreover, because the ferromagnetic insulator has magnetic domains, a novel type of conducting channel appears on the surface of the TI exactly at the domain boundary. These topological conducting states have long been theoretically proposed but only now observed. These results pave the way </a:t>
            </a:r>
            <a:r>
              <a:rPr lang="en-US" sz="1200" dirty="0">
                <a:latin typeface="Arial" panose="020B0604020202020204" pitchFamily="34" charset="0"/>
                <a:cs typeface="Arial" panose="020B0604020202020204" pitchFamily="34" charset="0"/>
              </a:rPr>
              <a:t>to </a:t>
            </a:r>
            <a:r>
              <a:rPr lang="en-US" sz="1200" dirty="0" smtClean="0">
                <a:latin typeface="Arial" panose="020B0604020202020204" pitchFamily="34" charset="0"/>
                <a:cs typeface="Arial" panose="020B0604020202020204" pitchFamily="34" charset="0"/>
              </a:rPr>
              <a:t>the observation of many theoretically </a:t>
            </a:r>
            <a:r>
              <a:rPr lang="en-US" sz="1200" dirty="0">
                <a:latin typeface="Arial" panose="020B0604020202020204" pitchFamily="34" charset="0"/>
                <a:cs typeface="Arial" panose="020B0604020202020204" pitchFamily="34" charset="0"/>
              </a:rPr>
              <a:t>predicted novel properties specific to TIs, </a:t>
            </a:r>
            <a:r>
              <a:rPr lang="en-US" sz="1200" dirty="0" smtClean="0">
                <a:latin typeface="Arial" panose="020B0604020202020204" pitchFamily="34" charset="0"/>
                <a:cs typeface="Arial" panose="020B0604020202020204" pitchFamily="34" charset="0"/>
              </a:rPr>
              <a:t>and may also </a:t>
            </a:r>
            <a:r>
              <a:rPr lang="en-US" sz="1200" dirty="0">
                <a:latin typeface="Arial" panose="020B0604020202020204" pitchFamily="34" charset="0"/>
                <a:cs typeface="Arial" panose="020B0604020202020204" pitchFamily="34" charset="0"/>
              </a:rPr>
              <a:t>lead to future device applications.  </a:t>
            </a:r>
          </a:p>
        </p:txBody>
      </p:sp>
      <p:sp>
        <p:nvSpPr>
          <p:cNvPr id="18" name="TextBox 13"/>
          <p:cNvSpPr txBox="1">
            <a:spLocks noChangeArrowheads="1"/>
          </p:cNvSpPr>
          <p:nvPr/>
        </p:nvSpPr>
        <p:spPr bwMode="auto">
          <a:xfrm>
            <a:off x="171450" y="6531605"/>
            <a:ext cx="84794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000" i="1" dirty="0">
                <a:solidFill>
                  <a:srgbClr val="000000"/>
                </a:solidFill>
              </a:rPr>
              <a:t>This work was supported primarily by the MRSEC Program of the National Science Foundation under award number DMR-0819762.</a:t>
            </a:r>
          </a:p>
        </p:txBody>
      </p:sp>
      <p:cxnSp>
        <p:nvCxnSpPr>
          <p:cNvPr id="6" name="Straight Connector 5"/>
          <p:cNvCxnSpPr/>
          <p:nvPr/>
        </p:nvCxnSpPr>
        <p:spPr>
          <a:xfrm>
            <a:off x="4312096" y="1986869"/>
            <a:ext cx="0" cy="2816427"/>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1188131" y="5704545"/>
            <a:ext cx="6463023"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20" name="Picture 19" descr="CMSE_Logo_CMYK.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0215" y="106071"/>
            <a:ext cx="1424548" cy="368065"/>
          </a:xfrm>
          <a:prstGeom prst="rect">
            <a:avLst/>
          </a:prstGeom>
        </p:spPr>
      </p:pic>
    </p:spTree>
    <p:extLst>
      <p:ext uri="{BB962C8B-B14F-4D97-AF65-F5344CB8AC3E}">
        <p14:creationId xmlns:p14="http://schemas.microsoft.com/office/powerpoint/2010/main" val="17115671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TotalTime>
  <Words>304</Words>
  <Application>Microsoft Macintosh PowerPoint</Application>
  <PresentationFormat>On-screen Show (4:3)</PresentationFormat>
  <Paragraphs>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JMoodera</dc:creator>
  <cp:lastModifiedBy>Gina Franzetta</cp:lastModifiedBy>
  <cp:revision>58</cp:revision>
  <dcterms:created xsi:type="dcterms:W3CDTF">2006-08-16T00:00:00Z</dcterms:created>
  <dcterms:modified xsi:type="dcterms:W3CDTF">2014-07-14T18:14:41Z</dcterms:modified>
</cp:coreProperties>
</file>