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8"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98" autoAdjust="0"/>
  </p:normalViewPr>
  <p:slideViewPr>
    <p:cSldViewPr snapToGrid="0" snapToObjects="1">
      <p:cViewPr>
        <p:scale>
          <a:sx n="150" d="100"/>
          <a:sy n="150" d="100"/>
        </p:scale>
        <p:origin x="-80" y="-80"/>
      </p:cViewPr>
      <p:guideLst>
        <p:guide orient="horz" pos="3435"/>
        <p:guide pos="30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65062D-DAA1-F841-A42A-99132E9F966A}" type="datetimeFigureOut">
              <a:rPr lang="en-US" smtClean="0"/>
              <a:t>7/14/14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FC386F-E582-E64F-8C24-47591F62FD4E}" type="slidenum">
              <a:rPr lang="en-US" smtClean="0"/>
              <a:t>‹#›</a:t>
            </a:fld>
            <a:endParaRPr lang="en-US"/>
          </a:p>
        </p:txBody>
      </p:sp>
    </p:spTree>
    <p:extLst>
      <p:ext uri="{BB962C8B-B14F-4D97-AF65-F5344CB8AC3E}">
        <p14:creationId xmlns:p14="http://schemas.microsoft.com/office/powerpoint/2010/main" val="35800499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FC386F-E582-E64F-8C24-47591F62FD4E}" type="slidenum">
              <a:rPr lang="en-US" smtClean="0"/>
              <a:t>1</a:t>
            </a:fld>
            <a:endParaRPr lang="en-US"/>
          </a:p>
        </p:txBody>
      </p:sp>
    </p:spTree>
    <p:extLst>
      <p:ext uri="{BB962C8B-B14F-4D97-AF65-F5344CB8AC3E}">
        <p14:creationId xmlns:p14="http://schemas.microsoft.com/office/powerpoint/2010/main" val="3491284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6F2A5B-8A9B-7F44-A8B2-8D504CE7E839}" type="datetimeFigureOut">
              <a:rPr lang="en-US" smtClean="0"/>
              <a:t>7/14/14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D27DA-B96A-D347-8F57-9D96A2D742E7}" type="slidenum">
              <a:rPr lang="en-US" smtClean="0"/>
              <a:t>‹#›</a:t>
            </a:fld>
            <a:endParaRPr lang="en-US"/>
          </a:p>
        </p:txBody>
      </p:sp>
    </p:spTree>
    <p:extLst>
      <p:ext uri="{BB962C8B-B14F-4D97-AF65-F5344CB8AC3E}">
        <p14:creationId xmlns:p14="http://schemas.microsoft.com/office/powerpoint/2010/main" val="4159880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F2A5B-8A9B-7F44-A8B2-8D504CE7E839}" type="datetimeFigureOut">
              <a:rPr lang="en-US" smtClean="0"/>
              <a:t>7/14/14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D27DA-B96A-D347-8F57-9D96A2D742E7}" type="slidenum">
              <a:rPr lang="en-US" smtClean="0"/>
              <a:t>‹#›</a:t>
            </a:fld>
            <a:endParaRPr lang="en-US"/>
          </a:p>
        </p:txBody>
      </p:sp>
    </p:spTree>
    <p:extLst>
      <p:ext uri="{BB962C8B-B14F-4D97-AF65-F5344CB8AC3E}">
        <p14:creationId xmlns:p14="http://schemas.microsoft.com/office/powerpoint/2010/main" val="596474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F2A5B-8A9B-7F44-A8B2-8D504CE7E839}" type="datetimeFigureOut">
              <a:rPr lang="en-US" smtClean="0"/>
              <a:t>7/14/14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D27DA-B96A-D347-8F57-9D96A2D742E7}" type="slidenum">
              <a:rPr lang="en-US" smtClean="0"/>
              <a:t>‹#›</a:t>
            </a:fld>
            <a:endParaRPr lang="en-US"/>
          </a:p>
        </p:txBody>
      </p:sp>
    </p:spTree>
    <p:extLst>
      <p:ext uri="{BB962C8B-B14F-4D97-AF65-F5344CB8AC3E}">
        <p14:creationId xmlns:p14="http://schemas.microsoft.com/office/powerpoint/2010/main" val="14002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F2A5B-8A9B-7F44-A8B2-8D504CE7E839}" type="datetimeFigureOut">
              <a:rPr lang="en-US" smtClean="0"/>
              <a:t>7/14/14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D27DA-B96A-D347-8F57-9D96A2D742E7}" type="slidenum">
              <a:rPr lang="en-US" smtClean="0"/>
              <a:t>‹#›</a:t>
            </a:fld>
            <a:endParaRPr lang="en-US"/>
          </a:p>
        </p:txBody>
      </p:sp>
    </p:spTree>
    <p:extLst>
      <p:ext uri="{BB962C8B-B14F-4D97-AF65-F5344CB8AC3E}">
        <p14:creationId xmlns:p14="http://schemas.microsoft.com/office/powerpoint/2010/main" val="1312412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6F2A5B-8A9B-7F44-A8B2-8D504CE7E839}" type="datetimeFigureOut">
              <a:rPr lang="en-US" smtClean="0"/>
              <a:t>7/14/14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D27DA-B96A-D347-8F57-9D96A2D742E7}" type="slidenum">
              <a:rPr lang="en-US" smtClean="0"/>
              <a:t>‹#›</a:t>
            </a:fld>
            <a:endParaRPr lang="en-US"/>
          </a:p>
        </p:txBody>
      </p:sp>
    </p:spTree>
    <p:extLst>
      <p:ext uri="{BB962C8B-B14F-4D97-AF65-F5344CB8AC3E}">
        <p14:creationId xmlns:p14="http://schemas.microsoft.com/office/powerpoint/2010/main" val="2174075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6F2A5B-8A9B-7F44-A8B2-8D504CE7E839}" type="datetimeFigureOut">
              <a:rPr lang="en-US" smtClean="0"/>
              <a:t>7/14/14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D27DA-B96A-D347-8F57-9D96A2D742E7}" type="slidenum">
              <a:rPr lang="en-US" smtClean="0"/>
              <a:t>‹#›</a:t>
            </a:fld>
            <a:endParaRPr lang="en-US"/>
          </a:p>
        </p:txBody>
      </p:sp>
    </p:spTree>
    <p:extLst>
      <p:ext uri="{BB962C8B-B14F-4D97-AF65-F5344CB8AC3E}">
        <p14:creationId xmlns:p14="http://schemas.microsoft.com/office/powerpoint/2010/main" val="1304058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6F2A5B-8A9B-7F44-A8B2-8D504CE7E839}" type="datetimeFigureOut">
              <a:rPr lang="en-US" smtClean="0"/>
              <a:t>7/14/14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D27DA-B96A-D347-8F57-9D96A2D742E7}" type="slidenum">
              <a:rPr lang="en-US" smtClean="0"/>
              <a:t>‹#›</a:t>
            </a:fld>
            <a:endParaRPr lang="en-US"/>
          </a:p>
        </p:txBody>
      </p:sp>
    </p:spTree>
    <p:extLst>
      <p:ext uri="{BB962C8B-B14F-4D97-AF65-F5344CB8AC3E}">
        <p14:creationId xmlns:p14="http://schemas.microsoft.com/office/powerpoint/2010/main" val="1830247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6F2A5B-8A9B-7F44-A8B2-8D504CE7E839}" type="datetimeFigureOut">
              <a:rPr lang="en-US" smtClean="0"/>
              <a:t>7/14/14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D27DA-B96A-D347-8F57-9D96A2D742E7}" type="slidenum">
              <a:rPr lang="en-US" smtClean="0"/>
              <a:t>‹#›</a:t>
            </a:fld>
            <a:endParaRPr lang="en-US"/>
          </a:p>
        </p:txBody>
      </p:sp>
    </p:spTree>
    <p:extLst>
      <p:ext uri="{BB962C8B-B14F-4D97-AF65-F5344CB8AC3E}">
        <p14:creationId xmlns:p14="http://schemas.microsoft.com/office/powerpoint/2010/main" val="3323093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F2A5B-8A9B-7F44-A8B2-8D504CE7E839}" type="datetimeFigureOut">
              <a:rPr lang="en-US" smtClean="0"/>
              <a:t>7/14/14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D27DA-B96A-D347-8F57-9D96A2D742E7}" type="slidenum">
              <a:rPr lang="en-US" smtClean="0"/>
              <a:t>‹#›</a:t>
            </a:fld>
            <a:endParaRPr lang="en-US"/>
          </a:p>
        </p:txBody>
      </p:sp>
    </p:spTree>
    <p:extLst>
      <p:ext uri="{BB962C8B-B14F-4D97-AF65-F5344CB8AC3E}">
        <p14:creationId xmlns:p14="http://schemas.microsoft.com/office/powerpoint/2010/main" val="271981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F2A5B-8A9B-7F44-A8B2-8D504CE7E839}" type="datetimeFigureOut">
              <a:rPr lang="en-US" smtClean="0"/>
              <a:t>7/14/14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D27DA-B96A-D347-8F57-9D96A2D742E7}" type="slidenum">
              <a:rPr lang="en-US" smtClean="0"/>
              <a:t>‹#›</a:t>
            </a:fld>
            <a:endParaRPr lang="en-US"/>
          </a:p>
        </p:txBody>
      </p:sp>
    </p:spTree>
    <p:extLst>
      <p:ext uri="{BB962C8B-B14F-4D97-AF65-F5344CB8AC3E}">
        <p14:creationId xmlns:p14="http://schemas.microsoft.com/office/powerpoint/2010/main" val="2354903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F2A5B-8A9B-7F44-A8B2-8D504CE7E839}" type="datetimeFigureOut">
              <a:rPr lang="en-US" smtClean="0"/>
              <a:t>7/14/14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D27DA-B96A-D347-8F57-9D96A2D742E7}" type="slidenum">
              <a:rPr lang="en-US" smtClean="0"/>
              <a:t>‹#›</a:t>
            </a:fld>
            <a:endParaRPr lang="en-US"/>
          </a:p>
        </p:txBody>
      </p:sp>
    </p:spTree>
    <p:extLst>
      <p:ext uri="{BB962C8B-B14F-4D97-AF65-F5344CB8AC3E}">
        <p14:creationId xmlns:p14="http://schemas.microsoft.com/office/powerpoint/2010/main" val="42350275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F2A5B-8A9B-7F44-A8B2-8D504CE7E839}" type="datetimeFigureOut">
              <a:rPr lang="en-US" smtClean="0"/>
              <a:t>7/14/14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D27DA-B96A-D347-8F57-9D96A2D742E7}" type="slidenum">
              <a:rPr lang="en-US" smtClean="0"/>
              <a:t>‹#›</a:t>
            </a:fld>
            <a:endParaRPr lang="en-US"/>
          </a:p>
        </p:txBody>
      </p:sp>
    </p:spTree>
    <p:extLst>
      <p:ext uri="{BB962C8B-B14F-4D97-AF65-F5344CB8AC3E}">
        <p14:creationId xmlns:p14="http://schemas.microsoft.com/office/powerpoint/2010/main" val="3441739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emf"/><Relationship Id="rId5" Type="http://schemas.openxmlformats.org/officeDocument/2006/relationships/image" Target="../media/image3.emf"/><Relationship Id="rId6"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extBox 320"/>
          <p:cNvSpPr txBox="1"/>
          <p:nvPr/>
        </p:nvSpPr>
        <p:spPr>
          <a:xfrm>
            <a:off x="423336" y="1457458"/>
            <a:ext cx="4978399" cy="2308324"/>
          </a:xfrm>
          <a:prstGeom prst="rect">
            <a:avLst/>
          </a:prstGeom>
          <a:noFill/>
        </p:spPr>
        <p:txBody>
          <a:bodyPr wrap="square" rtlCol="0">
            <a:spAutoFit/>
          </a:bodyPr>
          <a:lstStyle/>
          <a:p>
            <a:pPr algn="just"/>
            <a:r>
              <a:rPr lang="en-US" sz="1200" dirty="0" smtClean="0">
                <a:latin typeface="Arial"/>
                <a:cs typeface="Arial"/>
              </a:rPr>
              <a:t>Nearly 300 postdoctoral researchers and graduate students attended  </a:t>
            </a:r>
            <a:r>
              <a:rPr lang="en-US" sz="1200" dirty="0" err="1" smtClean="0">
                <a:latin typeface="Arial"/>
                <a:cs typeface="Arial"/>
              </a:rPr>
              <a:t>masterclasses</a:t>
            </a:r>
            <a:r>
              <a:rPr lang="en-US" sz="1200" dirty="0" smtClean="0">
                <a:latin typeface="Arial"/>
                <a:cs typeface="Arial"/>
              </a:rPr>
              <a:t> on the visual communication of materials science and engineering between October 2013 and January 2014. At programs offered in partnership with the Departments of Mechanical Engineering, Chemical Engineering, and Materials Science and Engineering, </a:t>
            </a:r>
            <a:r>
              <a:rPr lang="en-US" sz="1200" dirty="0" err="1" smtClean="0">
                <a:latin typeface="Arial"/>
                <a:cs typeface="Arial"/>
              </a:rPr>
              <a:t>Felice</a:t>
            </a:r>
            <a:r>
              <a:rPr lang="en-US" sz="1200" dirty="0" smtClean="0">
                <a:latin typeface="Arial"/>
                <a:cs typeface="Arial"/>
              </a:rPr>
              <a:t> Frankel, research specialist at the MIT MRSEC, presented 90-minute talks addressing common errors students and faculty make in the graphics and images used in their presentations and publications. Her book, </a:t>
            </a:r>
            <a:r>
              <a:rPr lang="en-US" sz="1200" i="1" dirty="0" smtClean="0">
                <a:latin typeface="Arial"/>
                <a:cs typeface="Arial"/>
              </a:rPr>
              <a:t>Visual Strategies, a Practical Guide in Graphics for Scientists and Engineering </a:t>
            </a:r>
            <a:r>
              <a:rPr lang="en-US" sz="1200" dirty="0" smtClean="0">
                <a:latin typeface="Arial"/>
                <a:cs typeface="Arial"/>
              </a:rPr>
              <a:t>was the foundation of companion workshops that engaged smaller working groups in directed discussion and critique of images submitted by participants.</a:t>
            </a:r>
          </a:p>
        </p:txBody>
      </p:sp>
      <p:sp>
        <p:nvSpPr>
          <p:cNvPr id="8" name="TextBox 13"/>
          <p:cNvSpPr txBox="1">
            <a:spLocks noChangeArrowheads="1"/>
          </p:cNvSpPr>
          <p:nvPr/>
        </p:nvSpPr>
        <p:spPr bwMode="auto">
          <a:xfrm>
            <a:off x="232731" y="6406375"/>
            <a:ext cx="84794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i="1" dirty="0">
                <a:solidFill>
                  <a:srgbClr val="000000"/>
                </a:solidFill>
              </a:rPr>
              <a:t>This work was supported primarily by the MRSEC Program of the National Science Foundation under award number DMR-0819762.</a:t>
            </a:r>
          </a:p>
        </p:txBody>
      </p:sp>
      <p:sp>
        <p:nvSpPr>
          <p:cNvPr id="2" name="Rectangle 1"/>
          <p:cNvSpPr/>
          <p:nvPr/>
        </p:nvSpPr>
        <p:spPr>
          <a:xfrm>
            <a:off x="389468" y="411553"/>
            <a:ext cx="8322732" cy="646331"/>
          </a:xfrm>
          <a:prstGeom prst="rect">
            <a:avLst/>
          </a:prstGeom>
        </p:spPr>
        <p:txBody>
          <a:bodyPr wrap="square">
            <a:spAutoFit/>
          </a:bodyPr>
          <a:lstStyle/>
          <a:p>
            <a:pPr>
              <a:defRPr/>
            </a:pPr>
            <a:r>
              <a:rPr lang="en-US" b="1" dirty="0" smtClean="0">
                <a:solidFill>
                  <a:srgbClr val="000000"/>
                </a:solidFill>
                <a:latin typeface="Arial" charset="0"/>
                <a:ea typeface="Arial" charset="0"/>
                <a:cs typeface="Arial" charset="0"/>
              </a:rPr>
              <a:t>Science Image Specialist </a:t>
            </a:r>
            <a:r>
              <a:rPr lang="en-US" b="1" dirty="0" err="1" smtClean="0">
                <a:solidFill>
                  <a:srgbClr val="000000"/>
                </a:solidFill>
                <a:latin typeface="Arial" charset="0"/>
                <a:ea typeface="Arial" charset="0"/>
                <a:cs typeface="Arial" charset="0"/>
              </a:rPr>
              <a:t>Felice</a:t>
            </a:r>
            <a:r>
              <a:rPr lang="en-US" b="1" dirty="0" smtClean="0">
                <a:solidFill>
                  <a:srgbClr val="000000"/>
                </a:solidFill>
                <a:latin typeface="Arial" charset="0"/>
                <a:ea typeface="Arial" charset="0"/>
                <a:cs typeface="Arial" charset="0"/>
              </a:rPr>
              <a:t> Frankel Teaches </a:t>
            </a:r>
            <a:r>
              <a:rPr lang="en-US" b="1" dirty="0" err="1" smtClean="0">
                <a:solidFill>
                  <a:srgbClr val="000000"/>
                </a:solidFill>
                <a:latin typeface="Arial" charset="0"/>
                <a:ea typeface="Arial" charset="0"/>
                <a:cs typeface="Arial" charset="0"/>
              </a:rPr>
              <a:t>Masterclasses</a:t>
            </a:r>
            <a:r>
              <a:rPr lang="en-US" b="1" dirty="0" smtClean="0">
                <a:solidFill>
                  <a:srgbClr val="000000"/>
                </a:solidFill>
                <a:latin typeface="Arial" charset="0"/>
                <a:ea typeface="Arial" charset="0"/>
                <a:cs typeface="Arial" charset="0"/>
              </a:rPr>
              <a:t> on the Visual Communication of Materials Science and Engineering</a:t>
            </a:r>
            <a:endParaRPr lang="en-US" dirty="0">
              <a:solidFill>
                <a:srgbClr val="000000"/>
              </a:solidFill>
              <a:latin typeface="Arial"/>
              <a:cs typeface="Arial"/>
            </a:endParaRPr>
          </a:p>
        </p:txBody>
      </p:sp>
      <p:sp>
        <p:nvSpPr>
          <p:cNvPr id="16" name="TextBox 15"/>
          <p:cNvSpPr txBox="1"/>
          <p:nvPr/>
        </p:nvSpPr>
        <p:spPr>
          <a:xfrm>
            <a:off x="5401735" y="4282717"/>
            <a:ext cx="3234262" cy="1938992"/>
          </a:xfrm>
          <a:prstGeom prst="rect">
            <a:avLst/>
          </a:prstGeom>
          <a:noFill/>
        </p:spPr>
        <p:txBody>
          <a:bodyPr wrap="square" rtlCol="0">
            <a:spAutoFit/>
          </a:bodyPr>
          <a:lstStyle/>
          <a:p>
            <a:pPr algn="just"/>
            <a:r>
              <a:rPr lang="en-US" sz="1200" dirty="0" smtClean="0">
                <a:latin typeface="Arial"/>
                <a:cs typeface="Arial"/>
              </a:rPr>
              <a:t>Participants in the </a:t>
            </a:r>
            <a:r>
              <a:rPr lang="en-US" sz="1200" dirty="0" err="1" smtClean="0">
                <a:latin typeface="Arial"/>
                <a:cs typeface="Arial"/>
              </a:rPr>
              <a:t>masterclasses</a:t>
            </a:r>
            <a:r>
              <a:rPr lang="en-US" sz="1200" dirty="0" smtClean="0">
                <a:latin typeface="Arial"/>
                <a:cs typeface="Arial"/>
              </a:rPr>
              <a:t> report that they found them extremely helpful and were grateful for the advice </a:t>
            </a:r>
            <a:r>
              <a:rPr lang="en-US" sz="1200" dirty="0">
                <a:latin typeface="Arial"/>
                <a:cs typeface="Arial"/>
              </a:rPr>
              <a:t>on enhancing their visual communication </a:t>
            </a:r>
            <a:r>
              <a:rPr lang="en-US" sz="1200" dirty="0" smtClean="0">
                <a:latin typeface="Arial"/>
                <a:cs typeface="Arial"/>
              </a:rPr>
              <a:t>skills from such a highly published science image specialist. The overwhelming success of the fall </a:t>
            </a:r>
            <a:r>
              <a:rPr lang="en-US" sz="1200" dirty="0" err="1" smtClean="0">
                <a:latin typeface="Arial"/>
                <a:cs typeface="Arial"/>
              </a:rPr>
              <a:t>masterclasses</a:t>
            </a:r>
            <a:r>
              <a:rPr lang="en-US" sz="1200" dirty="0" smtClean="0">
                <a:latin typeface="Arial"/>
                <a:cs typeface="Arial"/>
              </a:rPr>
              <a:t> generated demand for a fourth class that Frankel presented during MIT’s Independent Activities Period in January.</a:t>
            </a:r>
          </a:p>
        </p:txBody>
      </p:sp>
      <p:pic>
        <p:nvPicPr>
          <p:cNvPr id="3" name="Picture 2" descr="felice_masterclas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539586"/>
            <a:ext cx="3018846" cy="1687618"/>
          </a:xfrm>
          <a:prstGeom prst="rect">
            <a:avLst/>
          </a:prstGeom>
        </p:spPr>
      </p:pic>
      <p:sp>
        <p:nvSpPr>
          <p:cNvPr id="4" name="TextBox 3"/>
          <p:cNvSpPr txBox="1"/>
          <p:nvPr/>
        </p:nvSpPr>
        <p:spPr>
          <a:xfrm>
            <a:off x="5486397" y="3248180"/>
            <a:ext cx="3149600" cy="93871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smtClean="0">
                <a:latin typeface="Arial"/>
                <a:cs typeface="Arial"/>
              </a:rPr>
              <a:t>The MIT </a:t>
            </a:r>
            <a:r>
              <a:rPr lang="en-US" sz="1100" dirty="0" smtClean="0">
                <a:latin typeface="Arial"/>
                <a:cs typeface="Arial"/>
              </a:rPr>
              <a:t>MRSEC and the Department of Materials Science and Engineering cosponsored the </a:t>
            </a:r>
            <a:r>
              <a:rPr lang="en-US" sz="1100" dirty="0" err="1" smtClean="0">
                <a:latin typeface="Arial"/>
                <a:cs typeface="Arial"/>
              </a:rPr>
              <a:t>masterclass</a:t>
            </a:r>
            <a:r>
              <a:rPr lang="en-US" sz="1100" dirty="0" smtClean="0">
                <a:latin typeface="Arial"/>
                <a:cs typeface="Arial"/>
              </a:rPr>
              <a:t> “Visual Communication of Materials Science and Engineering”</a:t>
            </a:r>
            <a:endParaRPr lang="en-US" sz="1100" dirty="0">
              <a:latin typeface="Arial"/>
              <a:cs typeface="Arial"/>
            </a:endParaRPr>
          </a:p>
        </p:txBody>
      </p:sp>
      <p:sp>
        <p:nvSpPr>
          <p:cNvPr id="6" name="TextBox 5"/>
          <p:cNvSpPr txBox="1"/>
          <p:nvPr/>
        </p:nvSpPr>
        <p:spPr>
          <a:xfrm>
            <a:off x="457198" y="5348737"/>
            <a:ext cx="2683926" cy="110799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dirty="0" smtClean="0">
                <a:latin typeface="Arial"/>
                <a:cs typeface="Arial"/>
              </a:rPr>
              <a:t>Examples of submitted figure (above) and a redesigned figure </a:t>
            </a:r>
            <a:r>
              <a:rPr lang="en-US" sz="1100" dirty="0">
                <a:latin typeface="Arial"/>
                <a:cs typeface="Arial"/>
              </a:rPr>
              <a:t>(right</a:t>
            </a:r>
            <a:r>
              <a:rPr lang="en-US" sz="1100" dirty="0" smtClean="0">
                <a:latin typeface="Arial"/>
                <a:cs typeface="Arial"/>
              </a:rPr>
              <a:t>). Redesigned figure addresses key concepts, including simplifying </a:t>
            </a:r>
            <a:r>
              <a:rPr lang="en-US" sz="1100" dirty="0">
                <a:latin typeface="Arial"/>
                <a:cs typeface="Arial"/>
              </a:rPr>
              <a:t>figures and </a:t>
            </a:r>
            <a:r>
              <a:rPr lang="en-US" sz="1100" dirty="0" smtClean="0">
                <a:latin typeface="Arial"/>
                <a:cs typeface="Arial"/>
              </a:rPr>
              <a:t>composing to aid readers to </a:t>
            </a:r>
            <a:r>
              <a:rPr lang="en-US" sz="1100" dirty="0">
                <a:latin typeface="Arial"/>
                <a:cs typeface="Arial"/>
              </a:rPr>
              <a:t>better understand complex information.</a:t>
            </a:r>
          </a:p>
        </p:txBody>
      </p:sp>
      <p:pic>
        <p:nvPicPr>
          <p:cNvPr id="7" name="Picture 6"/>
          <p:cNvPicPr>
            <a:picLocks noChangeAspect="1"/>
          </p:cNvPicPr>
          <p:nvPr/>
        </p:nvPicPr>
        <p:blipFill>
          <a:blip r:embed="rId4"/>
          <a:stretch>
            <a:fillRect/>
          </a:stretch>
        </p:blipFill>
        <p:spPr>
          <a:xfrm>
            <a:off x="702741" y="3879866"/>
            <a:ext cx="1964954" cy="1468871"/>
          </a:xfrm>
          <a:prstGeom prst="rect">
            <a:avLst/>
          </a:prstGeom>
        </p:spPr>
      </p:pic>
      <p:pic>
        <p:nvPicPr>
          <p:cNvPr id="9" name="Picture 8"/>
          <p:cNvPicPr>
            <a:picLocks noChangeAspect="1"/>
          </p:cNvPicPr>
          <p:nvPr/>
        </p:nvPicPr>
        <p:blipFill>
          <a:blip r:embed="rId5"/>
          <a:stretch>
            <a:fillRect/>
          </a:stretch>
        </p:blipFill>
        <p:spPr>
          <a:xfrm>
            <a:off x="3069750" y="3879866"/>
            <a:ext cx="1823720" cy="2325442"/>
          </a:xfrm>
          <a:prstGeom prst="rect">
            <a:avLst/>
          </a:prstGeom>
        </p:spPr>
      </p:pic>
      <p:cxnSp>
        <p:nvCxnSpPr>
          <p:cNvPr id="10" name="Straight Connector 9"/>
          <p:cNvCxnSpPr/>
          <p:nvPr/>
        </p:nvCxnSpPr>
        <p:spPr>
          <a:xfrm>
            <a:off x="5774267" y="4157133"/>
            <a:ext cx="2421466"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02741" y="3765782"/>
            <a:ext cx="4190729"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CMSE_Logo_CMYK.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0215" y="106071"/>
            <a:ext cx="1424548" cy="368065"/>
          </a:xfrm>
          <a:prstGeom prst="rect">
            <a:avLst/>
          </a:prstGeom>
        </p:spPr>
      </p:pic>
    </p:spTree>
    <p:extLst>
      <p:ext uri="{BB962C8B-B14F-4D97-AF65-F5344CB8AC3E}">
        <p14:creationId xmlns:p14="http://schemas.microsoft.com/office/powerpoint/2010/main" val="32816067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1287</TotalTime>
  <Words>269</Words>
  <Application>Microsoft Macintosh PowerPoint</Application>
  <PresentationFormat>On-screen Show (4:3)</PresentationFormat>
  <Paragraphs>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Stolyarov</dc:creator>
  <cp:lastModifiedBy>Gina Franzetta</cp:lastModifiedBy>
  <cp:revision>89</cp:revision>
  <cp:lastPrinted>2014-03-31T15:26:44Z</cp:lastPrinted>
  <dcterms:created xsi:type="dcterms:W3CDTF">2012-03-04T19:48:08Z</dcterms:created>
  <dcterms:modified xsi:type="dcterms:W3CDTF">2014-07-14T18:18:36Z</dcterms:modified>
</cp:coreProperties>
</file>