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18DC3"/>
    <a:srgbClr val="FFD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48306" y="280707"/>
            <a:ext cx="8317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Thermal </a:t>
            </a:r>
            <a:r>
              <a:rPr lang="en-US" b="1" dirty="0">
                <a:latin typeface="Arial"/>
                <a:cs typeface="Arial"/>
              </a:rPr>
              <a:t>Conductivity in </a:t>
            </a:r>
            <a:r>
              <a:rPr lang="en-US" b="1" dirty="0" smtClean="0">
                <a:latin typeface="Arial"/>
                <a:cs typeface="Arial"/>
              </a:rPr>
              <a:t>an Oxide Material Can be Controlled by </a:t>
            </a:r>
            <a:r>
              <a:rPr lang="en-US" b="1" dirty="0">
                <a:latin typeface="Arial"/>
                <a:cs typeface="Arial"/>
              </a:rPr>
              <a:t>Manipulating </a:t>
            </a:r>
            <a:r>
              <a:rPr lang="en-US" b="1" dirty="0" smtClean="0">
                <a:latin typeface="Arial"/>
                <a:cs typeface="Arial"/>
              </a:rPr>
              <a:t>Oxygen Defects, </a:t>
            </a:r>
            <a:r>
              <a:rPr lang="tr-TR" dirty="0" smtClean="0">
                <a:latin typeface="Arial"/>
                <a:cs typeface="Arial"/>
              </a:rPr>
              <a:t>Bilge Yildiz </a:t>
            </a:r>
            <a:r>
              <a:rPr lang="en-US" dirty="0" smtClean="0">
                <a:latin typeface="Arial"/>
                <a:cs typeface="Arial"/>
              </a:rPr>
              <a:t>(Seed Project)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171450" y="6549361"/>
            <a:ext cx="847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i="1" dirty="0">
                <a:solidFill>
                  <a:srgbClr val="000000"/>
                </a:solidFill>
              </a:rPr>
              <a:t>This work was supported primarily by the MRSEC Program of the National Science Foundation under award number DMR-0819762.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999" y="6010999"/>
            <a:ext cx="83457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>
                <a:latin typeface="Arial"/>
                <a:cs typeface="Arial"/>
              </a:rPr>
              <a:t>Luckyanova</a:t>
            </a:r>
            <a:r>
              <a:rPr lang="en-US" sz="1100" dirty="0" smtClean="0">
                <a:latin typeface="Arial"/>
                <a:cs typeface="Arial"/>
              </a:rPr>
              <a:t>, M., Chen, D., Ma, W., </a:t>
            </a:r>
            <a:r>
              <a:rPr lang="en-US" sz="1100" dirty="0" err="1" smtClean="0">
                <a:latin typeface="Arial"/>
                <a:cs typeface="Arial"/>
              </a:rPr>
              <a:t>Tuller</a:t>
            </a:r>
            <a:r>
              <a:rPr lang="en-US" sz="1100" dirty="0" smtClean="0">
                <a:latin typeface="Arial"/>
                <a:cs typeface="Arial"/>
              </a:rPr>
              <a:t>, H., Chen, G., </a:t>
            </a:r>
            <a:r>
              <a:rPr lang="en-US" sz="1100" dirty="0" err="1" smtClean="0">
                <a:latin typeface="Arial"/>
                <a:cs typeface="Arial"/>
              </a:rPr>
              <a:t>Yildiz</a:t>
            </a:r>
            <a:r>
              <a:rPr lang="en-US" sz="1100" dirty="0" smtClean="0">
                <a:latin typeface="Arial"/>
                <a:cs typeface="Arial"/>
              </a:rPr>
              <a:t>, B. “Thermal Conductivity Control By Oxygen Defect Concentration Modification In Reducible Oxides: The Case Of Pr</a:t>
            </a:r>
            <a:r>
              <a:rPr lang="en-US" sz="1100" baseline="-25000" dirty="0" smtClean="0">
                <a:latin typeface="Arial"/>
                <a:cs typeface="Arial"/>
              </a:rPr>
              <a:t>0.1</a:t>
            </a:r>
            <a:r>
              <a:rPr lang="en-US" sz="1100" dirty="0" smtClean="0">
                <a:latin typeface="Arial"/>
                <a:cs typeface="Arial"/>
              </a:rPr>
              <a:t>Ce</a:t>
            </a:r>
            <a:r>
              <a:rPr lang="en-US" sz="1100" baseline="-25000" dirty="0" smtClean="0">
                <a:latin typeface="Arial"/>
                <a:cs typeface="Arial"/>
              </a:rPr>
              <a:t>0.9</a:t>
            </a:r>
            <a:r>
              <a:rPr lang="en-US" sz="1100" dirty="0" smtClean="0">
                <a:latin typeface="Arial"/>
                <a:cs typeface="Arial"/>
              </a:rPr>
              <a:t>O</a:t>
            </a:r>
            <a:r>
              <a:rPr lang="en-US" sz="1100" baseline="-25000" dirty="0" smtClean="0">
                <a:latin typeface="Arial"/>
                <a:cs typeface="Arial"/>
              </a:rPr>
              <a:t>2-d </a:t>
            </a:r>
            <a:r>
              <a:rPr lang="en-US" sz="1100" dirty="0" smtClean="0">
                <a:latin typeface="Arial"/>
                <a:cs typeface="Arial"/>
              </a:rPr>
              <a:t>Thin Films”, </a:t>
            </a:r>
            <a:r>
              <a:rPr lang="en-US" sz="1100" i="1" dirty="0" smtClean="0">
                <a:latin typeface="Arial"/>
                <a:cs typeface="Arial"/>
              </a:rPr>
              <a:t>Applied </a:t>
            </a:r>
            <a:r>
              <a:rPr lang="en-US" sz="1100" i="1" dirty="0">
                <a:latin typeface="Arial"/>
                <a:cs typeface="Arial"/>
              </a:rPr>
              <a:t>Physics Letters</a:t>
            </a:r>
            <a:r>
              <a:rPr lang="en-US" sz="1100" dirty="0">
                <a:latin typeface="Arial"/>
                <a:cs typeface="Arial"/>
              </a:rPr>
              <a:t>, 104, 061911 (2014</a:t>
            </a:r>
            <a:r>
              <a:rPr lang="en-US" sz="1100" dirty="0" smtClean="0">
                <a:latin typeface="Arial"/>
                <a:cs typeface="Arial"/>
              </a:rPr>
              <a:t>)</a:t>
            </a:r>
            <a:r>
              <a:rPr lang="en-US" sz="1100" dirty="0">
                <a:latin typeface="Arial"/>
                <a:cs typeface="Arial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644" y="1042239"/>
            <a:ext cx="80656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Arial"/>
                <a:cs typeface="Arial"/>
              </a:rPr>
              <a:t>The thermal properties of oxides are of interest for a number of </a:t>
            </a:r>
            <a:r>
              <a:rPr lang="en-US" sz="1200" dirty="0" smtClean="0">
                <a:latin typeface="Arial"/>
                <a:cs typeface="Arial"/>
              </a:rPr>
              <a:t>important applications</a:t>
            </a:r>
            <a:r>
              <a:rPr lang="en-US" sz="1200" dirty="0">
                <a:latin typeface="Arial"/>
                <a:cs typeface="Arial"/>
              </a:rPr>
              <a:t>, including </a:t>
            </a:r>
            <a:r>
              <a:rPr lang="en-US" sz="1200" dirty="0" err="1">
                <a:latin typeface="Arial"/>
                <a:cs typeface="Arial"/>
              </a:rPr>
              <a:t>thermoelectrics</a:t>
            </a:r>
            <a:r>
              <a:rPr lang="en-US" sz="1200" dirty="0">
                <a:latin typeface="Arial"/>
                <a:cs typeface="Arial"/>
              </a:rPr>
              <a:t>, thermal barrier coatings, </a:t>
            </a:r>
            <a:r>
              <a:rPr lang="en-US" sz="1200" dirty="0" err="1">
                <a:latin typeface="Arial"/>
                <a:cs typeface="Arial"/>
              </a:rPr>
              <a:t>memristors</a:t>
            </a:r>
            <a:r>
              <a:rPr lang="en-US" sz="1200" dirty="0">
                <a:latin typeface="Arial"/>
                <a:cs typeface="Arial"/>
              </a:rPr>
              <a:t>, and fuel cells. MIT </a:t>
            </a:r>
            <a:r>
              <a:rPr lang="en-US" sz="1200" dirty="0" smtClean="0">
                <a:latin typeface="Arial"/>
                <a:cs typeface="Arial"/>
              </a:rPr>
              <a:t>MRSEC researchers demonstrated</a:t>
            </a:r>
            <a:r>
              <a:rPr lang="en-US" sz="1200" dirty="0">
                <a:latin typeface="Arial"/>
                <a:cs typeface="Arial"/>
              </a:rPr>
              <a:t>, for the first time, the </a:t>
            </a:r>
            <a:r>
              <a:rPr lang="en-US" sz="1200" i="1" dirty="0">
                <a:latin typeface="Arial"/>
                <a:cs typeface="Arial"/>
              </a:rPr>
              <a:t>controllable</a:t>
            </a:r>
            <a:r>
              <a:rPr lang="en-US" sz="1200" dirty="0">
                <a:latin typeface="Arial"/>
                <a:cs typeface="Arial"/>
              </a:rPr>
              <a:t> impact of oxygen defects on the thermal conductivity of a </a:t>
            </a:r>
            <a:r>
              <a:rPr lang="en-US" sz="1200" dirty="0" smtClean="0">
                <a:latin typeface="Arial"/>
                <a:cs typeface="Arial"/>
              </a:rPr>
              <a:t>reducible </a:t>
            </a:r>
            <a:r>
              <a:rPr lang="en-US" sz="1200" dirty="0">
                <a:latin typeface="Arial"/>
                <a:cs typeface="Arial"/>
              </a:rPr>
              <a:t>oxide. </a:t>
            </a:r>
            <a:r>
              <a:rPr lang="en-US" sz="1200" dirty="0" smtClean="0">
                <a:latin typeface="Arial"/>
                <a:cs typeface="Arial"/>
              </a:rPr>
              <a:t>The </a:t>
            </a:r>
            <a:r>
              <a:rPr lang="en-US" sz="1200" dirty="0">
                <a:latin typeface="Arial"/>
                <a:cs typeface="Arial"/>
              </a:rPr>
              <a:t>thermal conductivity was modulated by varying the concentration of oxygen vacancies and reduced </a:t>
            </a:r>
            <a:r>
              <a:rPr lang="en-US" sz="1200" dirty="0" err="1">
                <a:latin typeface="Arial"/>
                <a:cs typeface="Arial"/>
              </a:rPr>
              <a:t>cations</a:t>
            </a:r>
            <a:r>
              <a:rPr lang="en-US" sz="1200" dirty="0">
                <a:latin typeface="Arial"/>
                <a:cs typeface="Arial"/>
              </a:rPr>
              <a:t> in </a:t>
            </a:r>
            <a:r>
              <a:rPr lang="en-US" sz="1200" dirty="0" smtClean="0">
                <a:latin typeface="Arial"/>
                <a:cs typeface="Arial"/>
              </a:rPr>
              <a:t>oxide thin films treated under different annealing conditions. Changes </a:t>
            </a:r>
            <a:r>
              <a:rPr lang="en-US" sz="1200" dirty="0">
                <a:latin typeface="Arial"/>
                <a:cs typeface="Arial"/>
              </a:rPr>
              <a:t>in the oxygen non-</a:t>
            </a:r>
            <a:r>
              <a:rPr lang="en-US" sz="1200" dirty="0" smtClean="0">
                <a:latin typeface="Arial"/>
                <a:cs typeface="Arial"/>
              </a:rPr>
              <a:t>stoichiometry </a:t>
            </a:r>
            <a:r>
              <a:rPr lang="en-US" sz="1200" dirty="0">
                <a:latin typeface="Arial"/>
                <a:cs typeface="Arial"/>
              </a:rPr>
              <a:t>led to a 50% reduction in thermal conductivity (from </a:t>
            </a:r>
            <a:r>
              <a:rPr lang="en-US" sz="1200" i="1" dirty="0">
                <a:latin typeface="Arial"/>
                <a:cs typeface="Arial"/>
              </a:rPr>
              <a:t>k</a:t>
            </a:r>
            <a:r>
              <a:rPr lang="en-US" sz="1200" dirty="0">
                <a:latin typeface="Arial"/>
                <a:cs typeface="Arial"/>
              </a:rPr>
              <a:t> = 6.62±0.61 to 3.82±0.51 W/m-K). </a:t>
            </a:r>
            <a:r>
              <a:rPr lang="en-US" sz="1200" dirty="0" smtClean="0">
                <a:latin typeface="Arial"/>
                <a:cs typeface="Arial"/>
              </a:rPr>
              <a:t>This </a:t>
            </a:r>
            <a:r>
              <a:rPr lang="en-US" sz="1200" dirty="0">
                <a:latin typeface="Arial"/>
                <a:cs typeface="Arial"/>
              </a:rPr>
              <a:t>work </a:t>
            </a:r>
            <a:r>
              <a:rPr lang="en-US" sz="1200" dirty="0" smtClean="0">
                <a:latin typeface="Arial"/>
                <a:cs typeface="Arial"/>
              </a:rPr>
              <a:t>demonstrates the </a:t>
            </a:r>
            <a:r>
              <a:rPr lang="en-US" sz="1200" dirty="0">
                <a:latin typeface="Arial"/>
                <a:cs typeface="Arial"/>
              </a:rPr>
              <a:t>ability to </a:t>
            </a:r>
            <a:r>
              <a:rPr lang="en-US" sz="1200" dirty="0" smtClean="0">
                <a:latin typeface="Arial"/>
                <a:cs typeface="Arial"/>
              </a:rPr>
              <a:t>reversibly vary </a:t>
            </a:r>
            <a:r>
              <a:rPr lang="en-US" sz="1200" dirty="0">
                <a:latin typeface="Arial"/>
                <a:cs typeface="Arial"/>
              </a:rPr>
              <a:t>the thermal conductivity of a given material by control of oxygen non-stoichiometry and thus points to the possibility for </a:t>
            </a:r>
            <a:r>
              <a:rPr lang="en-US" sz="1200" i="1" dirty="0">
                <a:latin typeface="Arial"/>
                <a:cs typeface="Arial"/>
              </a:rPr>
              <a:t>in situ</a:t>
            </a:r>
            <a:r>
              <a:rPr lang="en-US" sz="1200" dirty="0">
                <a:latin typeface="Arial"/>
                <a:cs typeface="Arial"/>
              </a:rPr>
              <a:t> control of phonon transport via control of the oxygen vacancy concentration.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22638" y="2540707"/>
            <a:ext cx="6325612" cy="2407730"/>
            <a:chOff x="902525" y="624592"/>
            <a:chExt cx="6365174" cy="2518098"/>
          </a:xfrm>
        </p:grpSpPr>
        <p:sp>
          <p:nvSpPr>
            <p:cNvPr id="10" name="Rectangle 9"/>
            <p:cNvSpPr/>
            <p:nvPr/>
          </p:nvSpPr>
          <p:spPr>
            <a:xfrm>
              <a:off x="902525" y="688769"/>
              <a:ext cx="6365174" cy="2453921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rgbClr val="FFFFFF"/>
                </a:gs>
              </a:gsLst>
              <a:lin ang="5400000" scaled="0"/>
              <a:tileRect/>
            </a:gra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Cube 10"/>
            <p:cNvSpPr/>
            <p:nvPr/>
          </p:nvSpPr>
          <p:spPr>
            <a:xfrm>
              <a:off x="999937" y="1610003"/>
              <a:ext cx="1208872" cy="570520"/>
            </a:xfrm>
            <a:prstGeom prst="cube">
              <a:avLst/>
            </a:prstGeom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legacyWirefram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CeO</a:t>
              </a:r>
              <a:r>
                <a:rPr lang="en-US" sz="2400" b="1" baseline="-25000" dirty="0" smtClean="0"/>
                <a:t>2</a:t>
              </a:r>
              <a:endParaRPr lang="en-US" sz="2400" b="1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72289" y="2619470"/>
              <a:ext cx="8641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O</a:t>
              </a:r>
              <a:r>
                <a:rPr lang="en-US" sz="2400" baseline="-25000" dirty="0" smtClean="0"/>
                <a:t>2</a:t>
              </a:r>
              <a:endParaRPr lang="en-US" sz="24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1383230" y="1088437"/>
              <a:ext cx="212232" cy="20375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Oval 13"/>
            <p:cNvSpPr/>
            <p:nvPr/>
          </p:nvSpPr>
          <p:spPr>
            <a:xfrm>
              <a:off x="1639997" y="1088438"/>
              <a:ext cx="216126" cy="20375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5" name="Straight Connector 14"/>
            <p:cNvCxnSpPr>
              <a:stCxn id="13" idx="6"/>
              <a:endCxn id="14" idx="2"/>
            </p:cNvCxnSpPr>
            <p:nvPr/>
          </p:nvCxnSpPr>
          <p:spPr>
            <a:xfrm>
              <a:off x="1595462" y="1190316"/>
              <a:ext cx="4453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286128" y="624592"/>
              <a:ext cx="6958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O</a:t>
              </a:r>
              <a:r>
                <a:rPr lang="en-US" sz="2400" baseline="-25000" dirty="0" smtClean="0"/>
                <a:t>2</a:t>
              </a:r>
              <a:endParaRPr lang="en-US" sz="2400" dirty="0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2422558" y="1472564"/>
              <a:ext cx="1386611" cy="81684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ts val="1500"/>
                </a:lnSpc>
              </a:pPr>
              <a:r>
                <a:rPr lang="en-US" sz="1600" b="1" dirty="0" smtClean="0"/>
                <a:t>Phonon scattering</a:t>
              </a:r>
              <a:endParaRPr lang="en-US" sz="1600" b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383231" y="2494997"/>
              <a:ext cx="212232" cy="20375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Oval 21"/>
            <p:cNvSpPr/>
            <p:nvPr/>
          </p:nvSpPr>
          <p:spPr>
            <a:xfrm>
              <a:off x="1639998" y="2494997"/>
              <a:ext cx="216126" cy="20375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23" name="Straight Connector 22"/>
            <p:cNvCxnSpPr>
              <a:stCxn id="21" idx="6"/>
              <a:endCxn id="22" idx="2"/>
            </p:cNvCxnSpPr>
            <p:nvPr/>
          </p:nvCxnSpPr>
          <p:spPr>
            <a:xfrm>
              <a:off x="1595462" y="2596874"/>
              <a:ext cx="4453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rved Right Arrow 23"/>
            <p:cNvSpPr/>
            <p:nvPr/>
          </p:nvSpPr>
          <p:spPr>
            <a:xfrm rot="16200000" flipV="1">
              <a:off x="1425364" y="1087536"/>
              <a:ext cx="344167" cy="764704"/>
            </a:xfrm>
            <a:prstGeom prst="curvedRightArrow">
              <a:avLst>
                <a:gd name="adj1" fmla="val 25000"/>
                <a:gd name="adj2" fmla="val 70869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" name="Trapezoid 24"/>
            <p:cNvSpPr/>
            <p:nvPr/>
          </p:nvSpPr>
          <p:spPr>
            <a:xfrm rot="16200000">
              <a:off x="3154998" y="1656741"/>
              <a:ext cx="1708202" cy="452843"/>
            </a:xfrm>
            <a:prstGeom prst="trapezoid">
              <a:avLst>
                <a:gd name="adj" fmla="val 317991"/>
              </a:avLst>
            </a:prstGeom>
            <a:solidFill>
              <a:schemeClr val="bg1">
                <a:lumMod val="50000"/>
                <a:alpha val="42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4237404" y="1114793"/>
              <a:ext cx="2880000" cy="1566867"/>
              <a:chOff x="2560825" y="3226251"/>
              <a:chExt cx="2880000" cy="1566867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560825" y="3226251"/>
                <a:ext cx="2880000" cy="1566867"/>
              </a:xfrm>
              <a:prstGeom prst="rect">
                <a:avLst/>
              </a:prstGeom>
              <a:ln w="19050">
                <a:solidFill>
                  <a:schemeClr val="tx1"/>
                </a:solidFill>
              </a:ln>
            </p:spPr>
          </p:pic>
          <p:sp>
            <p:nvSpPr>
              <p:cNvPr id="29" name="Cube 28"/>
              <p:cNvSpPr>
                <a:spLocks noChangeAspect="1"/>
              </p:cNvSpPr>
              <p:nvPr/>
            </p:nvSpPr>
            <p:spPr>
              <a:xfrm>
                <a:off x="4056597" y="4410027"/>
                <a:ext cx="360000" cy="360000"/>
              </a:xfrm>
              <a:prstGeom prst="cube">
                <a:avLst/>
              </a:prstGeom>
              <a:solidFill>
                <a:schemeClr val="bg1">
                  <a:lumMod val="75000"/>
                  <a:alpha val="39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 rot="16200000" flipV="1">
                <a:off x="3601927" y="4359130"/>
                <a:ext cx="254633" cy="567161"/>
                <a:chOff x="3650533" y="3419183"/>
                <a:chExt cx="254633" cy="567161"/>
              </a:xfrm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3704705" y="3851394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>
                  <a:off x="3704705" y="3770614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>
                  <a:off x="3704705" y="3689835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5400000" flipH="1">
                  <a:off x="3704705" y="3609056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3704705" y="3528276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>
                  <a:off x="3704705" y="3447497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>
                  <a:off x="3729382" y="3340334"/>
                  <a:ext cx="96935" cy="254633"/>
                </a:xfrm>
                <a:prstGeom prst="line">
                  <a:avLst/>
                </a:prstGeom>
                <a:ln>
                  <a:headEnd type="arrow" w="med" len="sm"/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/>
              <p:cNvGrpSpPr/>
              <p:nvPr/>
            </p:nvGrpSpPr>
            <p:grpSpPr>
              <a:xfrm rot="16200000" flipV="1">
                <a:off x="2930698" y="3598787"/>
                <a:ext cx="254633" cy="567161"/>
                <a:chOff x="3650533" y="3419183"/>
                <a:chExt cx="254633" cy="567161"/>
              </a:xfrm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p:grpSpPr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3704705" y="3851394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>
                  <a:off x="3704705" y="3770614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3704705" y="3689835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5400000" flipH="1">
                  <a:off x="3704705" y="3609056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3704705" y="3528276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5400000" flipH="1">
                  <a:off x="3704705" y="3447497"/>
                  <a:ext cx="80779" cy="189122"/>
                </a:xfrm>
                <a:prstGeom prst="line">
                  <a:avLst/>
                </a:prstGeom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3729382" y="3340334"/>
                  <a:ext cx="96935" cy="254633"/>
                </a:xfrm>
                <a:prstGeom prst="line">
                  <a:avLst/>
                </a:prstGeom>
                <a:ln>
                  <a:headEnd type="arrow" w="med" len="sm"/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" name="Curved Right Arrow 26"/>
            <p:cNvSpPr/>
            <p:nvPr/>
          </p:nvSpPr>
          <p:spPr>
            <a:xfrm rot="5400000">
              <a:off x="1425364" y="1940561"/>
              <a:ext cx="344167" cy="764704"/>
            </a:xfrm>
            <a:prstGeom prst="curvedRightArrow">
              <a:avLst>
                <a:gd name="adj1" fmla="val 25000"/>
                <a:gd name="adj2" fmla="val 70869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5203411" y="4570822"/>
            <a:ext cx="3381022" cy="138499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Arial"/>
                <a:cs typeface="Arial"/>
              </a:rPr>
              <a:t>Removal of oxygen from CeO</a:t>
            </a:r>
            <a:r>
              <a:rPr lang="en-US" sz="1200" baseline="-25000" dirty="0" smtClean="0">
                <a:latin typeface="Arial"/>
                <a:cs typeface="Arial"/>
              </a:rPr>
              <a:t>2</a:t>
            </a:r>
            <a:r>
              <a:rPr lang="en-US" sz="1200" dirty="0" smtClean="0">
                <a:latin typeface="Arial"/>
                <a:cs typeface="Arial"/>
              </a:rPr>
              <a:t> leads to formation of oxygen vacancies (empty cube) and reduced </a:t>
            </a:r>
            <a:r>
              <a:rPr lang="en-US" sz="1200" dirty="0" err="1" smtClean="0">
                <a:latin typeface="Arial"/>
                <a:cs typeface="Arial"/>
              </a:rPr>
              <a:t>cations</a:t>
            </a:r>
            <a:r>
              <a:rPr lang="en-US" sz="1200" dirty="0" smtClean="0">
                <a:latin typeface="Arial"/>
                <a:cs typeface="Arial"/>
              </a:rPr>
              <a:t> (grey balls with yellow patterns). These defect sites alter the phonon scattering, and thus, the thermal conductivity of the material, and can be manipulated reversibly in a controlled way.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198374" y="5991309"/>
            <a:ext cx="660641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Picture 46" descr="CMSE_Logo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215" y="106071"/>
            <a:ext cx="1424548" cy="36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318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JMoodera</dc:creator>
  <cp:lastModifiedBy>Gina Franzetta</cp:lastModifiedBy>
  <cp:revision>78</cp:revision>
  <dcterms:created xsi:type="dcterms:W3CDTF">2006-08-16T00:00:00Z</dcterms:created>
  <dcterms:modified xsi:type="dcterms:W3CDTF">2014-07-14T18:16:39Z</dcterms:modified>
</cp:coreProperties>
</file>