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8"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02DD1F-9812-4460-8BB3-0154FD460236}" v="4" dt="2021-05-05T19:26:47.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autoAdjust="0"/>
    <p:restoredTop sz="79003" autoAdjust="0"/>
  </p:normalViewPr>
  <p:slideViewPr>
    <p:cSldViewPr snapToGrid="0" snapToObjects="1">
      <p:cViewPr varScale="1">
        <p:scale>
          <a:sx n="78" d="100"/>
          <a:sy n="78" d="100"/>
        </p:scale>
        <p:origin x="20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ra, Felice" userId="74a33ec6-c81e-4f33-b832-00725cf96b37" providerId="ADAL" clId="{1453442B-FE88-41EE-95E5-60BA0C0F19C3}"/>
    <pc:docChg chg="custSel modSld">
      <pc:chgData name="Macera, Felice" userId="74a33ec6-c81e-4f33-b832-00725cf96b37" providerId="ADAL" clId="{1453442B-FE88-41EE-95E5-60BA0C0F19C3}" dt="2021-04-12T14:22:36.571" v="36"/>
      <pc:docMkLst>
        <pc:docMk/>
      </pc:docMkLst>
      <pc:sldChg chg="addSp delSp modSp mod">
        <pc:chgData name="Macera, Felice" userId="74a33ec6-c81e-4f33-b832-00725cf96b37" providerId="ADAL" clId="{1453442B-FE88-41EE-95E5-60BA0C0F19C3}" dt="2021-04-12T14:22:36.571" v="36"/>
        <pc:sldMkLst>
          <pc:docMk/>
          <pc:sldMk cId="3243173290" sldId="258"/>
        </pc:sldMkLst>
        <pc:spChg chg="del">
          <ac:chgData name="Macera, Felice" userId="74a33ec6-c81e-4f33-b832-00725cf96b37" providerId="ADAL" clId="{1453442B-FE88-41EE-95E5-60BA0C0F19C3}" dt="2021-04-12T14:18:54.105" v="0" actId="478"/>
          <ac:spMkLst>
            <pc:docMk/>
            <pc:sldMk cId="3243173290" sldId="258"/>
            <ac:spMk id="13" creationId="{C8AA492E-D52B-4D2B-8A0F-7EA86DED2D15}"/>
          </ac:spMkLst>
        </pc:spChg>
        <pc:spChg chg="del">
          <ac:chgData name="Macera, Felice" userId="74a33ec6-c81e-4f33-b832-00725cf96b37" providerId="ADAL" clId="{1453442B-FE88-41EE-95E5-60BA0C0F19C3}" dt="2021-04-12T14:18:54.105" v="0" actId="478"/>
          <ac:spMkLst>
            <pc:docMk/>
            <pc:sldMk cId="3243173290" sldId="258"/>
            <ac:spMk id="15" creationId="{AA85BBDD-F4B1-43F4-B6F0-A33890C96782}"/>
          </ac:spMkLst>
        </pc:spChg>
        <pc:grpChg chg="del">
          <ac:chgData name="Macera, Felice" userId="74a33ec6-c81e-4f33-b832-00725cf96b37" providerId="ADAL" clId="{1453442B-FE88-41EE-95E5-60BA0C0F19C3}" dt="2021-04-12T14:18:54.105" v="0" actId="478"/>
          <ac:grpSpMkLst>
            <pc:docMk/>
            <pc:sldMk cId="3243173290" sldId="258"/>
            <ac:grpSpMk id="10" creationId="{8A57E62D-2CEB-4B5E-BF18-D028765E661A}"/>
          </ac:grpSpMkLst>
        </pc:grpChg>
        <pc:grpChg chg="add del mod">
          <ac:chgData name="Macera, Felice" userId="74a33ec6-c81e-4f33-b832-00725cf96b37" providerId="ADAL" clId="{1453442B-FE88-41EE-95E5-60BA0C0F19C3}" dt="2021-04-12T14:20:30.954" v="10" actId="165"/>
          <ac:grpSpMkLst>
            <pc:docMk/>
            <pc:sldMk cId="3243173290" sldId="258"/>
            <ac:grpSpMk id="20" creationId="{D4363EC2-6271-41AD-B5C5-2CA9D62EA0D4}"/>
          </ac:grpSpMkLst>
        </pc:grpChg>
        <pc:picChg chg="mod">
          <ac:chgData name="Macera, Felice" userId="74a33ec6-c81e-4f33-b832-00725cf96b37" providerId="ADAL" clId="{1453442B-FE88-41EE-95E5-60BA0C0F19C3}" dt="2021-04-12T14:21:54.351" v="33" actId="962"/>
          <ac:picMkLst>
            <pc:docMk/>
            <pc:sldMk cId="3243173290" sldId="258"/>
            <ac:picMk id="3" creationId="{EDEA7474-B86E-0E43-A164-2A45AEAD5FA5}"/>
          </ac:picMkLst>
        </pc:picChg>
        <pc:picChg chg="mod">
          <ac:chgData name="Macera, Felice" userId="74a33ec6-c81e-4f33-b832-00725cf96b37" providerId="ADAL" clId="{1453442B-FE88-41EE-95E5-60BA0C0F19C3}" dt="2021-04-12T14:22:07.952" v="35" actId="962"/>
          <ac:picMkLst>
            <pc:docMk/>
            <pc:sldMk cId="3243173290" sldId="258"/>
            <ac:picMk id="4" creationId="{58C9194B-328D-8343-8175-7FAE7689E883}"/>
          </ac:picMkLst>
        </pc:picChg>
        <pc:picChg chg="add mod topLvl">
          <ac:chgData name="Macera, Felice" userId="74a33ec6-c81e-4f33-b832-00725cf96b37" providerId="ADAL" clId="{1453442B-FE88-41EE-95E5-60BA0C0F19C3}" dt="2021-04-12T14:22:36.571" v="36"/>
          <ac:picMkLst>
            <pc:docMk/>
            <pc:sldMk cId="3243173290" sldId="258"/>
            <ac:picMk id="14" creationId="{6696C2CE-9A1F-4513-BDBB-1606685248F1}"/>
          </ac:picMkLst>
        </pc:picChg>
        <pc:picChg chg="add mod topLvl">
          <ac:chgData name="Macera, Felice" userId="74a33ec6-c81e-4f33-b832-00725cf96b37" providerId="ADAL" clId="{1453442B-FE88-41EE-95E5-60BA0C0F19C3}" dt="2021-04-12T14:21:32.219" v="29" actId="962"/>
          <ac:picMkLst>
            <pc:docMk/>
            <pc:sldMk cId="3243173290" sldId="258"/>
            <ac:picMk id="19" creationId="{5A1F0B11-4178-4E92-8B97-5E6337195B9C}"/>
          </ac:picMkLst>
        </pc:picChg>
      </pc:sldChg>
    </pc:docChg>
  </pc:docChgLst>
  <pc:docChgLst>
    <pc:chgData name="Durian, Douglas J" userId="S::djdurian@upenn.edu::6cc5dd41-426f-4a44-b550-40f11d6dbb0b" providerId="AD" clId="Web-{EE21394D-D4EA-4664-B1F2-32594312C75F}"/>
    <pc:docChg chg="modSld">
      <pc:chgData name="Durian, Douglas J" userId="S::djdurian@upenn.edu::6cc5dd41-426f-4a44-b550-40f11d6dbb0b" providerId="AD" clId="Web-{EE21394D-D4EA-4664-B1F2-32594312C75F}" dt="2021-04-12T11:42:03.151" v="1" actId="1076"/>
      <pc:docMkLst>
        <pc:docMk/>
      </pc:docMkLst>
      <pc:sldChg chg="modSp">
        <pc:chgData name="Durian, Douglas J" userId="S::djdurian@upenn.edu::6cc5dd41-426f-4a44-b550-40f11d6dbb0b" providerId="AD" clId="Web-{EE21394D-D4EA-4664-B1F2-32594312C75F}" dt="2021-04-12T11:42:03.151" v="1" actId="1076"/>
        <pc:sldMkLst>
          <pc:docMk/>
          <pc:sldMk cId="3243173290" sldId="258"/>
        </pc:sldMkLst>
        <pc:grpChg chg="mod">
          <ac:chgData name="Durian, Douglas J" userId="S::djdurian@upenn.edu::6cc5dd41-426f-4a44-b550-40f11d6dbb0b" providerId="AD" clId="Web-{EE21394D-D4EA-4664-B1F2-32594312C75F}" dt="2021-04-12T11:42:03.151" v="1" actId="1076"/>
          <ac:grpSpMkLst>
            <pc:docMk/>
            <pc:sldMk cId="3243173290" sldId="258"/>
            <ac:grpSpMk id="10" creationId="{8A57E62D-2CEB-4B5E-BF18-D028765E661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0ECB79A-D471-4042-AF45-F53108A522FC}" type="datetimeFigureOut">
              <a:rPr lang="en-US" smtClean="0"/>
              <a:t>5/5/2021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65A7352-DDA0-C945-8AD6-C5E275419033}" type="slidenum">
              <a:rPr lang="en-US" smtClean="0"/>
              <a:t>‹#›</a:t>
            </a:fld>
            <a:endParaRPr lang="en-US"/>
          </a:p>
        </p:txBody>
      </p:sp>
    </p:spTree>
    <p:extLst>
      <p:ext uri="{BB962C8B-B14F-4D97-AF65-F5344CB8AC3E}">
        <p14:creationId xmlns:p14="http://schemas.microsoft.com/office/powerpoint/2010/main" val="261773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TEXT: The top left image is a photograph of the experimental apparatus (a), in which floating particles constitute a pillar with 2x1 aspect ratio and are subjected to tensile strain all while tracking particles and measuring stress by deflection of a soft beam.  An image with identified particle positions, for a small subset of particles, is shown at upper right (b).  Just underneath is an example force versus strain curve (c).  The bottom image is a collage of tracked particles, now shaded by the traditional ‘d2min’ measure of local nonaffine motion that reliably indicates local rearrangements and failure. In this image, each row is for a different particle size.  It demonstrates that the failure zone is sharp for large particles and progressively less so for smaller particles where the cohesive interaction range is larger than particle size.  Thus, the large-particle pillars are more brittle, and the small-particle pillars are more ductile.</a:t>
            </a:r>
          </a:p>
          <a:p>
            <a:endParaRPr lang="en-US" dirty="0"/>
          </a:p>
          <a:p>
            <a:pPr lvl="0"/>
            <a:r>
              <a:rPr lang="en-US" sz="1200" kern="1200" dirty="0">
                <a:solidFill>
                  <a:schemeClr val="tx1"/>
                </a:solidFill>
                <a:effectLst/>
                <a:latin typeface="+mn-lt"/>
                <a:ea typeface="+mn-ea"/>
                <a:cs typeface="+mn-cs"/>
              </a:rPr>
              <a:t>[4] H. Xiao, G. Zhang, R. </a:t>
            </a:r>
            <a:r>
              <a:rPr lang="en-US" sz="1200" kern="1200" dirty="0" err="1">
                <a:solidFill>
                  <a:schemeClr val="tx1"/>
                </a:solidFill>
                <a:effectLst/>
                <a:latin typeface="+mn-lt"/>
                <a:ea typeface="+mn-ea"/>
                <a:cs typeface="+mn-cs"/>
              </a:rPr>
              <a:t>Ivancic</a:t>
            </a:r>
            <a:r>
              <a:rPr lang="en-US" sz="1200" kern="1200" dirty="0">
                <a:solidFill>
                  <a:schemeClr val="tx1"/>
                </a:solidFill>
                <a:effectLst/>
                <a:latin typeface="+mn-lt"/>
                <a:ea typeface="+mn-ea"/>
                <a:cs typeface="+mn-cs"/>
              </a:rPr>
              <a:t>, E. Yang, R. Riggleman, A.J. Liu, D.J. Durian, “Modeling shear band formation in amorphous solids using a </a:t>
            </a:r>
            <a:r>
              <a:rPr lang="en-US" sz="1200" kern="1200" dirty="0" err="1">
                <a:solidFill>
                  <a:schemeClr val="tx1"/>
                </a:solidFill>
                <a:effectLst/>
                <a:latin typeface="+mn-lt"/>
                <a:ea typeface="+mn-ea"/>
                <a:cs typeface="+mn-cs"/>
              </a:rPr>
              <a:t>structuro</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elasto</a:t>
            </a:r>
            <a:r>
              <a:rPr lang="en-US" sz="1200" kern="1200" dirty="0">
                <a:solidFill>
                  <a:schemeClr val="tx1"/>
                </a:solidFill>
                <a:effectLst/>
                <a:latin typeface="+mn-lt"/>
                <a:ea typeface="+mn-ea"/>
                <a:cs typeface="+mn-cs"/>
              </a:rPr>
              <a:t>-plasticity (</a:t>
            </a:r>
            <a:r>
              <a:rPr lang="en-US" sz="1200" kern="1200" dirty="0" err="1">
                <a:solidFill>
                  <a:schemeClr val="tx1"/>
                </a:solidFill>
                <a:effectLst/>
                <a:latin typeface="+mn-lt"/>
                <a:ea typeface="+mn-ea"/>
                <a:cs typeface="+mn-cs"/>
              </a:rPr>
              <a:t>StEP</a:t>
            </a:r>
            <a:r>
              <a:rPr lang="en-US" sz="1200" kern="1200" dirty="0">
                <a:solidFill>
                  <a:schemeClr val="tx1"/>
                </a:solidFill>
                <a:effectLst/>
                <a:latin typeface="+mn-lt"/>
                <a:ea typeface="+mn-ea"/>
                <a:cs typeface="+mn-cs"/>
              </a:rPr>
              <a:t>) model,” Y20.00005 (APS March Meeting, 2021).</a:t>
            </a:r>
          </a:p>
          <a:p>
            <a:pPr lvl="0"/>
            <a:r>
              <a:rPr lang="en-US" sz="1200" kern="1200" dirty="0">
                <a:solidFill>
                  <a:schemeClr val="tx1"/>
                </a:solidFill>
                <a:effectLst/>
                <a:latin typeface="+mn-lt"/>
                <a:ea typeface="+mn-ea"/>
                <a:cs typeface="+mn-cs"/>
              </a:rPr>
              <a:t>[5] G. Zhang, H. Xiao, R. </a:t>
            </a:r>
            <a:r>
              <a:rPr lang="en-US" sz="1200" kern="1200" dirty="0" err="1">
                <a:solidFill>
                  <a:schemeClr val="tx1"/>
                </a:solidFill>
                <a:effectLst/>
                <a:latin typeface="+mn-lt"/>
                <a:ea typeface="+mn-ea"/>
                <a:cs typeface="+mn-cs"/>
              </a:rPr>
              <a:t>Ivancic</a:t>
            </a:r>
            <a:r>
              <a:rPr lang="en-US" sz="1200" kern="1200" dirty="0">
                <a:solidFill>
                  <a:schemeClr val="tx1"/>
                </a:solidFill>
                <a:effectLst/>
                <a:latin typeface="+mn-lt"/>
                <a:ea typeface="+mn-ea"/>
                <a:cs typeface="+mn-cs"/>
              </a:rPr>
              <a:t>, E. Yang, R. Riggleman, D.J. Durian, A.J. Liu, “</a:t>
            </a:r>
            <a:r>
              <a:rPr lang="en-US" sz="1200" kern="1200" dirty="0" err="1">
                <a:solidFill>
                  <a:schemeClr val="tx1"/>
                </a:solidFill>
                <a:effectLst/>
                <a:latin typeface="+mn-lt"/>
                <a:ea typeface="+mn-ea"/>
                <a:cs typeface="+mn-cs"/>
              </a:rPr>
              <a:t>Structuro</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elasto</a:t>
            </a:r>
            <a:r>
              <a:rPr lang="en-US" sz="1200" kern="1200" dirty="0">
                <a:solidFill>
                  <a:schemeClr val="tx1"/>
                </a:solidFill>
                <a:effectLst/>
                <a:latin typeface="+mn-lt"/>
                <a:ea typeface="+mn-ea"/>
                <a:cs typeface="+mn-cs"/>
              </a:rPr>
              <a:t>-plasticity (</a:t>
            </a:r>
            <a:r>
              <a:rPr lang="en-US" sz="1200" kern="1200" dirty="0" err="1">
                <a:solidFill>
                  <a:schemeClr val="tx1"/>
                </a:solidFill>
                <a:effectLst/>
                <a:latin typeface="+mn-lt"/>
                <a:ea typeface="+mn-ea"/>
                <a:cs typeface="+mn-cs"/>
              </a:rPr>
              <a:t>StEP</a:t>
            </a:r>
            <a:r>
              <a:rPr lang="en-US" sz="1200" kern="1200" dirty="0">
                <a:solidFill>
                  <a:schemeClr val="tx1"/>
                </a:solidFill>
                <a:effectLst/>
                <a:latin typeface="+mn-lt"/>
                <a:ea typeface="+mn-ea"/>
                <a:cs typeface="+mn-cs"/>
              </a:rPr>
              <a:t>) model for plasticity in disordered solids,” Y20.00009 (March 2021).</a:t>
            </a:r>
          </a:p>
          <a:p>
            <a:endParaRPr lang="en-US" dirty="0"/>
          </a:p>
        </p:txBody>
      </p:sp>
      <p:sp>
        <p:nvSpPr>
          <p:cNvPr id="4" name="Slide Number Placeholder 3"/>
          <p:cNvSpPr>
            <a:spLocks noGrp="1"/>
          </p:cNvSpPr>
          <p:nvPr>
            <p:ph type="sldNum" sz="quarter" idx="5"/>
          </p:nvPr>
        </p:nvSpPr>
        <p:spPr/>
        <p:txBody>
          <a:bodyPr/>
          <a:lstStyle/>
          <a:p>
            <a:fld id="{665A7352-DDA0-C945-8AD6-C5E275419033}" type="slidenum">
              <a:rPr lang="en-US" smtClean="0"/>
              <a:t>1</a:t>
            </a:fld>
            <a:endParaRPr lang="en-US"/>
          </a:p>
        </p:txBody>
      </p:sp>
    </p:spTree>
    <p:extLst>
      <p:ext uri="{BB962C8B-B14F-4D97-AF65-F5344CB8AC3E}">
        <p14:creationId xmlns:p14="http://schemas.microsoft.com/office/powerpoint/2010/main" val="259042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5/5/2021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Interaction Range Can be Tuned to Control Failure Mode in a Model Experimental Disordered Solid</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Douglas J. Durian, Andrea J. Liu, and Robert A. Riggleman</a:t>
            </a:r>
          </a:p>
          <a:p>
            <a:r>
              <a:rPr lang="en-US" sz="1200" b="1" dirty="0">
                <a:solidFill>
                  <a:schemeClr val="bg1"/>
                </a:solidFill>
              </a:rPr>
              <a:t>University of Pennsylvania</a:t>
            </a:r>
          </a:p>
        </p:txBody>
      </p:sp>
      <p:sp>
        <p:nvSpPr>
          <p:cNvPr id="8" name="Rectangle 7"/>
          <p:cNvSpPr/>
          <p:nvPr/>
        </p:nvSpPr>
        <p:spPr>
          <a:xfrm>
            <a:off x="152400" y="300751"/>
            <a:ext cx="2759824" cy="369332"/>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News Gothic MT"/>
                <a:ea typeface="+mn-ea"/>
                <a:cs typeface="+mn-cs"/>
              </a:rPr>
              <a:t>DMR: 1720530</a:t>
            </a:r>
          </a:p>
        </p:txBody>
      </p:sp>
      <p:sp>
        <p:nvSpPr>
          <p:cNvPr id="9" name="Text Box 28"/>
          <p:cNvSpPr txBox="1">
            <a:spLocks noChangeArrowheads="1"/>
          </p:cNvSpPr>
          <p:nvPr/>
        </p:nvSpPr>
        <p:spPr bwMode="auto">
          <a:xfrm>
            <a:off x="158824" y="1724523"/>
            <a:ext cx="469045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50" dirty="0"/>
              <a:t>The long-standing goal of increasing material toughness and decreasing brittle failure is elusive in part due to lack of model experimental systems in which ductility can be tuned while observing both macro- and micro-scale response of the constituent “atoms”.  We have now created such a system, as illustrated, where ductility is tuned by adjusting the size of floating particles relative to the range of their capillary-cohesion, and where all particles are tracked with high precision while the system is subjected to tensile strain under measured force [1].  The tuning scheme is akin to modifying the sharpness of the minimum in the Lennard-Jones pair potential for oligomeric polymers in a simulated nanopillar [2].  These systems now serve as a crucial testing ground for the development of a new generation of models, which combine Machine Learning characterization of local structure into a classic elastoplastic modeling approach [3,4,5].</a:t>
            </a:r>
          </a:p>
          <a:p>
            <a:pPr algn="just" eaLnBrk="1" hangingPunct="1"/>
            <a:endParaRPr lang="en-US" sz="1050" dirty="0"/>
          </a:p>
          <a:p>
            <a:pPr algn="just" eaLnBrk="1" hangingPunct="1"/>
            <a:r>
              <a:rPr lang="en-US" sz="1050" dirty="0"/>
              <a:t>[1] H. Xiao, R. </a:t>
            </a:r>
            <a:r>
              <a:rPr lang="en-US" sz="1050" dirty="0" err="1"/>
              <a:t>Ivancic</a:t>
            </a:r>
            <a:r>
              <a:rPr lang="en-US" sz="1050" dirty="0"/>
              <a:t>*, D.J. Durian, Soft Matter </a:t>
            </a:r>
            <a:r>
              <a:rPr lang="en-US" sz="1050" b="1" dirty="0"/>
              <a:t>16</a:t>
            </a:r>
            <a:r>
              <a:rPr lang="en-US" sz="1050" dirty="0"/>
              <a:t>, 8226 (2020).</a:t>
            </a:r>
          </a:p>
          <a:p>
            <a:pPr algn="just" eaLnBrk="1" hangingPunct="1"/>
            <a:r>
              <a:rPr lang="en-US" sz="1050" dirty="0"/>
              <a:t>[2] E. Lin and R.A. Riggleman, Soft Matter </a:t>
            </a:r>
            <a:r>
              <a:rPr lang="en-US" sz="1050" b="1" dirty="0"/>
              <a:t>15</a:t>
            </a:r>
            <a:r>
              <a:rPr lang="en-US" sz="1050" dirty="0"/>
              <a:t>, 6589 (2019).</a:t>
            </a:r>
          </a:p>
          <a:p>
            <a:pPr algn="just" eaLnBrk="1" hangingPunct="1"/>
            <a:r>
              <a:rPr lang="en-US" sz="1050" dirty="0"/>
              <a:t>[3] G. Zhang, S. </a:t>
            </a:r>
            <a:r>
              <a:rPr lang="en-US" sz="1050" dirty="0" err="1"/>
              <a:t>Ridout</a:t>
            </a:r>
            <a:r>
              <a:rPr lang="en-US" sz="1050" dirty="0"/>
              <a:t>, A.J. Liu, arXiv:2009.11414</a:t>
            </a:r>
          </a:p>
          <a:p>
            <a:pPr algn="just" eaLnBrk="1" hangingPunct="1"/>
            <a:r>
              <a:rPr lang="en-US" sz="1050" dirty="0"/>
              <a:t>*PhD student of R. A. Riggleman</a:t>
            </a:r>
          </a:p>
        </p:txBody>
      </p:sp>
      <p:sp>
        <p:nvSpPr>
          <p:cNvPr id="11" name="Rectangle 37"/>
          <p:cNvSpPr>
            <a:spLocks noChangeArrowheads="1"/>
          </p:cNvSpPr>
          <p:nvPr/>
        </p:nvSpPr>
        <p:spPr bwMode="auto">
          <a:xfrm>
            <a:off x="4943475" y="1727886"/>
            <a:ext cx="4098851" cy="44286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5055" cy="276999"/>
          </a:xfrm>
          <a:prstGeom prst="rect">
            <a:avLst/>
          </a:prstGeom>
        </p:spPr>
        <p:txBody>
          <a:bodyPr wrap="square" anchor="ctr">
            <a:spAutoFit/>
          </a:bodyPr>
          <a:lstStyle/>
          <a:p>
            <a:r>
              <a:rPr lang="en-US" sz="1200" b="1" dirty="0">
                <a:solidFill>
                  <a:srgbClr val="002060"/>
                </a:solidFill>
              </a:rPr>
              <a:t>2021</a:t>
            </a:r>
          </a:p>
        </p:txBody>
      </p:sp>
      <p:pic>
        <p:nvPicPr>
          <p:cNvPr id="3" name="Picture 2" descr="photograph of the experimental apparatus, in which floating particles constitute a pillar with 2x1 aspect ratio and are subjected to tensile strain all while tracking particles and measuring stress by deflection of a soft beam">
            <a:extLst>
              <a:ext uri="{FF2B5EF4-FFF2-40B4-BE49-F238E27FC236}">
                <a16:creationId xmlns:a16="http://schemas.microsoft.com/office/drawing/2014/main" id="{EDEA7474-B86E-0E43-A164-2A45AEAD5FA5}"/>
              </a:ext>
            </a:extLst>
          </p:cNvPr>
          <p:cNvPicPr>
            <a:picLocks noChangeAspect="1"/>
          </p:cNvPicPr>
          <p:nvPr/>
        </p:nvPicPr>
        <p:blipFill rotWithShape="1">
          <a:blip r:embed="rId3"/>
          <a:srcRect b="42138"/>
          <a:stretch/>
        </p:blipFill>
        <p:spPr>
          <a:xfrm>
            <a:off x="5199079" y="1800578"/>
            <a:ext cx="2409127" cy="1799036"/>
          </a:xfrm>
          <a:prstGeom prst="rect">
            <a:avLst/>
          </a:prstGeom>
        </p:spPr>
      </p:pic>
      <p:pic>
        <p:nvPicPr>
          <p:cNvPr id="4" name="Picture 3" descr="a collage of tracked particles, now shaded by the traditional ‘d2min’ measure of local nonaffine motion that reliably indicates local rearrangements and failure. ">
            <a:extLst>
              <a:ext uri="{FF2B5EF4-FFF2-40B4-BE49-F238E27FC236}">
                <a16:creationId xmlns:a16="http://schemas.microsoft.com/office/drawing/2014/main" id="{58C9194B-328D-8343-8175-7FAE7689E883}"/>
              </a:ext>
            </a:extLst>
          </p:cNvPr>
          <p:cNvPicPr>
            <a:picLocks noChangeAspect="1"/>
          </p:cNvPicPr>
          <p:nvPr/>
        </p:nvPicPr>
        <p:blipFill>
          <a:blip r:embed="rId4"/>
          <a:stretch>
            <a:fillRect/>
          </a:stretch>
        </p:blipFill>
        <p:spPr>
          <a:xfrm>
            <a:off x="5019394" y="3623995"/>
            <a:ext cx="3965782" cy="2462090"/>
          </a:xfrm>
          <a:prstGeom prst="rect">
            <a:avLst/>
          </a:prstGeom>
        </p:spPr>
      </p:pic>
      <p:sp>
        <p:nvSpPr>
          <p:cNvPr id="17" name="TextBox 16">
            <a:extLst>
              <a:ext uri="{FF2B5EF4-FFF2-40B4-BE49-F238E27FC236}">
                <a16:creationId xmlns:a16="http://schemas.microsoft.com/office/drawing/2014/main" id="{5256F98B-20DA-4495-8C6F-7ACD3A1153AA}"/>
              </a:ext>
            </a:extLst>
          </p:cNvPr>
          <p:cNvSpPr txBox="1"/>
          <p:nvPr/>
        </p:nvSpPr>
        <p:spPr>
          <a:xfrm>
            <a:off x="5000987" y="3639073"/>
            <a:ext cx="187552" cy="184666"/>
          </a:xfrm>
          <a:prstGeom prst="rect">
            <a:avLst/>
          </a:prstGeom>
          <a:solidFill>
            <a:schemeClr val="bg1"/>
          </a:solidFill>
        </p:spPr>
        <p:txBody>
          <a:bodyPr wrap="none" lIns="0" tIns="0" rIns="0" bIns="0" rtlCol="0" anchor="ctr" anchorCtr="0">
            <a:spAutoFit/>
          </a:bodyPr>
          <a:lstStyle/>
          <a:p>
            <a:r>
              <a:rPr lang="en-US" sz="1200" dirty="0">
                <a:latin typeface="Helvetica" panose="020B0604020202020204" pitchFamily="34" charset="0"/>
                <a:cs typeface="Helvetica" panose="020B0604020202020204" pitchFamily="34" charset="0"/>
              </a:rPr>
              <a:t>(d)</a:t>
            </a:r>
          </a:p>
        </p:txBody>
      </p:sp>
      <p:pic>
        <p:nvPicPr>
          <p:cNvPr id="14" name="Picture 13" descr="An image with identified particle positions, for a small subset of particles">
            <a:extLst>
              <a:ext uri="{FF2B5EF4-FFF2-40B4-BE49-F238E27FC236}">
                <a16:creationId xmlns:a16="http://schemas.microsoft.com/office/drawing/2014/main" id="{6696C2CE-9A1F-4513-BDBB-1606685248F1}"/>
              </a:ext>
            </a:extLst>
          </p:cNvPr>
          <p:cNvPicPr>
            <a:picLocks noChangeAspect="1"/>
          </p:cNvPicPr>
          <p:nvPr/>
        </p:nvPicPr>
        <p:blipFill>
          <a:blip r:embed="rId5">
            <a:lum contrast="20000"/>
          </a:blip>
          <a:stretch>
            <a:fillRect/>
          </a:stretch>
        </p:blipFill>
        <p:spPr>
          <a:xfrm>
            <a:off x="7886819" y="1761808"/>
            <a:ext cx="876894" cy="878943"/>
          </a:xfrm>
          <a:prstGeom prst="rect">
            <a:avLst/>
          </a:prstGeom>
        </p:spPr>
      </p:pic>
      <p:pic>
        <p:nvPicPr>
          <p:cNvPr id="19" name="Picture 18" descr="an example force versus strain curve">
            <a:extLst>
              <a:ext uri="{FF2B5EF4-FFF2-40B4-BE49-F238E27FC236}">
                <a16:creationId xmlns:a16="http://schemas.microsoft.com/office/drawing/2014/main" id="{5A1F0B11-4178-4E92-8B97-5E6337195B9C}"/>
              </a:ext>
            </a:extLst>
          </p:cNvPr>
          <p:cNvPicPr>
            <a:picLocks noChangeAspect="1"/>
          </p:cNvPicPr>
          <p:nvPr/>
        </p:nvPicPr>
        <p:blipFill>
          <a:blip r:embed="rId6"/>
          <a:stretch>
            <a:fillRect/>
          </a:stretch>
        </p:blipFill>
        <p:spPr>
          <a:xfrm>
            <a:off x="7702405" y="2645886"/>
            <a:ext cx="1073581" cy="1001872"/>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0" ma:contentTypeDescription="Create a new document." ma:contentTypeScope="" ma:versionID="6ba7760559737c6db1bf99b7367a48c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1675e22402c96f8fc8f2bf95248982c2"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5AED94-521A-4D5E-8B87-36D6BA37889C}">
  <ds:schemaRefs>
    <ds:schemaRef ds:uri="http://schemas.microsoft.com/sharepoint/v3/contenttype/forms"/>
  </ds:schemaRefs>
</ds:datastoreItem>
</file>

<file path=customXml/itemProps2.xml><?xml version="1.0" encoding="utf-8"?>
<ds:datastoreItem xmlns:ds="http://schemas.openxmlformats.org/officeDocument/2006/customXml" ds:itemID="{C06CC1E5-D011-4B28-A82F-C3A497E04A34}">
  <ds:schemaRefs>
    <ds:schemaRef ds:uri="http://schemas.microsoft.com/office/2006/documentManagement/types"/>
    <ds:schemaRef ds:uri="http://purl.org/dc/elements/1.1/"/>
    <ds:schemaRef ds:uri="http://purl.org/dc/terms/"/>
    <ds:schemaRef ds:uri="http://schemas.microsoft.com/office/infopath/2007/PartnerControls"/>
    <ds:schemaRef ds:uri="116ee817-c198-43a2-9f4d-5f1562156b4a"/>
    <ds:schemaRef ds:uri="http://schemas.microsoft.com/office/2006/metadata/properties"/>
    <ds:schemaRef ds:uri="http://www.w3.org/XML/1998/namespace"/>
    <ds:schemaRef ds:uri="http://purl.org/dc/dcmitype/"/>
    <ds:schemaRef ds:uri="http://schemas.openxmlformats.org/package/2006/metadata/core-properties"/>
    <ds:schemaRef ds:uri="56adf694-15e9-4d71-8e50-50117366a586"/>
  </ds:schemaRefs>
</ds:datastoreItem>
</file>

<file path=customXml/itemProps3.xml><?xml version="1.0" encoding="utf-8"?>
<ds:datastoreItem xmlns:ds="http://schemas.openxmlformats.org/officeDocument/2006/customXml" ds:itemID="{967EAFAD-C680-4513-BFEE-DC9733A30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Breeze.thmx</Template>
  <TotalTime>11812</TotalTime>
  <Words>556</Words>
  <Application>Microsoft Office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Helvetica</vt:lpstr>
      <vt:lpstr>News Gothic MT</vt:lpstr>
      <vt:lpstr>Wingdings 2</vt:lpstr>
      <vt:lpstr>Breeze</vt:lpstr>
      <vt:lpstr>Interaction Range Can be Tuned to Control Failure Mode in a Model Experimental Disordered Solid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1720530_IRG1_Durian-Liu-Riggleman-highlight</dc:title>
  <dc:subject/>
  <dc:creator>rob</dc:creator>
  <cp:keywords/>
  <dc:description/>
  <cp:lastModifiedBy>Macera, Felice</cp:lastModifiedBy>
  <cp:revision>44</cp:revision>
  <cp:lastPrinted>2016-08-01T15:14:13Z</cp:lastPrinted>
  <dcterms:created xsi:type="dcterms:W3CDTF">2016-07-19T18:16:54Z</dcterms:created>
  <dcterms:modified xsi:type="dcterms:W3CDTF">2021-05-05T19:26:53Z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0x010100D686333CEA9DAB48A70A400D82EC208D</vt:lpwstr>
  </property>
</Properties>
</file>