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3"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6E"/>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A3A9E2-75AA-EF28-E986-53E533EC8501}" v="11" dt="2020-05-21T16:37:56.5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60" autoAdjust="0"/>
    <p:restoredTop sz="94674"/>
  </p:normalViewPr>
  <p:slideViewPr>
    <p:cSldViewPr snapToGrid="0" snapToObjects="1">
      <p:cViewPr varScale="1">
        <p:scale>
          <a:sx n="82" d="100"/>
          <a:sy n="82" d="100"/>
        </p:scale>
        <p:origin x="181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631BB08-3A5A-4254-88D3-BACCB05E252D}" type="datetimeFigureOut">
              <a:rPr lang="en-US" smtClean="0"/>
              <a:t>5/22/2020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175A340-1984-44A9-A393-38C91602AD2D}" type="slidenum">
              <a:rPr lang="en-US" smtClean="0"/>
              <a:t>‹#›</a:t>
            </a:fld>
            <a:endParaRPr lang="en-US"/>
          </a:p>
        </p:txBody>
      </p:sp>
    </p:spTree>
    <p:extLst>
      <p:ext uri="{BB962C8B-B14F-4D97-AF65-F5344CB8AC3E}">
        <p14:creationId xmlns:p14="http://schemas.microsoft.com/office/powerpoint/2010/main" val="1653249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5/22/2020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10532"/>
            <a:ext cx="5715000" cy="803867"/>
          </a:xfrm>
        </p:spPr>
        <p:txBody>
          <a:bodyPr anchor="ctr"/>
          <a:lstStyle/>
          <a:p>
            <a:r>
              <a:rPr lang="en-US" sz="1800" b="1">
                <a:solidFill>
                  <a:schemeClr val="tx1"/>
                </a:solidFill>
              </a:rPr>
              <a:t>Emergence of Tissue-like </a:t>
            </a:r>
            <a:r>
              <a:rPr lang="en-US" sz="1800" b="1" dirty="0">
                <a:solidFill>
                  <a:schemeClr val="tx1"/>
                </a:solidFill>
              </a:rPr>
              <a:t>Mechanics from Fibrous Networks Confined by Close-packed Cells</a:t>
            </a:r>
          </a:p>
        </p:txBody>
      </p:sp>
      <p:sp>
        <p:nvSpPr>
          <p:cNvPr id="7" name="Rectangle 6"/>
          <p:cNvSpPr/>
          <p:nvPr/>
        </p:nvSpPr>
        <p:spPr>
          <a:xfrm>
            <a:off x="4491861" y="1014660"/>
            <a:ext cx="4571751" cy="461665"/>
          </a:xfrm>
          <a:prstGeom prst="rect">
            <a:avLst/>
          </a:prstGeom>
        </p:spPr>
        <p:txBody>
          <a:bodyPr wrap="square" anchor="ctr">
            <a:spAutoFit/>
          </a:bodyPr>
          <a:lstStyle/>
          <a:p>
            <a:r>
              <a:rPr lang="en-US" sz="1200" b="1" dirty="0">
                <a:solidFill>
                  <a:schemeClr val="bg1"/>
                </a:solidFill>
              </a:rPr>
              <a:t>Anne van </a:t>
            </a:r>
            <a:r>
              <a:rPr lang="en-US" sz="1200" b="1" dirty="0" err="1">
                <a:solidFill>
                  <a:schemeClr val="bg1"/>
                </a:solidFill>
              </a:rPr>
              <a:t>Oosten</a:t>
            </a:r>
            <a:r>
              <a:rPr lang="en-US" sz="1200" b="1" dirty="0">
                <a:solidFill>
                  <a:schemeClr val="bg1"/>
                </a:solidFill>
              </a:rPr>
              <a:t>, Xingyu Chen, Vivek Shenoy, Paul </a:t>
            </a:r>
            <a:r>
              <a:rPr lang="en-US" sz="1200" b="1" dirty="0" err="1">
                <a:solidFill>
                  <a:schemeClr val="bg1"/>
                </a:solidFill>
              </a:rPr>
              <a:t>Janmey</a:t>
            </a:r>
            <a:br>
              <a:rPr lang="en-US" sz="1200" b="1" dirty="0">
                <a:solidFill>
                  <a:schemeClr val="bg1"/>
                </a:solidFill>
              </a:rPr>
            </a:br>
            <a:r>
              <a:rPr lang="en-US" sz="1200" b="1" dirty="0">
                <a:solidFill>
                  <a:schemeClr val="bg1"/>
                </a:solidFill>
              </a:rPr>
              <a:t>University of Pennsylvania</a:t>
            </a:r>
          </a:p>
        </p:txBody>
      </p:sp>
      <p:sp>
        <p:nvSpPr>
          <p:cNvPr id="8" name="Rectangle 7"/>
          <p:cNvSpPr/>
          <p:nvPr/>
        </p:nvSpPr>
        <p:spPr>
          <a:xfrm>
            <a:off x="152400" y="316142"/>
            <a:ext cx="2759824" cy="338554"/>
          </a:xfrm>
          <a:prstGeom prst="rect">
            <a:avLst/>
          </a:prstGeom>
        </p:spPr>
        <p:txBody>
          <a:bodyPr wrap="square" anchor="ctr">
            <a:spAutoFit/>
          </a:bodyPr>
          <a:lstStyle/>
          <a:p>
            <a:r>
              <a:rPr lang="en-US" sz="1600" b="1" dirty="0">
                <a:solidFill>
                  <a:schemeClr val="bg1"/>
                </a:solidFill>
              </a:rPr>
              <a:t>DMR: 1720530</a:t>
            </a:r>
          </a:p>
        </p:txBody>
      </p:sp>
      <p:sp>
        <p:nvSpPr>
          <p:cNvPr id="9" name="Text Box 28"/>
          <p:cNvSpPr txBox="1">
            <a:spLocks noChangeArrowheads="1"/>
          </p:cNvSpPr>
          <p:nvPr/>
        </p:nvSpPr>
        <p:spPr bwMode="auto">
          <a:xfrm>
            <a:off x="143461" y="897424"/>
            <a:ext cx="4009173"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endParaRPr lang="en-US" sz="1300" dirty="0"/>
          </a:p>
          <a:p>
            <a:pPr algn="just" eaLnBrk="1" hangingPunct="1"/>
            <a:r>
              <a:rPr lang="en-US" sz="1400" dirty="0">
                <a:latin typeface="Arial"/>
                <a:cs typeface="Arial"/>
              </a:rPr>
              <a:t>The </a:t>
            </a:r>
            <a:r>
              <a:rPr lang="en-US" sz="1400" b="1" dirty="0">
                <a:latin typeface="Arial"/>
                <a:cs typeface="Arial"/>
              </a:rPr>
              <a:t>Janmey</a:t>
            </a:r>
            <a:r>
              <a:rPr lang="en-US" sz="1400" dirty="0">
                <a:latin typeface="Arial"/>
                <a:cs typeface="Arial"/>
              </a:rPr>
              <a:t> and </a:t>
            </a:r>
            <a:r>
              <a:rPr lang="en-US" sz="1400" b="1" dirty="0">
                <a:latin typeface="Arial"/>
                <a:cs typeface="Arial"/>
              </a:rPr>
              <a:t>Shenoy</a:t>
            </a:r>
            <a:r>
              <a:rPr lang="en-US" sz="1400" dirty="0">
                <a:latin typeface="Arial"/>
                <a:cs typeface="Arial"/>
              </a:rPr>
              <a:t> groups in IRG-2 studied multiaxial response of soft tissues (top left image). Measurements (</a:t>
            </a:r>
            <a:r>
              <a:rPr lang="en-US" sz="1400" b="1" dirty="0">
                <a:latin typeface="Arial"/>
                <a:cs typeface="Arial"/>
              </a:rPr>
              <a:t>Janmey</a:t>
            </a:r>
            <a:r>
              <a:rPr lang="en-US" sz="1400" dirty="0">
                <a:latin typeface="Arial"/>
                <a:cs typeface="Arial"/>
              </a:rPr>
              <a:t>) and a theoretical model (</a:t>
            </a:r>
            <a:r>
              <a:rPr lang="en-US" sz="1400" b="1" dirty="0">
                <a:latin typeface="Arial"/>
                <a:cs typeface="Arial"/>
              </a:rPr>
              <a:t>Shenoy</a:t>
            </a:r>
            <a:r>
              <a:rPr lang="en-US" sz="1400" dirty="0">
                <a:latin typeface="Arial"/>
                <a:cs typeface="Arial"/>
              </a:rPr>
              <a:t>) show that the tissue rheology emerges from an interplay between strain-stiffening polymer networks and the volume-conserving cells within them. Polymer networks that soften in compression but stiffen in extension can be converted to materials that stiffen in compression but not in extension by including either cells or inert particles within the network to restrict the relaxation modes of the surrounding fibrous networks (top right image). This result agrees with the predicted response of the network model from the </a:t>
            </a:r>
            <a:r>
              <a:rPr lang="en-US" sz="1400" b="1" dirty="0">
                <a:latin typeface="Arial"/>
                <a:cs typeface="Arial"/>
              </a:rPr>
              <a:t>Shenoy</a:t>
            </a:r>
            <a:r>
              <a:rPr lang="en-US" sz="1400" dirty="0">
                <a:latin typeface="Arial"/>
                <a:cs typeface="Arial"/>
              </a:rPr>
              <a:t> group (bottom images). The emergence of an elastic response in these composite materials has implications for how tissue stiffness is altered in disease and can lead to cellular dysfunction. </a:t>
            </a:r>
          </a:p>
        </p:txBody>
      </p:sp>
      <p:sp>
        <p:nvSpPr>
          <p:cNvPr id="11" name="Rectangle 37"/>
          <p:cNvSpPr>
            <a:spLocks noChangeArrowheads="1"/>
          </p:cNvSpPr>
          <p:nvPr/>
        </p:nvSpPr>
        <p:spPr bwMode="auto">
          <a:xfrm>
            <a:off x="4371035" y="1752740"/>
            <a:ext cx="4612186" cy="410724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2" name="Rectangle 11"/>
          <p:cNvSpPr/>
          <p:nvPr/>
        </p:nvSpPr>
        <p:spPr>
          <a:xfrm>
            <a:off x="152400" y="745755"/>
            <a:ext cx="810986" cy="276999"/>
          </a:xfrm>
          <a:prstGeom prst="rect">
            <a:avLst/>
          </a:prstGeom>
        </p:spPr>
        <p:txBody>
          <a:bodyPr wrap="square" anchor="ctr">
            <a:spAutoFit/>
          </a:bodyPr>
          <a:lstStyle/>
          <a:p>
            <a:r>
              <a:rPr lang="en-US" sz="1200" b="1" dirty="0">
                <a:solidFill>
                  <a:srgbClr val="002060"/>
                </a:solidFill>
              </a:rPr>
              <a:t>2020</a:t>
            </a:r>
          </a:p>
        </p:txBody>
      </p:sp>
      <p:pic>
        <p:nvPicPr>
          <p:cNvPr id="24" name="Picture 23" descr="Polymer networks that soften in compression but stiffen in extension can be converted to materials that stiffen in compression but not in extension by including within the network either cells or inert particles to restrict the relaxation modes of the fibrous networks that surround them ">
            <a:extLst>
              <a:ext uri="{FF2B5EF4-FFF2-40B4-BE49-F238E27FC236}">
                <a16:creationId xmlns:a16="http://schemas.microsoft.com/office/drawing/2014/main" id="{CDC44CD5-08A7-4E36-A07F-90110ADAE48B}"/>
              </a:ext>
            </a:extLst>
          </p:cNvPr>
          <p:cNvPicPr>
            <a:picLocks noChangeAspect="1"/>
          </p:cNvPicPr>
          <p:nvPr/>
        </p:nvPicPr>
        <p:blipFill>
          <a:blip r:embed="rId2"/>
          <a:stretch>
            <a:fillRect/>
          </a:stretch>
        </p:blipFill>
        <p:spPr>
          <a:xfrm>
            <a:off x="6631097" y="1786230"/>
            <a:ext cx="2316956" cy="2196687"/>
          </a:xfrm>
          <a:prstGeom prst="rect">
            <a:avLst/>
          </a:prstGeom>
        </p:spPr>
      </p:pic>
      <p:pic>
        <p:nvPicPr>
          <p:cNvPr id="97" name="Picture 96" descr="multiaxial response of soft tissues ">
            <a:extLst>
              <a:ext uri="{FF2B5EF4-FFF2-40B4-BE49-F238E27FC236}">
                <a16:creationId xmlns:a16="http://schemas.microsoft.com/office/drawing/2014/main" id="{6D0D7880-345B-425E-B2BF-9E2D38158B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3761" y="2070837"/>
            <a:ext cx="2059270" cy="1502943"/>
          </a:xfrm>
          <a:prstGeom prst="rect">
            <a:avLst/>
          </a:prstGeom>
          <a:noFill/>
          <a:ln>
            <a:noFill/>
          </a:ln>
        </p:spPr>
      </p:pic>
      <p:pic>
        <p:nvPicPr>
          <p:cNvPr id="27" name="Picture 26" descr="predicted response of the network model from the Shenoy group">
            <a:extLst>
              <a:ext uri="{FF2B5EF4-FFF2-40B4-BE49-F238E27FC236}">
                <a16:creationId xmlns:a16="http://schemas.microsoft.com/office/drawing/2014/main" id="{86C29B24-5977-48DE-A05F-6DA8428538C1}"/>
              </a:ext>
            </a:extLst>
          </p:cNvPr>
          <p:cNvPicPr>
            <a:picLocks noChangeAspect="1"/>
          </p:cNvPicPr>
          <p:nvPr/>
        </p:nvPicPr>
        <p:blipFill>
          <a:blip r:embed="rId4"/>
          <a:stretch>
            <a:fillRect/>
          </a:stretch>
        </p:blipFill>
        <p:spPr>
          <a:xfrm>
            <a:off x="4660390" y="3982917"/>
            <a:ext cx="2024047" cy="1731414"/>
          </a:xfrm>
          <a:prstGeom prst="rect">
            <a:avLst/>
          </a:prstGeom>
        </p:spPr>
      </p:pic>
      <p:grpSp>
        <p:nvGrpSpPr>
          <p:cNvPr id="31" name="Group 30">
            <a:extLst>
              <a:ext uri="{FF2B5EF4-FFF2-40B4-BE49-F238E27FC236}">
                <a16:creationId xmlns:a16="http://schemas.microsoft.com/office/drawing/2014/main" id="{A6257C0D-1DF9-4F89-B8F6-4A2F8FB0189F}"/>
              </a:ext>
            </a:extLst>
          </p:cNvPr>
          <p:cNvGrpSpPr/>
          <p:nvPr/>
        </p:nvGrpSpPr>
        <p:grpSpPr>
          <a:xfrm>
            <a:off x="4866130" y="3524488"/>
            <a:ext cx="1626110" cy="469284"/>
            <a:chOff x="4881370" y="3570208"/>
            <a:chExt cx="1626110" cy="469284"/>
          </a:xfrm>
        </p:grpSpPr>
        <p:sp>
          <p:nvSpPr>
            <p:cNvPr id="29" name="Arrow: Down 28">
              <a:extLst>
                <a:ext uri="{FF2B5EF4-FFF2-40B4-BE49-F238E27FC236}">
                  <a16:creationId xmlns:a16="http://schemas.microsoft.com/office/drawing/2014/main" id="{41BE474A-CF36-4EF1-AB93-63FA00D14C30}"/>
                </a:ext>
              </a:extLst>
            </p:cNvPr>
            <p:cNvSpPr/>
            <p:nvPr/>
          </p:nvSpPr>
          <p:spPr>
            <a:xfrm>
              <a:off x="4881370" y="3627119"/>
              <a:ext cx="1626110" cy="412373"/>
            </a:xfrm>
            <a:prstGeom prst="downArrow">
              <a:avLst>
                <a:gd name="adj1" fmla="val 62779"/>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0" name="Rectangle 29" descr="arrow down &quot;Representative volume element&quot;">
              <a:extLst>
                <a:ext uri="{FF2B5EF4-FFF2-40B4-BE49-F238E27FC236}">
                  <a16:creationId xmlns:a16="http://schemas.microsoft.com/office/drawing/2014/main" id="{A577306F-32B4-41A3-A98C-C8C8748871F3}"/>
                </a:ext>
              </a:extLst>
            </p:cNvPr>
            <p:cNvSpPr/>
            <p:nvPr/>
          </p:nvSpPr>
          <p:spPr>
            <a:xfrm>
              <a:off x="4968487" y="3570208"/>
              <a:ext cx="1470413" cy="430887"/>
            </a:xfrm>
            <a:prstGeom prst="rect">
              <a:avLst/>
            </a:prstGeom>
          </p:spPr>
          <p:txBody>
            <a:bodyPr wrap="square">
              <a:spAutoFit/>
            </a:bodyPr>
            <a:lstStyle/>
            <a:p>
              <a:pPr algn="ctr"/>
              <a:r>
                <a:rPr lang="en-US" sz="1050" dirty="0">
                  <a:latin typeface="Arial" panose="020B0604020202020204" pitchFamily="34" charset="0"/>
                  <a:cs typeface="Arial" panose="020B0604020202020204" pitchFamily="34" charset="0"/>
                </a:rPr>
                <a:t>Representative volume element</a:t>
              </a:r>
            </a:p>
          </p:txBody>
        </p:sp>
      </p:grpSp>
      <p:pic>
        <p:nvPicPr>
          <p:cNvPr id="33" name="Picture 32" descr="predicted response of the network model from the Shenoy group">
            <a:extLst>
              <a:ext uri="{FF2B5EF4-FFF2-40B4-BE49-F238E27FC236}">
                <a16:creationId xmlns:a16="http://schemas.microsoft.com/office/drawing/2014/main" id="{74DDC360-5CFE-4BE1-81F0-1DE6D94383B3}"/>
              </a:ext>
            </a:extLst>
          </p:cNvPr>
          <p:cNvPicPr>
            <a:picLocks noChangeAspect="1"/>
          </p:cNvPicPr>
          <p:nvPr/>
        </p:nvPicPr>
        <p:blipFill>
          <a:blip r:embed="rId5"/>
          <a:stretch>
            <a:fillRect/>
          </a:stretch>
        </p:blipFill>
        <p:spPr>
          <a:xfrm>
            <a:off x="6729381" y="4041559"/>
            <a:ext cx="2230980" cy="1787948"/>
          </a:xfrm>
          <a:prstGeom prst="rect">
            <a:avLst/>
          </a:prstGeom>
        </p:spPr>
      </p:pic>
      <p:sp>
        <p:nvSpPr>
          <p:cNvPr id="4" name="Rectangle 3">
            <a:extLst>
              <a:ext uri="{FF2B5EF4-FFF2-40B4-BE49-F238E27FC236}">
                <a16:creationId xmlns:a16="http://schemas.microsoft.com/office/drawing/2014/main" id="{4778C412-0507-4C6A-BFB6-7FACCB52CC9C}"/>
              </a:ext>
            </a:extLst>
          </p:cNvPr>
          <p:cNvSpPr/>
          <p:nvPr/>
        </p:nvSpPr>
        <p:spPr>
          <a:xfrm>
            <a:off x="152400" y="5281248"/>
            <a:ext cx="4076700" cy="830997"/>
          </a:xfrm>
          <a:prstGeom prst="rect">
            <a:avLst/>
          </a:prstGeom>
        </p:spPr>
        <p:txBody>
          <a:bodyPr wrap="square">
            <a:spAutoFit/>
          </a:bodyPr>
          <a:lstStyle/>
          <a:p>
            <a:pPr lvl="0" algn="just"/>
            <a:r>
              <a:rPr lang="en-US" sz="1200" dirty="0">
                <a:solidFill>
                  <a:prstClr val="black"/>
                </a:solidFill>
                <a:latin typeface="Times New Roman" panose="02020603050405020304" pitchFamily="18" charset="0"/>
                <a:cs typeface="Times New Roman" panose="02020603050405020304" pitchFamily="18" charset="0"/>
              </a:rPr>
              <a:t>A. S. G. van </a:t>
            </a:r>
            <a:r>
              <a:rPr lang="en-US" sz="1200" dirty="0" err="1">
                <a:solidFill>
                  <a:prstClr val="black"/>
                </a:solidFill>
                <a:latin typeface="Times New Roman" panose="02020603050405020304" pitchFamily="18" charset="0"/>
                <a:cs typeface="Times New Roman" panose="02020603050405020304" pitchFamily="18" charset="0"/>
              </a:rPr>
              <a:t>Oosten</a:t>
            </a:r>
            <a:r>
              <a:rPr lang="en-US" sz="1200" dirty="0">
                <a:solidFill>
                  <a:prstClr val="black"/>
                </a:solidFill>
                <a:latin typeface="Times New Roman" panose="02020603050405020304" pitchFamily="18" charset="0"/>
                <a:cs typeface="Times New Roman" panose="02020603050405020304" pitchFamily="18" charset="0"/>
              </a:rPr>
              <a:t>, X. Chen, L. Chin, K. Cruz, A. E. </a:t>
            </a:r>
            <a:r>
              <a:rPr lang="en-US" sz="1200" dirty="0" err="1">
                <a:solidFill>
                  <a:prstClr val="black"/>
                </a:solidFill>
                <a:latin typeface="Times New Roman" panose="02020603050405020304" pitchFamily="18" charset="0"/>
                <a:cs typeface="Times New Roman" panose="02020603050405020304" pitchFamily="18" charset="0"/>
              </a:rPr>
              <a:t>Patteson</a:t>
            </a:r>
            <a:r>
              <a:rPr lang="en-US" sz="1200" dirty="0">
                <a:solidFill>
                  <a:prstClr val="black"/>
                </a:solidFill>
                <a:latin typeface="Times New Roman" panose="02020603050405020304" pitchFamily="18" charset="0"/>
                <a:cs typeface="Times New Roman" panose="02020603050405020304" pitchFamily="18" charset="0"/>
              </a:rPr>
              <a:t>, K. </a:t>
            </a:r>
            <a:r>
              <a:rPr lang="en-US" sz="1200" dirty="0" err="1">
                <a:solidFill>
                  <a:prstClr val="black"/>
                </a:solidFill>
                <a:latin typeface="Times New Roman" panose="02020603050405020304" pitchFamily="18" charset="0"/>
                <a:cs typeface="Times New Roman" panose="02020603050405020304" pitchFamily="18" charset="0"/>
              </a:rPr>
              <a:t>Pogoda</a:t>
            </a:r>
            <a:r>
              <a:rPr lang="en-US" sz="1200" dirty="0">
                <a:solidFill>
                  <a:prstClr val="black"/>
                </a:solidFill>
                <a:latin typeface="Times New Roman" panose="02020603050405020304" pitchFamily="18" charset="0"/>
                <a:cs typeface="Times New Roman" panose="02020603050405020304" pitchFamily="18" charset="0"/>
              </a:rPr>
              <a:t>, </a:t>
            </a:r>
            <a:r>
              <a:rPr lang="en-US" sz="1200" b="1" dirty="0">
                <a:solidFill>
                  <a:prstClr val="black"/>
                </a:solidFill>
                <a:latin typeface="Times New Roman" panose="02020603050405020304" pitchFamily="18" charset="0"/>
                <a:cs typeface="Times New Roman" panose="02020603050405020304" pitchFamily="18" charset="0"/>
              </a:rPr>
              <a:t>V. B. Shenoy </a:t>
            </a:r>
            <a:r>
              <a:rPr lang="en-US" sz="1200" dirty="0">
                <a:solidFill>
                  <a:prstClr val="black"/>
                </a:solidFill>
                <a:latin typeface="Times New Roman" panose="02020603050405020304" pitchFamily="18" charset="0"/>
                <a:cs typeface="Times New Roman" panose="02020603050405020304" pitchFamily="18" charset="0"/>
              </a:rPr>
              <a:t>and </a:t>
            </a:r>
            <a:r>
              <a:rPr lang="en-US" sz="1200" b="1" dirty="0">
                <a:solidFill>
                  <a:prstClr val="black"/>
                </a:solidFill>
                <a:latin typeface="Times New Roman" panose="02020603050405020304" pitchFamily="18" charset="0"/>
                <a:cs typeface="Times New Roman" panose="02020603050405020304" pitchFamily="18" charset="0"/>
              </a:rPr>
              <a:t>P. A. </a:t>
            </a:r>
            <a:r>
              <a:rPr lang="en-US" sz="1200" b="1" dirty="0" err="1">
                <a:solidFill>
                  <a:prstClr val="black"/>
                </a:solidFill>
                <a:latin typeface="Times New Roman" panose="02020603050405020304" pitchFamily="18" charset="0"/>
                <a:cs typeface="Times New Roman" panose="02020603050405020304" pitchFamily="18" charset="0"/>
              </a:rPr>
              <a:t>Janmey</a:t>
            </a:r>
            <a:r>
              <a:rPr lang="en-US" sz="1200" dirty="0">
                <a:solidFill>
                  <a:prstClr val="black"/>
                </a:solidFill>
                <a:latin typeface="Times New Roman" panose="02020603050405020304" pitchFamily="18" charset="0"/>
                <a:cs typeface="Times New Roman" panose="02020603050405020304" pitchFamily="18" charset="0"/>
              </a:rPr>
              <a:t>, </a:t>
            </a:r>
            <a:r>
              <a:rPr lang="en-US" sz="1200" i="1" dirty="0">
                <a:solidFill>
                  <a:prstClr val="black"/>
                </a:solidFill>
                <a:latin typeface="Times New Roman" panose="02020603050405020304" pitchFamily="18" charset="0"/>
                <a:cs typeface="Times New Roman" panose="02020603050405020304" pitchFamily="18" charset="0"/>
              </a:rPr>
              <a:t>Emergence of tissue-like mechanics from fibrous networks confined by close-packed cells</a:t>
            </a:r>
            <a:r>
              <a:rPr lang="en-US" sz="1200" dirty="0">
                <a:solidFill>
                  <a:prstClr val="black"/>
                </a:solidFill>
                <a:latin typeface="Times New Roman" panose="02020603050405020304" pitchFamily="18" charset="0"/>
                <a:cs typeface="Times New Roman" panose="02020603050405020304" pitchFamily="18" charset="0"/>
              </a:rPr>
              <a:t>, </a:t>
            </a:r>
            <a:r>
              <a:rPr lang="en-US" sz="1200" b="1" dirty="0">
                <a:solidFill>
                  <a:prstClr val="black"/>
                </a:solidFill>
                <a:latin typeface="Times New Roman" panose="02020603050405020304" pitchFamily="18" charset="0"/>
                <a:cs typeface="Times New Roman" panose="02020603050405020304" pitchFamily="18" charset="0"/>
              </a:rPr>
              <a:t>Nature </a:t>
            </a:r>
            <a:r>
              <a:rPr lang="en-US" sz="1200" dirty="0">
                <a:solidFill>
                  <a:prstClr val="black"/>
                </a:solidFill>
                <a:latin typeface="Times New Roman" panose="02020603050405020304" pitchFamily="18" charset="0"/>
                <a:cs typeface="Times New Roman" panose="02020603050405020304" pitchFamily="18" charset="0"/>
              </a:rPr>
              <a:t>(2019)</a:t>
            </a:r>
          </a:p>
        </p:txBody>
      </p:sp>
    </p:spTree>
    <p:extLst>
      <p:ext uri="{BB962C8B-B14F-4D97-AF65-F5344CB8AC3E}">
        <p14:creationId xmlns:p14="http://schemas.microsoft.com/office/powerpoint/2010/main" val="30028860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13267</TotalTime>
  <Words>236</Words>
  <Application>Microsoft Office PowerPoint</Application>
  <PresentationFormat>On-screen Show (4:3)</PresentationFormat>
  <Paragraphs>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News Gothic MT</vt:lpstr>
      <vt:lpstr>Times New Roman</vt:lpstr>
      <vt:lpstr>Wingdings 2</vt:lpstr>
      <vt:lpstr>Breeze</vt:lpstr>
      <vt:lpstr>Emergence of Tissue-like Mechanics from Fibrous Networks Confined by Close-packed Cells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Macera, Felice</cp:lastModifiedBy>
  <cp:revision>59</cp:revision>
  <cp:lastPrinted>2016-08-01T15:14:13Z</cp:lastPrinted>
  <dcterms:created xsi:type="dcterms:W3CDTF">2016-07-19T18:16:54Z</dcterms:created>
  <dcterms:modified xsi:type="dcterms:W3CDTF">2020-05-22T13:42:04Z</dcterms:modified>
  <cp:category/>
</cp:coreProperties>
</file>