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63"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6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D71B1-3859-4BC7-AA1C-80AAB48893DD}" v="4" dt="2021-05-05T19:27:4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317" autoAdjust="0"/>
  </p:normalViewPr>
  <p:slideViewPr>
    <p:cSldViewPr snapToGrid="0" snapToObjects="1">
      <p:cViewPr varScale="1">
        <p:scale>
          <a:sx n="95" d="100"/>
          <a:sy n="95" d="100"/>
        </p:scale>
        <p:origin x="106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31BB08-3A5A-4254-88D3-BACCB05E252D}" type="datetimeFigureOut">
              <a:rPr lang="en-US" smtClean="0"/>
              <a:t>5/5/2021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75A340-1984-44A9-A393-38C91602AD2D}" type="slidenum">
              <a:rPr lang="en-US" smtClean="0"/>
              <a:t>‹#›</a:t>
            </a:fld>
            <a:endParaRPr lang="en-US"/>
          </a:p>
        </p:txBody>
      </p:sp>
    </p:spTree>
    <p:extLst>
      <p:ext uri="{BB962C8B-B14F-4D97-AF65-F5344CB8AC3E}">
        <p14:creationId xmlns:p14="http://schemas.microsoft.com/office/powerpoint/2010/main" val="16532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75A340-1984-44A9-A393-38C91602AD2D}" type="slidenum">
              <a:rPr lang="en-US" smtClean="0"/>
              <a:t>1</a:t>
            </a:fld>
            <a:endParaRPr lang="en-US"/>
          </a:p>
        </p:txBody>
      </p:sp>
    </p:spTree>
    <p:extLst>
      <p:ext uri="{BB962C8B-B14F-4D97-AF65-F5344CB8AC3E}">
        <p14:creationId xmlns:p14="http://schemas.microsoft.com/office/powerpoint/2010/main" val="385500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5/5/2021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588" y="110532"/>
            <a:ext cx="5563411" cy="803867"/>
          </a:xfrm>
        </p:spPr>
        <p:txBody>
          <a:bodyPr anchor="ctr"/>
          <a:lstStyle/>
          <a:p>
            <a:r>
              <a:rPr lang="en-US" sz="1800" b="1" dirty="0">
                <a:solidFill>
                  <a:schemeClr val="tx1"/>
                </a:solidFill>
              </a:rPr>
              <a:t>Mechanochemical Adhesion and Plasticity in Multifiber Hydrogel Networks</a:t>
            </a:r>
          </a:p>
        </p:txBody>
      </p:sp>
      <p:sp>
        <p:nvSpPr>
          <p:cNvPr id="7" name="Rectangle 6"/>
          <p:cNvSpPr/>
          <p:nvPr/>
        </p:nvSpPr>
        <p:spPr>
          <a:xfrm>
            <a:off x="4491861" y="1014660"/>
            <a:ext cx="4571751" cy="461665"/>
          </a:xfrm>
          <a:prstGeom prst="rect">
            <a:avLst/>
          </a:prstGeom>
        </p:spPr>
        <p:txBody>
          <a:bodyPr wrap="square" anchor="ctr">
            <a:spAutoFit/>
          </a:bodyPr>
          <a:lstStyle/>
          <a:p>
            <a:r>
              <a:rPr lang="en-US" sz="1200" b="1" dirty="0">
                <a:solidFill>
                  <a:schemeClr val="bg1"/>
                </a:solidFill>
              </a:rPr>
              <a:t>Matthew Davidson, Ehsan Ban, Vivek Shenoy, Jason Burdick, University of Pennsylvania</a:t>
            </a:r>
          </a:p>
        </p:txBody>
      </p:sp>
      <p:sp>
        <p:nvSpPr>
          <p:cNvPr id="8" name="Rectangle 7"/>
          <p:cNvSpPr/>
          <p:nvPr/>
        </p:nvSpPr>
        <p:spPr>
          <a:xfrm>
            <a:off x="152400" y="316142"/>
            <a:ext cx="2759824" cy="338554"/>
          </a:xfrm>
          <a:prstGeom prst="rect">
            <a:avLst/>
          </a:prstGeom>
        </p:spPr>
        <p:txBody>
          <a:bodyPr wrap="square" anchor="ctr">
            <a:spAutoFit/>
          </a:bodyPr>
          <a:lstStyle/>
          <a:p>
            <a:r>
              <a:rPr lang="en-US" sz="1600" b="1" dirty="0">
                <a:solidFill>
                  <a:schemeClr val="bg1"/>
                </a:solidFill>
              </a:rPr>
              <a:t>DMR: 1720530</a:t>
            </a:r>
          </a:p>
        </p:txBody>
      </p:sp>
      <p:sp>
        <p:nvSpPr>
          <p:cNvPr id="9" name="Text Box 28"/>
          <p:cNvSpPr txBox="1">
            <a:spLocks noChangeArrowheads="1"/>
          </p:cNvSpPr>
          <p:nvPr/>
        </p:nvSpPr>
        <p:spPr bwMode="auto">
          <a:xfrm>
            <a:off x="143461" y="1247634"/>
            <a:ext cx="409048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latin typeface="Arial" panose="020B0604020202020204" pitchFamily="34" charset="0"/>
                <a:cs typeface="Arial" panose="020B0604020202020204" pitchFamily="34" charset="0"/>
              </a:rPr>
              <a:t>Burdick and Shenoy have designed synthetic actively remodeling networks using </a:t>
            </a:r>
            <a:r>
              <a:rPr lang="en-US" sz="1400" dirty="0" err="1">
                <a:latin typeface="Arial" panose="020B0604020202020204" pitchFamily="34" charset="0"/>
                <a:cs typeface="Arial" panose="020B0604020202020204" pitchFamily="34" charset="0"/>
              </a:rPr>
              <a:t>electrospun</a:t>
            </a:r>
            <a:r>
              <a:rPr lang="en-US" sz="1400" dirty="0">
                <a:latin typeface="Arial" panose="020B0604020202020204" pitchFamily="34" charset="0"/>
                <a:cs typeface="Arial" panose="020B0604020202020204" pitchFamily="34" charset="0"/>
              </a:rPr>
              <a:t> fibers containing reactive groups that form covalent crosslinks at sites where fibers are brought together by localized strains. This approach uses the fibers of  hyaluronic acid modified with either hydrazides (red) or aldehydes (green). The hydrazides and aldehyde groups permit new </a:t>
            </a:r>
            <a:r>
              <a:rPr lang="en-US" sz="1400" dirty="0" err="1">
                <a:latin typeface="Arial" panose="020B0604020202020204" pitchFamily="34" charset="0"/>
                <a:cs typeface="Arial" panose="020B0604020202020204" pitchFamily="34" charset="0"/>
              </a:rPr>
              <a:t>interfiber</a:t>
            </a:r>
            <a:r>
              <a:rPr lang="en-US" sz="1400" dirty="0">
                <a:latin typeface="Arial" panose="020B0604020202020204" pitchFamily="34" charset="0"/>
                <a:cs typeface="Arial" panose="020B0604020202020204" pitchFamily="34" charset="0"/>
              </a:rPr>
              <a:t> reactions when fibers are brought into contact. When a local strain (ii) is imposed on an originally isotropic network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green and red fibers are pushed together and crosslinks form between fibers. These fibers remain associated after the force is removed (iii).  When the hydrogel contains only unmodified fibers (lower panel) the network responds to local force in a similar manner (compare (ii) to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but returns to its initial state after the force is removed (iii). These systems can lead to a range of new force adaptive materials that can remodel in a manner similar to that by which natural tissues remodel in response to mechanical stress.</a:t>
            </a:r>
          </a:p>
        </p:txBody>
      </p:sp>
      <p:sp>
        <p:nvSpPr>
          <p:cNvPr id="12" name="Rectangle 11"/>
          <p:cNvSpPr/>
          <p:nvPr/>
        </p:nvSpPr>
        <p:spPr>
          <a:xfrm>
            <a:off x="152400" y="745755"/>
            <a:ext cx="810986" cy="276999"/>
          </a:xfrm>
          <a:prstGeom prst="rect">
            <a:avLst/>
          </a:prstGeom>
        </p:spPr>
        <p:txBody>
          <a:bodyPr wrap="square" anchor="ctr">
            <a:spAutoFit/>
          </a:bodyPr>
          <a:lstStyle/>
          <a:p>
            <a:r>
              <a:rPr lang="en-US" sz="1200" b="1" dirty="0">
                <a:solidFill>
                  <a:srgbClr val="002060"/>
                </a:solidFill>
              </a:rPr>
              <a:t>2021</a:t>
            </a:r>
          </a:p>
        </p:txBody>
      </p:sp>
      <p:grpSp>
        <p:nvGrpSpPr>
          <p:cNvPr id="6" name="Group 5" descr="Figure: fibers of  hyaluronic acid modified with either hydrazides (red) or aldehydes (green).">
            <a:extLst>
              <a:ext uri="{FF2B5EF4-FFF2-40B4-BE49-F238E27FC236}">
                <a16:creationId xmlns:a16="http://schemas.microsoft.com/office/drawing/2014/main" id="{0BB8998D-9176-4432-8BB0-7EFB7F6B4B67}"/>
              </a:ext>
            </a:extLst>
          </p:cNvPr>
          <p:cNvGrpSpPr/>
          <p:nvPr/>
        </p:nvGrpSpPr>
        <p:grpSpPr>
          <a:xfrm>
            <a:off x="4732495" y="1726057"/>
            <a:ext cx="4090482" cy="4020416"/>
            <a:chOff x="4732495" y="1726057"/>
            <a:chExt cx="4090482" cy="4020416"/>
          </a:xfrm>
        </p:grpSpPr>
        <p:pic>
          <p:nvPicPr>
            <p:cNvPr id="3" name="Picture 2">
              <a:extLst>
                <a:ext uri="{FF2B5EF4-FFF2-40B4-BE49-F238E27FC236}">
                  <a16:creationId xmlns:a16="http://schemas.microsoft.com/office/drawing/2014/main" id="{33377457-70A1-654C-A17A-A98AE0DD7794}"/>
                </a:ext>
              </a:extLst>
            </p:cNvPr>
            <p:cNvPicPr>
              <a:picLocks noChangeAspect="1"/>
            </p:cNvPicPr>
            <p:nvPr/>
          </p:nvPicPr>
          <p:blipFill>
            <a:blip r:embed="rId3"/>
            <a:stretch>
              <a:fillRect/>
            </a:stretch>
          </p:blipFill>
          <p:spPr>
            <a:xfrm>
              <a:off x="4732495" y="1726057"/>
              <a:ext cx="4090482" cy="2629043"/>
            </a:xfrm>
            <a:prstGeom prst="rect">
              <a:avLst/>
            </a:prstGeom>
          </p:spPr>
        </p:pic>
        <p:pic>
          <p:nvPicPr>
            <p:cNvPr id="4" name="Picture 3">
              <a:extLst>
                <a:ext uri="{FF2B5EF4-FFF2-40B4-BE49-F238E27FC236}">
                  <a16:creationId xmlns:a16="http://schemas.microsoft.com/office/drawing/2014/main" id="{2EED7C7B-5676-E44B-B407-0C6DCC304ED2}"/>
                </a:ext>
              </a:extLst>
            </p:cNvPr>
            <p:cNvPicPr>
              <a:picLocks noChangeAspect="1"/>
            </p:cNvPicPr>
            <p:nvPr/>
          </p:nvPicPr>
          <p:blipFill>
            <a:blip r:embed="rId4"/>
            <a:stretch>
              <a:fillRect/>
            </a:stretch>
          </p:blipFill>
          <p:spPr>
            <a:xfrm>
              <a:off x="4732495" y="4355101"/>
              <a:ext cx="4090482" cy="1391372"/>
            </a:xfrm>
            <a:prstGeom prst="rect">
              <a:avLst/>
            </a:prstGeom>
          </p:spPr>
        </p:pic>
      </p:grpSp>
      <p:sp>
        <p:nvSpPr>
          <p:cNvPr id="5" name="TextBox 4">
            <a:extLst>
              <a:ext uri="{FF2B5EF4-FFF2-40B4-BE49-F238E27FC236}">
                <a16:creationId xmlns:a16="http://schemas.microsoft.com/office/drawing/2014/main" id="{AB6DC195-7857-F04E-BDAB-558EC43C5123}"/>
              </a:ext>
            </a:extLst>
          </p:cNvPr>
          <p:cNvSpPr txBox="1"/>
          <p:nvPr/>
        </p:nvSpPr>
        <p:spPr>
          <a:xfrm>
            <a:off x="8062833" y="5322013"/>
            <a:ext cx="760144" cy="276999"/>
          </a:xfrm>
          <a:prstGeom prst="rect">
            <a:avLst/>
          </a:prstGeom>
          <a:noFill/>
        </p:spPr>
        <p:txBody>
          <a:bodyPr wrap="none" rtlCol="0">
            <a:spAutoFit/>
          </a:bodyPr>
          <a:lstStyle/>
          <a:p>
            <a:r>
              <a:rPr lang="en-US" sz="1200" b="1" dirty="0">
                <a:solidFill>
                  <a:schemeClr val="bg1"/>
                </a:solidFill>
              </a:rPr>
              <a:t>100 µm</a:t>
            </a:r>
          </a:p>
        </p:txBody>
      </p:sp>
      <p:sp>
        <p:nvSpPr>
          <p:cNvPr id="14" name="TextBox 13">
            <a:extLst>
              <a:ext uri="{FF2B5EF4-FFF2-40B4-BE49-F238E27FC236}">
                <a16:creationId xmlns:a16="http://schemas.microsoft.com/office/drawing/2014/main" id="{658CB611-4F8E-4EB0-B241-6B3AE196604E}"/>
              </a:ext>
            </a:extLst>
          </p:cNvPr>
          <p:cNvSpPr txBox="1"/>
          <p:nvPr/>
        </p:nvSpPr>
        <p:spPr>
          <a:xfrm>
            <a:off x="3580589" y="6075741"/>
            <a:ext cx="457200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Davidson, M.D., E. Ban, A.C.M.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Schoonen</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M.-H. Lee, M.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D'Este</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V.B. Shenoy, and J.A. Burdick. 2020. </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Mechanochemical Adhesion and Plasticity in Multifiber Hydrogel Networks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Advanced Materials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32.</a:t>
            </a:r>
          </a:p>
        </p:txBody>
      </p:sp>
    </p:spTree>
    <p:extLst>
      <p:ext uri="{BB962C8B-B14F-4D97-AF65-F5344CB8AC3E}">
        <p14:creationId xmlns:p14="http://schemas.microsoft.com/office/powerpoint/2010/main" val="3002886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0" ma:contentTypeDescription="Create a new document." ma:contentTypeScope="" ma:versionID="6ba7760559737c6db1bf99b7367a48c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1675e22402c96f8fc8f2bf95248982c2"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CA85A-37C2-4270-8BB4-9C4234456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5D1A7-2136-45AA-9AA8-6776CEFEB040}">
  <ds:schemaRefs>
    <ds:schemaRef ds:uri="http://purl.org/dc/terms/"/>
    <ds:schemaRef ds:uri="http://schemas.microsoft.com/office/2006/documentManagement/types"/>
    <ds:schemaRef ds:uri="56adf694-15e9-4d71-8e50-50117366a586"/>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116ee817-c198-43a2-9f4d-5f1562156b4a"/>
    <ds:schemaRef ds:uri="http://schemas.microsoft.com/office/2006/metadata/properties"/>
  </ds:schemaRefs>
</ds:datastoreItem>
</file>

<file path=customXml/itemProps3.xml><?xml version="1.0" encoding="utf-8"?>
<ds:datastoreItem xmlns:ds="http://schemas.openxmlformats.org/officeDocument/2006/customXml" ds:itemID="{B6D04D72-5710-4FD6-8163-15242AC140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13281</TotalTime>
  <Words>271</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Mechanochemical Adhesion and Plasticity in Multifiber Hydrogel Networks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1720530_IRG2_Burdick-Shenoy-highlight</dc:title>
  <dc:subject/>
  <dc:creator>rob</dc:creator>
  <cp:keywords/>
  <dc:description/>
  <cp:lastModifiedBy>Macera, Felice</cp:lastModifiedBy>
  <cp:revision>53</cp:revision>
  <cp:lastPrinted>2016-08-01T15:14:13Z</cp:lastPrinted>
  <dcterms:created xsi:type="dcterms:W3CDTF">2016-07-19T18:16:54Z</dcterms:created>
  <dcterms:modified xsi:type="dcterms:W3CDTF">2021-05-05T19:27:57Z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0x010100D686333CEA9DAB48A70A400D82EC208D</vt:lpwstr>
  </property>
</Properties>
</file>