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3"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6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DF99B-FAE8-436E-8E01-3E7B20D06FC4}" v="5" dt="2020-05-21T20:17:03.287"/>
    <p1510:client id="{2275AD71-2F0A-2101-0A19-30F3F207B544}" v="150" dt="2020-05-21T16:43:15.381"/>
    <p1510:client id="{34390F86-0FC4-42AE-9066-45A84C22034F}" v="7" dt="2020-05-22T13:27:16.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85312" autoAdjust="0"/>
  </p:normalViewPr>
  <p:slideViewPr>
    <p:cSldViewPr snapToGrid="0" snapToObjects="1">
      <p:cViewPr varScale="1">
        <p:scale>
          <a:sx n="73" d="100"/>
          <a:sy n="73" d="100"/>
        </p:scale>
        <p:origin x="205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631BB08-3A5A-4254-88D3-BACCB05E252D}" type="datetimeFigureOut">
              <a:rPr lang="en-US" smtClean="0"/>
              <a:t>5/22/2020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175A340-1984-44A9-A393-38C91602AD2D}" type="slidenum">
              <a:rPr lang="en-US" smtClean="0"/>
              <a:t>‹#›</a:t>
            </a:fld>
            <a:endParaRPr lang="en-US"/>
          </a:p>
        </p:txBody>
      </p:sp>
    </p:spTree>
    <p:extLst>
      <p:ext uri="{BB962C8B-B14F-4D97-AF65-F5344CB8AC3E}">
        <p14:creationId xmlns:p14="http://schemas.microsoft.com/office/powerpoint/2010/main" val="165324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https://www.nature.com/articles/s41586-019-1809-8</a:t>
            </a:r>
          </a:p>
          <a:p>
            <a:r>
              <a:rPr lang="en-US" dirty="0"/>
              <a:t>https://penntoday.upenn.edu/news/penn-physicists-discover-why-drying-liquid-crystal-drops-leave-unusual-coffee-rings</a:t>
            </a:r>
          </a:p>
        </p:txBody>
      </p:sp>
      <p:sp>
        <p:nvSpPr>
          <p:cNvPr id="4" name="Slide Number Placeholder 3"/>
          <p:cNvSpPr>
            <a:spLocks noGrp="1"/>
          </p:cNvSpPr>
          <p:nvPr>
            <p:ph type="sldNum" sz="quarter" idx="5"/>
          </p:nvPr>
        </p:nvSpPr>
        <p:spPr/>
        <p:txBody>
          <a:bodyPr/>
          <a:lstStyle/>
          <a:p>
            <a:fld id="{1175A340-1984-44A9-A393-38C91602AD2D}" type="slidenum">
              <a:rPr lang="en-US" smtClean="0"/>
              <a:t>1</a:t>
            </a:fld>
            <a:endParaRPr lang="en-US"/>
          </a:p>
        </p:txBody>
      </p:sp>
    </p:spTree>
    <p:extLst>
      <p:ext uri="{BB962C8B-B14F-4D97-AF65-F5344CB8AC3E}">
        <p14:creationId xmlns:p14="http://schemas.microsoft.com/office/powerpoint/2010/main" val="195510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5/22/2020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10532"/>
            <a:ext cx="5715000" cy="803867"/>
          </a:xfrm>
        </p:spPr>
        <p:txBody>
          <a:bodyPr anchor="ctr"/>
          <a:lstStyle/>
          <a:p>
            <a:r>
              <a:rPr lang="en-US" sz="1800" b="1" dirty="0">
                <a:solidFill>
                  <a:schemeClr val="tx1"/>
                </a:solidFill>
              </a:rPr>
              <a:t>Molecular Heterogeneity Drives Reconfigurable </a:t>
            </a:r>
            <a:r>
              <a:rPr lang="en-US" sz="1800" b="1" dirty="0" err="1">
                <a:solidFill>
                  <a:schemeClr val="tx1"/>
                </a:solidFill>
              </a:rPr>
              <a:t>Nematic</a:t>
            </a:r>
            <a:r>
              <a:rPr lang="en-US" sz="1800" b="1" dirty="0">
                <a:solidFill>
                  <a:schemeClr val="tx1"/>
                </a:solidFill>
              </a:rPr>
              <a:t> Liquid Crystal Drops</a:t>
            </a:r>
          </a:p>
        </p:txBody>
      </p:sp>
      <p:sp>
        <p:nvSpPr>
          <p:cNvPr id="7" name="Rectangle 6"/>
          <p:cNvSpPr/>
          <p:nvPr/>
        </p:nvSpPr>
        <p:spPr>
          <a:xfrm>
            <a:off x="4388063" y="1014660"/>
            <a:ext cx="4805937" cy="461665"/>
          </a:xfrm>
          <a:prstGeom prst="rect">
            <a:avLst/>
          </a:prstGeom>
        </p:spPr>
        <p:txBody>
          <a:bodyPr wrap="square" anchor="ctr">
            <a:spAutoFit/>
          </a:bodyPr>
          <a:lstStyle/>
          <a:p>
            <a:r>
              <a:rPr lang="nb-NO" sz="1200" b="1" dirty="0">
                <a:solidFill>
                  <a:schemeClr val="bg1"/>
                </a:solidFill>
              </a:rPr>
              <a:t>W. S. Wei, Y. Xia, S. Ettinger, </a:t>
            </a:r>
            <a:r>
              <a:rPr lang="en-US" sz="1200" b="1" dirty="0">
                <a:solidFill>
                  <a:schemeClr val="bg1"/>
                </a:solidFill>
              </a:rPr>
              <a:t>Shu Yang and A.G. </a:t>
            </a:r>
            <a:r>
              <a:rPr lang="en-US" sz="1200" b="1" dirty="0" err="1">
                <a:solidFill>
                  <a:schemeClr val="bg1"/>
                </a:solidFill>
              </a:rPr>
              <a:t>Yodh</a:t>
            </a:r>
            <a:r>
              <a:rPr lang="en-US" sz="1200" b="1" dirty="0">
                <a:solidFill>
                  <a:schemeClr val="bg1"/>
                </a:solidFill>
              </a:rPr>
              <a:t>, University of Pennsylvania</a:t>
            </a:r>
          </a:p>
        </p:txBody>
      </p:sp>
      <p:sp>
        <p:nvSpPr>
          <p:cNvPr id="8" name="Rectangle 7"/>
          <p:cNvSpPr/>
          <p:nvPr/>
        </p:nvSpPr>
        <p:spPr>
          <a:xfrm>
            <a:off x="152400" y="316142"/>
            <a:ext cx="2759824" cy="338554"/>
          </a:xfrm>
          <a:prstGeom prst="rect">
            <a:avLst/>
          </a:prstGeom>
        </p:spPr>
        <p:txBody>
          <a:bodyPr wrap="square" anchor="ctr">
            <a:spAutoFit/>
          </a:bodyPr>
          <a:lstStyle/>
          <a:p>
            <a:r>
              <a:rPr lang="en-US" sz="1600" b="1" dirty="0">
                <a:solidFill>
                  <a:schemeClr val="bg1"/>
                </a:solidFill>
              </a:rPr>
              <a:t>DMR: 1720530</a:t>
            </a:r>
          </a:p>
        </p:txBody>
      </p:sp>
      <p:sp>
        <p:nvSpPr>
          <p:cNvPr id="9" name="Text Box 28"/>
          <p:cNvSpPr txBox="1">
            <a:spLocks noChangeArrowheads="1"/>
          </p:cNvSpPr>
          <p:nvPr/>
        </p:nvSpPr>
        <p:spPr bwMode="auto">
          <a:xfrm>
            <a:off x="65084" y="1278087"/>
            <a:ext cx="4245048" cy="490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50" dirty="0">
                <a:latin typeface="Arial"/>
                <a:cs typeface="Arial"/>
              </a:rPr>
              <a:t>With few exceptions, polydispersity or molecular heterogeneity in matter tends to impede assembly Shape transformations of liquid droplets, for example, are readily understood on the basis of homogeneous material responses. Here, </a:t>
            </a:r>
            <a:r>
              <a:rPr lang="en-US" sz="1250" b="1" dirty="0">
                <a:latin typeface="Arial"/>
                <a:cs typeface="Arial"/>
              </a:rPr>
              <a:t>Yodh </a:t>
            </a:r>
            <a:r>
              <a:rPr lang="en-US" sz="1250" dirty="0">
                <a:latin typeface="Arial"/>
                <a:cs typeface="Arial"/>
              </a:rPr>
              <a:t>and </a:t>
            </a:r>
            <a:r>
              <a:rPr lang="en-US" sz="1250" b="1" dirty="0">
                <a:latin typeface="Arial"/>
                <a:cs typeface="Arial"/>
              </a:rPr>
              <a:t>Yang</a:t>
            </a:r>
            <a:r>
              <a:rPr lang="en-US" sz="1250" dirty="0">
                <a:latin typeface="Arial"/>
                <a:cs typeface="Arial"/>
              </a:rPr>
              <a:t> in </a:t>
            </a:r>
            <a:r>
              <a:rPr lang="en-US" sz="1250" b="1" dirty="0">
                <a:latin typeface="Arial"/>
                <a:cs typeface="Arial"/>
              </a:rPr>
              <a:t>IRG-3</a:t>
            </a:r>
            <a:r>
              <a:rPr lang="en-US" sz="1250" dirty="0">
                <a:latin typeface="Arial"/>
                <a:cs typeface="Arial"/>
              </a:rPr>
              <a:t> studied drops filled with </a:t>
            </a:r>
            <a:r>
              <a:rPr lang="en-US" sz="1250" i="1" dirty="0">
                <a:latin typeface="Arial"/>
                <a:cs typeface="Arial"/>
              </a:rPr>
              <a:t>polydisperse</a:t>
            </a:r>
            <a:r>
              <a:rPr lang="en-US" sz="1250" dirty="0">
                <a:latin typeface="Arial"/>
                <a:cs typeface="Arial"/>
              </a:rPr>
              <a:t> </a:t>
            </a:r>
            <a:r>
              <a:rPr lang="en-US" sz="1250" dirty="0" err="1">
                <a:latin typeface="Arial"/>
                <a:cs typeface="Arial"/>
              </a:rPr>
              <a:t>nematic</a:t>
            </a:r>
            <a:r>
              <a:rPr lang="en-US" sz="1250" dirty="0">
                <a:latin typeface="Arial"/>
                <a:cs typeface="Arial"/>
              </a:rPr>
              <a:t> liquid crystal oligomers (NLCOs). They discovered that chain-length heterogeneity in the drops </a:t>
            </a:r>
            <a:r>
              <a:rPr lang="en-US" sz="1250" i="1" dirty="0">
                <a:latin typeface="Arial"/>
                <a:cs typeface="Arial"/>
              </a:rPr>
              <a:t>promotes</a:t>
            </a:r>
            <a:r>
              <a:rPr lang="en-US" sz="1250" dirty="0">
                <a:latin typeface="Arial"/>
                <a:cs typeface="Arial"/>
              </a:rPr>
              <a:t> reversible shape transitions to a rich variety of non-spherical morphologies with unique internal structure. Control of oligomer chain-length distribution, temperature, and surfactant concentration alters the balance between liquid crystal elastic energy and interfacial energy, and drives formation of </a:t>
            </a:r>
            <a:r>
              <a:rPr lang="en-US" sz="1250" dirty="0" err="1">
                <a:latin typeface="Arial"/>
                <a:cs typeface="Arial"/>
              </a:rPr>
              <a:t>nematic</a:t>
            </a:r>
            <a:r>
              <a:rPr lang="en-US" sz="1250" dirty="0">
                <a:latin typeface="Arial"/>
                <a:cs typeface="Arial"/>
              </a:rPr>
              <a:t> structures that range from roughened spheres to ‘flower’ shapes to branched filamentous networks with controllable diameters (</a:t>
            </a:r>
            <a:r>
              <a:rPr lang="en-US" sz="1250" b="1" dirty="0">
                <a:latin typeface="Arial"/>
                <a:cs typeface="Arial"/>
              </a:rPr>
              <a:t>Bottom c-h</a:t>
            </a:r>
            <a:r>
              <a:rPr lang="en-US" sz="1250" dirty="0">
                <a:latin typeface="Arial"/>
                <a:cs typeface="Arial"/>
              </a:rPr>
              <a:t>). The branched structures with confined liquid crystal (LC) director fields were produced reversibly and were converted into liquid crystal elastomers by curing. The insight that chain-length </a:t>
            </a:r>
            <a:r>
              <a:rPr lang="en-US" sz="1250" dirty="0" err="1">
                <a:latin typeface="Arial"/>
                <a:cs typeface="Arial"/>
              </a:rPr>
              <a:t>polydispersity</a:t>
            </a:r>
            <a:r>
              <a:rPr lang="en-US" sz="1250" dirty="0">
                <a:latin typeface="Arial"/>
                <a:cs typeface="Arial"/>
              </a:rPr>
              <a:t> leads to length-dependent spatial segregation</a:t>
            </a:r>
            <a:r>
              <a:rPr lang="en-US" sz="1250" i="1" dirty="0">
                <a:latin typeface="Arial"/>
                <a:cs typeface="Arial"/>
              </a:rPr>
              <a:t>, i.e., </a:t>
            </a:r>
            <a:r>
              <a:rPr lang="en-US" sz="1250" dirty="0">
                <a:latin typeface="Arial"/>
                <a:cs typeface="Arial"/>
              </a:rPr>
              <a:t>towards and away from LC defects (</a:t>
            </a:r>
            <a:r>
              <a:rPr lang="en-US" sz="1250" b="1" dirty="0">
                <a:latin typeface="Arial"/>
                <a:cs typeface="Arial"/>
              </a:rPr>
              <a:t>Top </a:t>
            </a:r>
            <a:r>
              <a:rPr lang="en-US" sz="1250" b="1" dirty="0" err="1">
                <a:latin typeface="Arial"/>
                <a:cs typeface="Arial"/>
              </a:rPr>
              <a:t>a,b</a:t>
            </a:r>
            <a:r>
              <a:rPr lang="en-US" sz="1250" dirty="0">
                <a:latin typeface="Arial"/>
                <a:cs typeface="Arial"/>
              </a:rPr>
              <a:t>), suggests a qualitative new route for encoding network structure and function in soft materials. New research is studying assembly of nanoparticles introduced into these drops.</a:t>
            </a:r>
            <a:endParaRPr lang="en-US" sz="1250" dirty="0"/>
          </a:p>
        </p:txBody>
      </p:sp>
      <p:sp>
        <p:nvSpPr>
          <p:cNvPr id="11" name="Rectangle 37"/>
          <p:cNvSpPr>
            <a:spLocks noChangeArrowheads="1"/>
          </p:cNvSpPr>
          <p:nvPr/>
        </p:nvSpPr>
        <p:spPr bwMode="auto">
          <a:xfrm>
            <a:off x="4571999" y="1752740"/>
            <a:ext cx="4411221" cy="410724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 name="Rectangle 11"/>
          <p:cNvSpPr/>
          <p:nvPr/>
        </p:nvSpPr>
        <p:spPr>
          <a:xfrm>
            <a:off x="152400" y="745755"/>
            <a:ext cx="810986" cy="276999"/>
          </a:xfrm>
          <a:prstGeom prst="rect">
            <a:avLst/>
          </a:prstGeom>
        </p:spPr>
        <p:txBody>
          <a:bodyPr wrap="square" anchor="ctr">
            <a:spAutoFit/>
          </a:bodyPr>
          <a:lstStyle/>
          <a:p>
            <a:r>
              <a:rPr lang="en-US" sz="1200" b="1" dirty="0">
                <a:solidFill>
                  <a:srgbClr val="002060"/>
                </a:solidFill>
              </a:rPr>
              <a:t>2020</a:t>
            </a:r>
          </a:p>
        </p:txBody>
      </p:sp>
      <p:pic>
        <p:nvPicPr>
          <p:cNvPr id="5" name="Picture 4" descr="Figure illustrating reconfigurable nematic liquid crystal drops filled with polydisperse nematic liquid crystal oligomers (NLCOs)">
            <a:extLst>
              <a:ext uri="{FF2B5EF4-FFF2-40B4-BE49-F238E27FC236}">
                <a16:creationId xmlns:a16="http://schemas.microsoft.com/office/drawing/2014/main" id="{62B2D719-A9D4-4520-ABBA-AB6ABAD951E7}"/>
              </a:ext>
            </a:extLst>
          </p:cNvPr>
          <p:cNvPicPr>
            <a:picLocks noChangeAspect="1"/>
          </p:cNvPicPr>
          <p:nvPr/>
        </p:nvPicPr>
        <p:blipFill>
          <a:blip r:embed="rId3"/>
          <a:stretch>
            <a:fillRect/>
          </a:stretch>
        </p:blipFill>
        <p:spPr>
          <a:xfrm>
            <a:off x="4676775" y="1819416"/>
            <a:ext cx="4228514" cy="3922986"/>
          </a:xfrm>
          <a:prstGeom prst="rect">
            <a:avLst/>
          </a:prstGeom>
        </p:spPr>
      </p:pic>
      <p:sp>
        <p:nvSpPr>
          <p:cNvPr id="10" name="Text Box 28"/>
          <p:cNvSpPr txBox="1">
            <a:spLocks noChangeArrowheads="1"/>
          </p:cNvSpPr>
          <p:nvPr/>
        </p:nvSpPr>
        <p:spPr bwMode="auto">
          <a:xfrm>
            <a:off x="3895795" y="6223165"/>
            <a:ext cx="5087425"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dirty="0">
                <a:latin typeface="Arial"/>
                <a:cs typeface="Arial"/>
              </a:rPr>
              <a:t> </a:t>
            </a:r>
            <a:r>
              <a:rPr lang="en-US" sz="1050" dirty="0"/>
              <a:t>Wei, W. S., Xia, Y., Ettinger, S., Yang, S. and </a:t>
            </a:r>
            <a:r>
              <a:rPr lang="en-US" sz="1050" dirty="0" err="1"/>
              <a:t>Yodh</a:t>
            </a:r>
            <a:r>
              <a:rPr lang="en-US" sz="1050" dirty="0"/>
              <a:t>, A. G. Molecular heterogeneity drives reconfigurable </a:t>
            </a:r>
            <a:r>
              <a:rPr lang="en-US" sz="1050" dirty="0" err="1"/>
              <a:t>nematic</a:t>
            </a:r>
            <a:r>
              <a:rPr lang="en-US" sz="1050" dirty="0"/>
              <a:t> liquid crystal drops. </a:t>
            </a:r>
            <a:r>
              <a:rPr lang="en-US" sz="1050" i="1" dirty="0"/>
              <a:t>Nature</a:t>
            </a:r>
            <a:r>
              <a:rPr lang="en-US" sz="1050" dirty="0"/>
              <a:t> </a:t>
            </a:r>
            <a:r>
              <a:rPr lang="en-US" sz="1050" b="1" dirty="0"/>
              <a:t>576</a:t>
            </a:r>
            <a:r>
              <a:rPr lang="en-US" sz="1050" dirty="0"/>
              <a:t>, 433-436 (2019).</a:t>
            </a:r>
          </a:p>
        </p:txBody>
      </p:sp>
    </p:spTree>
    <p:extLst>
      <p:ext uri="{BB962C8B-B14F-4D97-AF65-F5344CB8AC3E}">
        <p14:creationId xmlns:p14="http://schemas.microsoft.com/office/powerpoint/2010/main" val="3002886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13279</TotalTime>
  <Words>309</Words>
  <Application>Microsoft Office PowerPoint</Application>
  <PresentationFormat>On-screen Show (4:3)</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Molecular Heterogeneity Drives Reconfigurable Nematic Liquid Crystal Drops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Macera, Felice</cp:lastModifiedBy>
  <cp:revision>84</cp:revision>
  <cp:lastPrinted>2016-08-01T15:14:13Z</cp:lastPrinted>
  <dcterms:created xsi:type="dcterms:W3CDTF">2016-07-19T18:16:54Z</dcterms:created>
  <dcterms:modified xsi:type="dcterms:W3CDTF">2020-05-22T13:41:51Z</dcterms:modified>
  <cp:category/>
</cp:coreProperties>
</file>