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  <p:sldId id="259" r:id="rId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FC665F-F467-4F55-BACB-C4AC0E6B42E3}" v="10" dt="2020-05-22T13:29:26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30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81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9748" y="1995294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9747" y="3956266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7AA0-DEF6-D741-AF0E-1BCF8203E1C0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B1B6-1873-E042-A246-BC0F54B866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9929" y="-26103"/>
            <a:ext cx="5281622" cy="803189"/>
          </a:xfrm>
        </p:spPr>
        <p:txBody>
          <a:bodyPr/>
          <a:lstStyle>
            <a:lvl1pPr algn="l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7AA0-DEF6-D741-AF0E-1BCF8203E1C0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B1B6-1873-E042-A246-BC0F54B866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513" y="25655"/>
            <a:ext cx="5795584" cy="731178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7AA0-DEF6-D741-AF0E-1BCF8203E1C0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B1B6-1873-E042-A246-BC0F54B866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7AA0-DEF6-D741-AF0E-1BCF8203E1C0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B1B6-1873-E042-A246-BC0F54B866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036" y="240822"/>
            <a:ext cx="5797964" cy="504198"/>
          </a:xfrm>
        </p:spPr>
        <p:txBody>
          <a:bodyPr/>
          <a:lstStyle>
            <a:lvl1pPr algn="l"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7AA0-DEF6-D741-AF0E-1BCF8203E1C0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1B1B6-1873-E042-A246-BC0F54B866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12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AA67AA0-DEF6-D741-AF0E-1BCF8203E1C0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1FA1B1B6-1873-E042-A246-BC0F54B866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MR Templates BMAT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DMR Templates MMN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DMR Templates CER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DMR Templates CMMT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DMR Templates D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 descr="DMR Templates 88P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4" r:id="rId4"/>
    <p:sldLayoutId id="2147483666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092" y="110532"/>
            <a:ext cx="5439508" cy="803867"/>
          </a:xfrm>
        </p:spPr>
        <p:txBody>
          <a:bodyPr anchor="ctr"/>
          <a:lstStyle/>
          <a:p>
            <a:r>
              <a:rPr lang="en-US" sz="1800" b="1" dirty="0">
                <a:solidFill>
                  <a:schemeClr val="tx1"/>
                </a:solidFill>
              </a:rPr>
              <a:t>Paramagnetic Organocobalt Capsule Reveals </a:t>
            </a:r>
            <a:r>
              <a:rPr lang="en-US" sz="1800" b="1" dirty="0" err="1">
                <a:solidFill>
                  <a:schemeClr val="tx1"/>
                </a:solidFill>
              </a:rPr>
              <a:t>Xe</a:t>
            </a:r>
            <a:r>
              <a:rPr lang="en-US" sz="1800" b="1" dirty="0">
                <a:solidFill>
                  <a:schemeClr val="tx1"/>
                </a:solidFill>
              </a:rPr>
              <a:t> Host-Guest Chemistry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1035" y="1014659"/>
            <a:ext cx="4772965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en-US" sz="1200" b="1" dirty="0">
                <a:solidFill>
                  <a:schemeClr val="bg1"/>
                </a:solidFill>
              </a:rPr>
              <a:t>Kang Du, Serge D. </a:t>
            </a:r>
            <a:r>
              <a:rPr lang="en-US" sz="1200" b="1" dirty="0" err="1">
                <a:solidFill>
                  <a:schemeClr val="bg1"/>
                </a:solidFill>
              </a:rPr>
              <a:t>Zemerov</a:t>
            </a:r>
            <a:r>
              <a:rPr lang="en-US" sz="1200" b="1" dirty="0">
                <a:solidFill>
                  <a:schemeClr val="bg1"/>
                </a:solidFill>
              </a:rPr>
              <a:t>, Sebastian Hurtado Parra, James M. </a:t>
            </a:r>
            <a:r>
              <a:rPr lang="en-US" sz="1200" b="1" dirty="0" err="1">
                <a:solidFill>
                  <a:schemeClr val="bg1"/>
                </a:solidFill>
              </a:rPr>
              <a:t>Kikkawa</a:t>
            </a:r>
            <a:r>
              <a:rPr lang="en-US" sz="1200" b="1" dirty="0">
                <a:solidFill>
                  <a:schemeClr val="bg1"/>
                </a:solidFill>
              </a:rPr>
              <a:t>, Ivan J. </a:t>
            </a:r>
            <a:r>
              <a:rPr lang="en-US" sz="1200" b="1" dirty="0" err="1">
                <a:solidFill>
                  <a:schemeClr val="bg1"/>
                </a:solidFill>
              </a:rPr>
              <a:t>Dmochowski</a:t>
            </a:r>
            <a:r>
              <a:rPr lang="en-US" sz="1200" b="1" dirty="0">
                <a:solidFill>
                  <a:schemeClr val="bg1"/>
                </a:solidFill>
              </a:rPr>
              <a:t>, University of Pennsylvania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300752"/>
            <a:ext cx="2759824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DMR: 1720530</a:t>
            </a:r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211691" y="1255108"/>
            <a:ext cx="398733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1400" dirty="0"/>
              <a:t>     This collaboration between </a:t>
            </a:r>
            <a:r>
              <a:rPr lang="en-US" sz="1400" b="1" dirty="0"/>
              <a:t>Dmochowski (Seed)</a:t>
            </a:r>
            <a:r>
              <a:rPr lang="en-US" sz="1400" dirty="0"/>
              <a:t> and </a:t>
            </a:r>
            <a:r>
              <a:rPr lang="en-US" sz="1400" b="1" dirty="0"/>
              <a:t>Kikkawa (IRG-3) </a:t>
            </a:r>
            <a:r>
              <a:rPr lang="en-US" sz="1400" dirty="0"/>
              <a:t>addresses a  major challenge for molecular imaging with conventional MRI: the probes typically have low sensitivity and lack of responsiveness to local environment. The team developed a Co</a:t>
            </a:r>
            <a:r>
              <a:rPr lang="en-US" sz="1400" baseline="-25000" dirty="0"/>
              <a:t>4</a:t>
            </a:r>
            <a:r>
              <a:rPr lang="en-US" sz="1400" dirty="0"/>
              <a:t> </a:t>
            </a:r>
            <a:r>
              <a:rPr lang="en-US" sz="1400" baseline="30000" dirty="0"/>
              <a:t>129</a:t>
            </a:r>
            <a:r>
              <a:rPr lang="en-US" sz="1400" dirty="0"/>
              <a:t>Xe MRI sensor, which takes advantage of the high sensitivity of hyperpolarized </a:t>
            </a:r>
            <a:r>
              <a:rPr lang="en-US" sz="1400" baseline="30000" dirty="0"/>
              <a:t>129</a:t>
            </a:r>
            <a:r>
              <a:rPr lang="en-US" sz="1400" dirty="0"/>
              <a:t>Xe (~10</a:t>
            </a:r>
            <a:r>
              <a:rPr lang="en-US" sz="1400" baseline="30000" dirty="0"/>
              <a:t>4 </a:t>
            </a:r>
            <a:r>
              <a:rPr lang="en-US" sz="1400" dirty="0"/>
              <a:t>times greater signal than conventional MRI), and also has a very temperature-responsive </a:t>
            </a:r>
            <a:r>
              <a:rPr lang="en-US" sz="1400" baseline="30000" dirty="0"/>
              <a:t>129</a:t>
            </a:r>
            <a:r>
              <a:rPr lang="en-US" sz="1400" dirty="0"/>
              <a:t>Xe chemical shift. Thus, the Co</a:t>
            </a:r>
            <a:r>
              <a:rPr lang="en-US" sz="1400" baseline="-25000" dirty="0"/>
              <a:t>4</a:t>
            </a:r>
            <a:r>
              <a:rPr lang="en-US" sz="1400" dirty="0"/>
              <a:t> sensor is a promising MRI thermometer (see </a:t>
            </a:r>
            <a:r>
              <a:rPr lang="en-US" sz="1400" b="1" dirty="0"/>
              <a:t>Figure 1</a:t>
            </a:r>
            <a:r>
              <a:rPr lang="en-US" sz="1400" dirty="0"/>
              <a:t>). </a:t>
            </a:r>
          </a:p>
        </p:txBody>
      </p:sp>
      <p:sp>
        <p:nvSpPr>
          <p:cNvPr id="11" name="Rectangle 37"/>
          <p:cNvSpPr>
            <a:spLocks noChangeArrowheads="1"/>
          </p:cNvSpPr>
          <p:nvPr/>
        </p:nvSpPr>
        <p:spPr bwMode="auto">
          <a:xfrm>
            <a:off x="4667250" y="3994340"/>
            <a:ext cx="4076700" cy="18359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" y="745755"/>
            <a:ext cx="771525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2020</a:t>
            </a:r>
          </a:p>
        </p:txBody>
      </p:sp>
      <p:pic>
        <p:nvPicPr>
          <p:cNvPr id="4" name="Picture 3" descr="A figure showing xenon atoms encapsulated in the crystal lattice of tetra cobalt cages with xenon-xenon and inter-cage distances equal to 1.57 nanometer and 3.23 angstrom, respectively.">
            <a:extLst>
              <a:ext uri="{FF2B5EF4-FFF2-40B4-BE49-F238E27FC236}">
                <a16:creationId xmlns:a16="http://schemas.microsoft.com/office/drawing/2014/main" id="{C90EFAC9-0E29-49A4-8348-8899F383D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392" y="4086855"/>
            <a:ext cx="3954413" cy="1691327"/>
          </a:xfrm>
          <a:prstGeom prst="rect">
            <a:avLst/>
          </a:prstGeom>
        </p:spPr>
      </p:pic>
      <p:grpSp>
        <p:nvGrpSpPr>
          <p:cNvPr id="19" name="Group 18" descr="A figure showing the structure of Xe encapsulated in a tetra cobalt cage and the temperature-dependent xenon-129 MR signal.">
            <a:extLst>
              <a:ext uri="{FF2B5EF4-FFF2-40B4-BE49-F238E27FC236}">
                <a16:creationId xmlns:a16="http://schemas.microsoft.com/office/drawing/2014/main" id="{24206D7C-69BC-4C36-9860-870E6433E20C}"/>
              </a:ext>
            </a:extLst>
          </p:cNvPr>
          <p:cNvGrpSpPr/>
          <p:nvPr/>
        </p:nvGrpSpPr>
        <p:grpSpPr>
          <a:xfrm>
            <a:off x="4660606" y="1739945"/>
            <a:ext cx="4083344" cy="2138717"/>
            <a:chOff x="4660606" y="1825974"/>
            <a:chExt cx="4083344" cy="2138717"/>
          </a:xfrm>
        </p:grpSpPr>
        <p:sp>
          <p:nvSpPr>
            <p:cNvPr id="13" name="Rectangle 37">
              <a:extLst>
                <a:ext uri="{FF2B5EF4-FFF2-40B4-BE49-F238E27FC236}">
                  <a16:creationId xmlns:a16="http://schemas.microsoft.com/office/drawing/2014/main" id="{CCC3B674-B108-47AE-8227-A989A14C4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7250" y="1825974"/>
              <a:ext cx="4076700" cy="21387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5" name="Picture 14" descr="Figure of Co4 129Xe MRI sensor">
              <a:extLst>
                <a:ext uri="{FF2B5EF4-FFF2-40B4-BE49-F238E27FC236}">
                  <a16:creationId xmlns:a16="http://schemas.microsoft.com/office/drawing/2014/main" id="{81DCFA7A-73A8-40A4-9001-85F6D544E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8393" y="1839198"/>
              <a:ext cx="3954413" cy="205948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47D938-468F-4047-82ED-7966C06F8559}"/>
                </a:ext>
              </a:extLst>
            </p:cNvPr>
            <p:cNvSpPr txBox="1"/>
            <p:nvPr/>
          </p:nvSpPr>
          <p:spPr>
            <a:xfrm>
              <a:off x="4660606" y="182597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9E99B50-8398-4302-AF89-6EA0C105A0C5}"/>
              </a:ext>
            </a:extLst>
          </p:cNvPr>
          <p:cNvSpPr txBox="1"/>
          <p:nvPr/>
        </p:nvSpPr>
        <p:spPr>
          <a:xfrm>
            <a:off x="4660606" y="397117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 Box 28">
            <a:extLst>
              <a:ext uri="{FF2B5EF4-FFF2-40B4-BE49-F238E27FC236}">
                <a16:creationId xmlns:a16="http://schemas.microsoft.com/office/drawing/2014/main" id="{683A6102-47B4-46C5-B82C-BE4D731FA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91" y="3951290"/>
            <a:ext cx="398733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1400" dirty="0"/>
              <a:t>     Additionally, cryogenic separation of noble gases is energy intensive with unmet needs for selective physisorption of </a:t>
            </a:r>
            <a:r>
              <a:rPr lang="en-US" sz="1400" dirty="0" err="1"/>
              <a:t>Xe</a:t>
            </a:r>
            <a:r>
              <a:rPr lang="en-US" sz="1400" dirty="0"/>
              <a:t> under near-ambient conditions. Interestingly, the Co</a:t>
            </a:r>
            <a:r>
              <a:rPr lang="en-US" sz="1400" baseline="-25000" dirty="0"/>
              <a:t>4</a:t>
            </a:r>
            <a:r>
              <a:rPr lang="en-US" sz="1400" dirty="0"/>
              <a:t> crystal lattice was found to be a selective sorbent for </a:t>
            </a:r>
            <a:r>
              <a:rPr lang="en-US" sz="1400" dirty="0" err="1"/>
              <a:t>Xe</a:t>
            </a:r>
            <a:r>
              <a:rPr lang="en-US" sz="1400" dirty="0"/>
              <a:t> over other noble gases (see </a:t>
            </a:r>
            <a:r>
              <a:rPr lang="en-US" sz="1400" b="1" dirty="0"/>
              <a:t>Figure 2</a:t>
            </a:r>
            <a:r>
              <a:rPr lang="en-US" sz="1400" dirty="0"/>
              <a:t>). Thus, the Co</a:t>
            </a:r>
            <a:r>
              <a:rPr lang="en-US" sz="1400" baseline="-25000" dirty="0"/>
              <a:t>4</a:t>
            </a:r>
            <a:r>
              <a:rPr lang="en-US" sz="1400" dirty="0"/>
              <a:t> lattice provides a tunable platform for further optimization for selective </a:t>
            </a:r>
            <a:r>
              <a:rPr lang="en-US" sz="1400" dirty="0" err="1"/>
              <a:t>Xe</a:t>
            </a:r>
            <a:r>
              <a:rPr lang="en-US" sz="1400" dirty="0"/>
              <a:t> separation.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03F1F7-2C33-4D2F-A9E2-C494F13FD031}"/>
              </a:ext>
            </a:extLst>
          </p:cNvPr>
          <p:cNvSpPr txBox="1"/>
          <p:nvPr/>
        </p:nvSpPr>
        <p:spPr>
          <a:xfrm>
            <a:off x="2311209" y="5922773"/>
            <a:ext cx="6432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Du, Zemerov, Hurtado Parra, </a:t>
            </a:r>
            <a:r>
              <a:rPr lang="en-US" sz="1200" b="1" dirty="0"/>
              <a:t>Kikkawa, Dmochowski</a:t>
            </a:r>
            <a:r>
              <a:rPr lang="en-US" sz="1200" dirty="0"/>
              <a:t>, </a:t>
            </a:r>
            <a:r>
              <a:rPr lang="en-US" sz="1200" i="1" dirty="0" err="1"/>
              <a:t>Inorg</a:t>
            </a:r>
            <a:r>
              <a:rPr lang="en-US" sz="1200" i="1" dirty="0"/>
              <a:t>. Chem., </a:t>
            </a:r>
            <a:r>
              <a:rPr lang="en-US" sz="1200" dirty="0"/>
              <a:t>March 24, 2020.</a:t>
            </a:r>
          </a:p>
        </p:txBody>
      </p:sp>
    </p:spTree>
    <p:extLst>
      <p:ext uri="{BB962C8B-B14F-4D97-AF65-F5344CB8AC3E}">
        <p14:creationId xmlns:p14="http://schemas.microsoft.com/office/powerpoint/2010/main" val="324317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036" y="110532"/>
            <a:ext cx="5797964" cy="803867"/>
          </a:xfrm>
        </p:spPr>
        <p:txBody>
          <a:bodyPr anchor="ctr"/>
          <a:lstStyle/>
          <a:p>
            <a:r>
              <a:rPr lang="en-US" sz="1800" b="1" dirty="0">
                <a:solidFill>
                  <a:schemeClr val="tx1"/>
                </a:solidFill>
              </a:rPr>
              <a:t>Paramagnetic Organocobalt Capsule Reveals </a:t>
            </a:r>
            <a:r>
              <a:rPr lang="en-US" sz="1800" b="1" dirty="0" err="1">
                <a:solidFill>
                  <a:schemeClr val="tx1"/>
                </a:solidFill>
              </a:rPr>
              <a:t>Xe</a:t>
            </a:r>
            <a:r>
              <a:rPr lang="en-US" sz="1800" b="1" dirty="0">
                <a:solidFill>
                  <a:schemeClr val="tx1"/>
                </a:solidFill>
              </a:rPr>
              <a:t> Host-Guest Chemistry</a:t>
            </a:r>
          </a:p>
        </p:txBody>
      </p:sp>
      <p:sp>
        <p:nvSpPr>
          <p:cNvPr id="7" name="Rectangle 6"/>
          <p:cNvSpPr/>
          <p:nvPr/>
        </p:nvSpPr>
        <p:spPr>
          <a:xfrm>
            <a:off x="4371035" y="1014660"/>
            <a:ext cx="4692577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en-US" sz="1200" b="1" dirty="0">
                <a:solidFill>
                  <a:schemeClr val="bg1"/>
                </a:solidFill>
              </a:rPr>
              <a:t>Kang Du, Serge D. </a:t>
            </a:r>
            <a:r>
              <a:rPr lang="en-US" sz="1200" b="1" dirty="0" err="1">
                <a:solidFill>
                  <a:schemeClr val="bg1"/>
                </a:solidFill>
              </a:rPr>
              <a:t>Zemerov</a:t>
            </a:r>
            <a:r>
              <a:rPr lang="en-US" sz="1200" b="1" dirty="0">
                <a:solidFill>
                  <a:schemeClr val="bg1"/>
                </a:solidFill>
              </a:rPr>
              <a:t>, Sebastian Hurtado Parra, James M. </a:t>
            </a:r>
            <a:r>
              <a:rPr lang="en-US" sz="1200" b="1" dirty="0" err="1">
                <a:solidFill>
                  <a:schemeClr val="bg1"/>
                </a:solidFill>
              </a:rPr>
              <a:t>Kikkawa</a:t>
            </a:r>
            <a:r>
              <a:rPr lang="en-US" sz="1200" b="1" dirty="0">
                <a:solidFill>
                  <a:schemeClr val="bg1"/>
                </a:solidFill>
              </a:rPr>
              <a:t>, Ivan J. </a:t>
            </a:r>
            <a:r>
              <a:rPr lang="en-US" sz="1200" b="1" dirty="0" err="1">
                <a:solidFill>
                  <a:schemeClr val="bg1"/>
                </a:solidFill>
              </a:rPr>
              <a:t>Dmochowski</a:t>
            </a:r>
            <a:r>
              <a:rPr lang="en-US" sz="1200" b="1" dirty="0">
                <a:solidFill>
                  <a:schemeClr val="bg1"/>
                </a:solidFill>
              </a:rPr>
              <a:t>; University of Pennsylvania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300751"/>
            <a:ext cx="2759824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/>
            <a:r>
              <a:rPr lang="en-US" b="1" dirty="0">
                <a:solidFill>
                  <a:prstClr val="white"/>
                </a:solidFill>
              </a:rPr>
              <a:t>DMR: 1720530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04801" y="1787335"/>
            <a:ext cx="3276600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1400" dirty="0"/>
              <a:t>This study was carried out through a collaboration between the Dmochowski group in the Chemistry Department and the Kikkawa group in the Physics Department at the University of Pennsylvania. </a:t>
            </a:r>
          </a:p>
          <a:p>
            <a:pPr algn="just" eaLnBrk="1" hangingPunct="1"/>
            <a:endParaRPr lang="en-US" sz="1400" dirty="0"/>
          </a:p>
          <a:p>
            <a:pPr algn="just" eaLnBrk="1" hangingPunct="1"/>
            <a:r>
              <a:rPr lang="en-US" sz="1400" dirty="0"/>
              <a:t>An education and outreach highlights were realized by </a:t>
            </a:r>
            <a:r>
              <a:rPr lang="en-US" sz="1400" b="1" dirty="0"/>
              <a:t>Kang Du</a:t>
            </a:r>
            <a:r>
              <a:rPr lang="en-US" sz="1400" dirty="0"/>
              <a:t>, who presented the study at the Chemistry-Biology Interface Summer Retreat (poster) and in an </a:t>
            </a:r>
            <a:r>
              <a:rPr lang="en-US" sz="1400" dirty="0" err="1"/>
              <a:t>OpenMIC</a:t>
            </a:r>
            <a:r>
              <a:rPr lang="en-US" sz="1400" dirty="0"/>
              <a:t> Departmental Seminar (oral) at the University of Pennsylvania; before Covid-19 the work was selected for presentation (poster and oral) at ACS annual meeting in Philadelphia in March.</a:t>
            </a:r>
          </a:p>
          <a:p>
            <a:pPr algn="just" eaLnBrk="1" hangingPunct="1"/>
            <a:endParaRPr lang="en-US" sz="1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6C9BD1-3EEB-4BBC-8B09-2F1557BDB75F}"/>
              </a:ext>
            </a:extLst>
          </p:cNvPr>
          <p:cNvSpPr/>
          <p:nvPr/>
        </p:nvSpPr>
        <p:spPr>
          <a:xfrm>
            <a:off x="152400" y="745755"/>
            <a:ext cx="771525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</a:rPr>
              <a:t>2020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646A2D82-7910-4B49-977A-EEDD9E85D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3825" y="1685287"/>
            <a:ext cx="4991098" cy="3801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3" descr="Kang Du presented  poster">
            <a:extLst>
              <a:ext uri="{FF2B5EF4-FFF2-40B4-BE49-F238E27FC236}">
                <a16:creationId xmlns:a16="http://schemas.microsoft.com/office/drawing/2014/main" id="{533319F7-DBA1-46EA-BAA5-3A08BBDF9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0" y="1771650"/>
            <a:ext cx="4826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675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15796</TotalTime>
  <Words>340</Words>
  <Application>Microsoft Office PowerPoint</Application>
  <PresentationFormat>On-screen Show (4:3)</PresentationFormat>
  <Paragraphs>16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News Gothic MT</vt:lpstr>
      <vt:lpstr>Wingdings 2</vt:lpstr>
      <vt:lpstr>Breeze</vt:lpstr>
      <vt:lpstr>Paramagnetic Organocobalt Capsule Reveals Xe Host-Guest Chemistry</vt:lpstr>
      <vt:lpstr>Paramagnetic Organocobalt Capsule Reveals Xe Host-Guest Chemistry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rob</dc:creator>
  <cp:keywords/>
  <dc:description/>
  <cp:lastModifiedBy>Macera, Felice</cp:lastModifiedBy>
  <cp:revision>36</cp:revision>
  <cp:lastPrinted>2016-08-01T15:14:13Z</cp:lastPrinted>
  <dcterms:created xsi:type="dcterms:W3CDTF">2016-07-19T18:16:54Z</dcterms:created>
  <dcterms:modified xsi:type="dcterms:W3CDTF">2020-05-22T13:41:31Z</dcterms:modified>
  <cp:category/>
</cp:coreProperties>
</file>