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4485" autoAdjust="0"/>
  </p:normalViewPr>
  <p:slideViewPr>
    <p:cSldViewPr snapToGrid="0" snapToObjects="1">
      <p:cViewPr varScale="1">
        <p:scale>
          <a:sx n="72" d="100"/>
          <a:sy n="72" d="100"/>
        </p:scale>
        <p:origin x="24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B052B-4E1C-471C-B5B0-AA325587AAB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2C3E4-1BE1-48A6-9395-6E566496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1200" dirty="0"/>
              <a:t>Top: Adriana Santiago-Ruiz (Middle): explaining the details of the materials science experiment to the group of high school participants for “</a:t>
            </a:r>
            <a:r>
              <a:rPr lang="en-US" sz="1200" dirty="0" err="1"/>
              <a:t>Experimenta</a:t>
            </a:r>
            <a:r>
              <a:rPr lang="en-US" sz="1200" dirty="0"/>
              <a:t> con PREM”</a:t>
            </a:r>
          </a:p>
          <a:p>
            <a:pPr algn="just" eaLnBrk="1" hangingPunct="1"/>
            <a:endParaRPr lang="en-US" sz="1200" dirty="0"/>
          </a:p>
          <a:p>
            <a:pPr algn="just" eaLnBrk="1" hangingPunct="1"/>
            <a:r>
              <a:rPr lang="en-US" sz="1200" dirty="0"/>
              <a:t>Bottom: Adriana Santiago-Ruiz (Left) working one-on-one with an “</a:t>
            </a:r>
            <a:r>
              <a:rPr lang="en-US" sz="1200" dirty="0" err="1"/>
              <a:t>Experimenta</a:t>
            </a:r>
            <a:r>
              <a:rPr lang="en-US" sz="1200" dirty="0"/>
              <a:t> con PREM” high school participant. </a:t>
            </a:r>
          </a:p>
          <a:p>
            <a:pPr algn="just" eaLnBrk="1" hangingPunct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2C3E4-1BE1-48A6-9395-6E566496F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300751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</a:rPr>
              <a:t>DMR: 1720530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69924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5969" y="1430021"/>
            <a:ext cx="500990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300" dirty="0"/>
              <a:t>“</a:t>
            </a:r>
            <a:r>
              <a:rPr lang="en-US" sz="1300" dirty="0" err="1"/>
              <a:t>Experimenta</a:t>
            </a:r>
            <a:r>
              <a:rPr lang="en-US" sz="1300" dirty="0"/>
              <a:t> con PREM” is a summer high school program organized by PREM-UPR (Univ. of Puerto Rico [PR]) faculty. Led by </a:t>
            </a:r>
            <a:r>
              <a:rPr lang="en-US" sz="1300" b="1" dirty="0"/>
              <a:t>Wallace</a:t>
            </a:r>
            <a:r>
              <a:rPr lang="en-US" sz="1300" dirty="0"/>
              <a:t> and </a:t>
            </a:r>
            <a:r>
              <a:rPr lang="en-US" sz="1300" b="1" dirty="0"/>
              <a:t>Licurse</a:t>
            </a:r>
            <a:r>
              <a:rPr lang="en-US" sz="1300" dirty="0"/>
              <a:t>, Penn participates annually by creating workshops and staffing those workshops with LRSM post-docs and grad students. This year at Penn, our volunteer facilitators (grad students Genesis </a:t>
            </a:r>
            <a:r>
              <a:rPr lang="en-US" sz="1300" dirty="0" err="1"/>
              <a:t>Quiles</a:t>
            </a:r>
            <a:r>
              <a:rPr lang="en-US" sz="1300" dirty="0"/>
              <a:t>-Galarza and Adriana Santiago-Ruiz) designed a series of materials science focused experiments and demos for 29 high school students. Then they traveled to PR to help run the workshops, which were held at the UPR-Humacao &amp; UPR-</a:t>
            </a:r>
            <a:r>
              <a:rPr lang="en-US" sz="1300" dirty="0" err="1"/>
              <a:t>Cayey</a:t>
            </a:r>
            <a:r>
              <a:rPr lang="en-US" sz="1300" dirty="0"/>
              <a:t> campuses. </a:t>
            </a:r>
          </a:p>
          <a:p>
            <a:pPr algn="just"/>
            <a:endParaRPr lang="en-US" sz="700" dirty="0"/>
          </a:p>
          <a:p>
            <a:pPr algn="just"/>
            <a:r>
              <a:rPr lang="en-US" sz="1300" dirty="0"/>
              <a:t>Notably, both students are originally from PR. Adriana participated in this program as a high school student, then became part of the PREM program as an undergraduate student at UPR-</a:t>
            </a:r>
            <a:r>
              <a:rPr lang="en-US" sz="1300" dirty="0" err="1"/>
              <a:t>Humacao</a:t>
            </a:r>
            <a:r>
              <a:rPr lang="en-US" sz="1300" dirty="0"/>
              <a:t> wherein she participated in the LRSM REU program (2017), then completed a post-bac at Penn, and is now in her first year of graduate school at Penn!</a:t>
            </a:r>
          </a:p>
          <a:p>
            <a:pPr algn="just" eaLnBrk="1" hangingPunct="1"/>
            <a:endParaRPr lang="en-US" sz="1300" dirty="0"/>
          </a:p>
          <a:p>
            <a:pPr algn="just" eaLnBrk="1" hangingPunct="1"/>
            <a:r>
              <a:rPr lang="en-US" sz="1300" dirty="0"/>
              <a:t>Top: Adriana Santiago-Ruiz (Middle): Explaining details of the materials science experiment to the high school participants at “</a:t>
            </a:r>
            <a:r>
              <a:rPr lang="en-US" sz="1300" dirty="0" err="1"/>
              <a:t>Experimenta</a:t>
            </a:r>
            <a:r>
              <a:rPr lang="en-US" sz="1300" dirty="0"/>
              <a:t> con PREM”</a:t>
            </a:r>
          </a:p>
          <a:p>
            <a:pPr algn="just" eaLnBrk="1" hangingPunct="1"/>
            <a:endParaRPr lang="en-US" sz="800" dirty="0"/>
          </a:p>
          <a:p>
            <a:pPr algn="just" eaLnBrk="1" hangingPunct="1"/>
            <a:r>
              <a:rPr lang="en-US" sz="1300" dirty="0"/>
              <a:t>Bottom: Adriana Santiago-Ruiz (Left) working one-on-one with an “</a:t>
            </a:r>
            <a:r>
              <a:rPr lang="en-US" sz="1300" dirty="0" err="1"/>
              <a:t>Experimenta</a:t>
            </a:r>
            <a:r>
              <a:rPr lang="en-US" sz="1300" dirty="0"/>
              <a:t> con PREM” high school participant.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24474" y="1549290"/>
            <a:ext cx="3400425" cy="4658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59096-3654-6D4A-A29B-9E44CD418D10}"/>
              </a:ext>
            </a:extLst>
          </p:cNvPr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Mark Licurse &amp; Ashley Wallace, University of Pennsylvania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4E74B2-5E07-4633-BE54-A6F9865E2F89}"/>
              </a:ext>
            </a:extLst>
          </p:cNvPr>
          <p:cNvSpPr txBox="1">
            <a:spLocks/>
          </p:cNvSpPr>
          <p:nvPr/>
        </p:nvSpPr>
        <p:spPr>
          <a:xfrm>
            <a:off x="3981450" y="137828"/>
            <a:ext cx="5162550" cy="8038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tx1"/>
                </a:solidFill>
              </a:rPr>
              <a:t>Experimenta</a:t>
            </a:r>
            <a:r>
              <a:rPr lang="en-US" b="1" dirty="0">
                <a:solidFill>
                  <a:schemeClr val="tx1"/>
                </a:solidFill>
              </a:rPr>
              <a:t> con PREM</a:t>
            </a:r>
          </a:p>
        </p:txBody>
      </p:sp>
      <p:pic>
        <p:nvPicPr>
          <p:cNvPr id="17" name="Picture 16" descr="Adriana Santiago-Ruiz (Middle): explaining the details of the materials science experiment to the group of high school participants for “Experimenta con PREM”">
            <a:extLst>
              <a:ext uri="{FF2B5EF4-FFF2-40B4-BE49-F238E27FC236}">
                <a16:creationId xmlns:a16="http://schemas.microsoft.com/office/drawing/2014/main" id="{AF615E9E-E4D7-AF47-9DF2-6C014B9E7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"/>
          <a:stretch/>
        </p:blipFill>
        <p:spPr>
          <a:xfrm>
            <a:off x="5474167" y="1687285"/>
            <a:ext cx="3094940" cy="2027246"/>
          </a:xfrm>
          <a:prstGeom prst="rect">
            <a:avLst/>
          </a:prstGeom>
        </p:spPr>
      </p:pic>
      <p:pic>
        <p:nvPicPr>
          <p:cNvPr id="18" name="Picture 17" descr="Adriana Santiago-Ruiz (Left) working one-on-one with an “Experimenta con PREM” high school participant. ">
            <a:extLst>
              <a:ext uri="{FF2B5EF4-FFF2-40B4-BE49-F238E27FC236}">
                <a16:creationId xmlns:a16="http://schemas.microsoft.com/office/drawing/2014/main" id="{FFBD320D-46DD-A546-AFAD-805068698D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1377"/>
          <a:stretch/>
        </p:blipFill>
        <p:spPr>
          <a:xfrm>
            <a:off x="5450135" y="4015022"/>
            <a:ext cx="3143004" cy="20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11865</TotalTime>
  <Words>276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Macera, Felice</cp:lastModifiedBy>
  <cp:revision>61</cp:revision>
  <cp:lastPrinted>2019-04-16T18:48:26Z</cp:lastPrinted>
  <dcterms:created xsi:type="dcterms:W3CDTF">2016-07-19T18:16:54Z</dcterms:created>
  <dcterms:modified xsi:type="dcterms:W3CDTF">2020-05-22T13:41:21Z</dcterms:modified>
  <cp:category/>
</cp:coreProperties>
</file>