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5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autoAdjust="0"/>
    <p:restoredTop sz="94694"/>
  </p:normalViewPr>
  <p:slideViewPr>
    <p:cSldViewPr snapToGrid="0" snapToObjects="1">
      <p:cViewPr varScale="1">
        <p:scale>
          <a:sx n="117" d="100"/>
          <a:sy n="117" d="100"/>
        </p:scale>
        <p:origin x="22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6/17/24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op image: Four-component Ionizable Lipid Nanoparticle (LNP) for mRNA vaccines; middle image: One-component Sequence-Defined IAJD Dendrimersome Nanoparticle (DNP); bottom image: Targeted Delivery of Luc-mRNA of the Sequence-Defined IAJD DNPs">
            <a:extLst>
              <a:ext uri="{FF2B5EF4-FFF2-40B4-BE49-F238E27FC236}">
                <a16:creationId xmlns:a16="http://schemas.microsoft.com/office/drawing/2014/main" id="{8745A011-46FA-0DA2-8210-1A0D98272909}"/>
              </a:ext>
            </a:extLst>
          </p:cNvPr>
          <p:cNvPicPr>
            <a:picLocks noChangeAspect="1"/>
          </p:cNvPicPr>
          <p:nvPr/>
        </p:nvPicPr>
        <p:blipFill>
          <a:blip r:embed="rId2"/>
          <a:srcRect/>
          <a:stretch/>
        </p:blipFill>
        <p:spPr>
          <a:xfrm>
            <a:off x="4572000" y="1708835"/>
            <a:ext cx="4267200" cy="4305529"/>
          </a:xfrm>
          <a:prstGeom prst="rect">
            <a:avLst/>
          </a:prstGeom>
        </p:spPr>
      </p:pic>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Packaging and Release of mRNA and of other Macromolecules from Supramolecular Virus-Like Assemblies </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Virgil </a:t>
            </a:r>
            <a:r>
              <a:rPr lang="en-US" sz="1200" b="1" dirty="0" err="1">
                <a:solidFill>
                  <a:schemeClr val="bg1"/>
                </a:solidFill>
              </a:rPr>
              <a:t>Percec</a:t>
            </a:r>
            <a:r>
              <a:rPr lang="en-US" sz="1200" b="1" dirty="0">
                <a:solidFill>
                  <a:schemeClr val="bg1"/>
                </a:solidFill>
              </a:rPr>
              <a:t>, University of Pennsylvania</a:t>
            </a:r>
          </a:p>
        </p:txBody>
      </p:sp>
      <p:sp>
        <p:nvSpPr>
          <p:cNvPr id="8" name="Rectangle 7"/>
          <p:cNvSpPr/>
          <p:nvPr/>
        </p:nvSpPr>
        <p:spPr>
          <a:xfrm>
            <a:off x="152400" y="300751"/>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DMR: 1720530</a:t>
            </a:r>
          </a:p>
        </p:txBody>
      </p:sp>
      <p:sp>
        <p:nvSpPr>
          <p:cNvPr id="9" name="Text Box 28"/>
          <p:cNvSpPr txBox="1">
            <a:spLocks noChangeArrowheads="1"/>
          </p:cNvSpPr>
          <p:nvPr/>
        </p:nvSpPr>
        <p:spPr bwMode="auto">
          <a:xfrm>
            <a:off x="317012" y="1724523"/>
            <a:ext cx="38925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We developed one-component, sequence-defined Ionizable Amphiphilic Janus Dendrimers (IAJDs) and their assemblies with mRNA. These </a:t>
            </a:r>
            <a:r>
              <a:rPr lang="en-US" sz="1400" dirty="0" err="1"/>
              <a:t>Dendrimersome</a:t>
            </a:r>
            <a:r>
              <a:rPr lang="en-US" sz="1400" dirty="0"/>
              <a:t> Nanoparticles (DNPs) were investigated for the delivery of mRNA for vaccines and nanotherapeutics. The DNPs have the potential to make less expensive, more stable, and easily stored vaccines against viruses compared to the current 4-component Lipid Nanoparticles, LNPs. We have shown that the structural design of the IAJD molecules allows the formation of DNPs that selectively deliver Luc-mRNA to the lung, liver, spleen, and lymph nodes. Simplifying the IAJD structure allows us to change the delivery from lung to liver and spleen. The DNPs elaborated in this work are excellent candidates for more efficient and less expensive vaccines than the current ones.</a:t>
            </a:r>
            <a:endParaRPr lang="en-US" sz="1400" b="1" dirty="0"/>
          </a:p>
        </p:txBody>
      </p:sp>
      <p:sp>
        <p:nvSpPr>
          <p:cNvPr id="11" name="Rectangle 37"/>
          <p:cNvSpPr>
            <a:spLocks noChangeArrowheads="1"/>
          </p:cNvSpPr>
          <p:nvPr/>
        </p:nvSpPr>
        <p:spPr bwMode="auto">
          <a:xfrm>
            <a:off x="4457701" y="1576585"/>
            <a:ext cx="4476748" cy="45860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Rectangle 12">
            <a:extLst>
              <a:ext uri="{FF2B5EF4-FFF2-40B4-BE49-F238E27FC236}">
                <a16:creationId xmlns:a16="http://schemas.microsoft.com/office/drawing/2014/main" id="{26DCED3E-69BD-E066-7034-359AA4768B44}"/>
              </a:ext>
            </a:extLst>
          </p:cNvPr>
          <p:cNvSpPr/>
          <p:nvPr/>
        </p:nvSpPr>
        <p:spPr>
          <a:xfrm>
            <a:off x="2954264" y="6332712"/>
            <a:ext cx="5797964" cy="400110"/>
          </a:xfrm>
          <a:prstGeom prst="rect">
            <a:avLst/>
          </a:prstGeom>
        </p:spPr>
        <p:txBody>
          <a:bodyPr wrap="square">
            <a:spAutoFit/>
          </a:bodyPr>
          <a:lstStyle/>
          <a:p>
            <a:pPr algn="just"/>
            <a:r>
              <a:rPr lang="en-US" sz="1000" dirty="0" err="1">
                <a:latin typeface="Helvetica" pitchFamily="2" charset="0"/>
              </a:rPr>
              <a:t>Percec</a:t>
            </a:r>
            <a:r>
              <a:rPr lang="en-US" sz="1000" dirty="0">
                <a:latin typeface="Helvetica" pitchFamily="2" charset="0"/>
              </a:rPr>
              <a:t> Laboratory (1) </a:t>
            </a:r>
            <a:r>
              <a:rPr lang="en-US" sz="1000" i="1" dirty="0">
                <a:latin typeface="Helvetica" pitchFamily="2" charset="0"/>
              </a:rPr>
              <a:t>J. Am. Chem. Soc.</a:t>
            </a:r>
            <a:r>
              <a:rPr lang="en-US" sz="1000" dirty="0">
                <a:latin typeface="Helvetica" pitchFamily="2" charset="0"/>
              </a:rPr>
              <a:t>, 2021, 143, 12315</a:t>
            </a:r>
            <a:r>
              <a:rPr lang="en-DE" sz="1000" dirty="0">
                <a:latin typeface="Helvetica" pitchFamily="2" charset="0"/>
              </a:rPr>
              <a:t>–</a:t>
            </a:r>
            <a:r>
              <a:rPr lang="en-US" sz="1000" dirty="0">
                <a:latin typeface="Helvetica" pitchFamily="2" charset="0"/>
              </a:rPr>
              <a:t>12327.; (2)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2021</a:t>
            </a:r>
            <a:r>
              <a:rPr lang="en-US" sz="1000" dirty="0">
                <a:latin typeface="Helvetica" pitchFamily="2" charset="0"/>
              </a:rPr>
              <a:t>, </a:t>
            </a:r>
            <a:r>
              <a:rPr lang="en-US" sz="1000" i="1" dirty="0">
                <a:latin typeface="Helvetica" pitchFamily="2" charset="0"/>
              </a:rPr>
              <a:t>143</a:t>
            </a:r>
            <a:r>
              <a:rPr lang="en-US" sz="1000" dirty="0">
                <a:latin typeface="Helvetica" pitchFamily="2" charset="0"/>
              </a:rPr>
              <a:t>, 17975</a:t>
            </a:r>
            <a:r>
              <a:rPr lang="en-DE" sz="1000" dirty="0">
                <a:latin typeface="Helvetica" pitchFamily="2" charset="0"/>
              </a:rPr>
              <a:t>–</a:t>
            </a:r>
            <a:r>
              <a:rPr lang="en-US" sz="1000" dirty="0">
                <a:latin typeface="Helvetica" pitchFamily="2" charset="0"/>
              </a:rPr>
              <a:t>17982.; (3)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2022</a:t>
            </a:r>
            <a:r>
              <a:rPr lang="en-US" sz="1000" dirty="0">
                <a:latin typeface="Helvetica" pitchFamily="2" charset="0"/>
              </a:rPr>
              <a:t>, </a:t>
            </a:r>
            <a:r>
              <a:rPr lang="en-US" sz="1000" i="1" dirty="0">
                <a:latin typeface="Helvetica" pitchFamily="2" charset="0"/>
              </a:rPr>
              <a:t>144</a:t>
            </a:r>
            <a:r>
              <a:rPr lang="en-US" sz="1000" dirty="0">
                <a:latin typeface="Helvetica" pitchFamily="2" charset="0"/>
              </a:rPr>
              <a:t>, 4746</a:t>
            </a:r>
            <a:r>
              <a:rPr lang="en-DE" sz="1000" dirty="0">
                <a:latin typeface="Helvetica" pitchFamily="2" charset="0"/>
              </a:rPr>
              <a:t>–</a:t>
            </a:r>
            <a:r>
              <a:rPr lang="en-US" sz="1000" dirty="0">
                <a:latin typeface="Helvetica" pitchFamily="2" charset="0"/>
              </a:rPr>
              <a:t>4753.</a:t>
            </a:r>
          </a:p>
        </p:txBody>
      </p:sp>
      <p:sp>
        <p:nvSpPr>
          <p:cNvPr id="15" name="Rectangle 14">
            <a:extLst>
              <a:ext uri="{FF2B5EF4-FFF2-40B4-BE49-F238E27FC236}">
                <a16:creationId xmlns:a16="http://schemas.microsoft.com/office/drawing/2014/main" id="{B707B4D1-A010-8BED-E26B-B95353A4F0A1}"/>
              </a:ext>
            </a:extLst>
          </p:cNvPr>
          <p:cNvSpPr/>
          <p:nvPr/>
        </p:nvSpPr>
        <p:spPr>
          <a:xfrm>
            <a:off x="152400" y="745755"/>
            <a:ext cx="725055" cy="276999"/>
          </a:xfrm>
          <a:prstGeom prst="rect">
            <a:avLst/>
          </a:prstGeom>
        </p:spPr>
        <p:txBody>
          <a:bodyPr wrap="square" anchor="ctr">
            <a:spAutoFit/>
          </a:bodyPr>
          <a:lstStyle/>
          <a:p>
            <a:r>
              <a:rPr lang="en-US" sz="1200" b="1" dirty="0">
                <a:solidFill>
                  <a:srgbClr val="002060"/>
                </a:solidFill>
              </a:rPr>
              <a:t>2022</a:t>
            </a:r>
          </a:p>
        </p:txBody>
      </p:sp>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Packaging and Release of mRNA and of other Macromolecules from Supramolecular Virus-Like Assemblies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Virgil </a:t>
            </a:r>
            <a:r>
              <a:rPr lang="en-US" sz="1200" b="1" dirty="0" err="1">
                <a:solidFill>
                  <a:schemeClr val="bg1"/>
                </a:solidFill>
              </a:rPr>
              <a:t>Percec</a:t>
            </a:r>
            <a:r>
              <a:rPr lang="en-US" sz="1200" b="1" dirty="0">
                <a:solidFill>
                  <a:schemeClr val="bg1"/>
                </a:solidFill>
              </a:rPr>
              <a:t>, University of Pennsylvania</a:t>
            </a:r>
          </a:p>
        </p:txBody>
      </p:sp>
      <p:sp>
        <p:nvSpPr>
          <p:cNvPr id="13" name="Text Box 4"/>
          <p:cNvSpPr txBox="1">
            <a:spLocks noChangeArrowheads="1"/>
          </p:cNvSpPr>
          <p:nvPr/>
        </p:nvSpPr>
        <p:spPr bwMode="auto">
          <a:xfrm>
            <a:off x="406321" y="1645764"/>
            <a:ext cx="3529363"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High School Teacher </a:t>
            </a:r>
            <a:r>
              <a:rPr lang="en-US" sz="1400" dirty="0" err="1"/>
              <a:t>Daaiyah</a:t>
            </a:r>
            <a:r>
              <a:rPr lang="en-US" sz="1400" dirty="0"/>
              <a:t> White from Mastery Charter Schools was supported by this grant to participate in this research. We also welcomed Hayley Neubauer, a chemistry undergraduate student at Gettysburg College and Isis P. </a:t>
            </a:r>
            <a:r>
              <a:rPr lang="en-GB" sz="1400" dirty="0"/>
              <a:t>Carmona-</a:t>
            </a:r>
            <a:r>
              <a:rPr lang="en-GB" sz="1400" dirty="0" err="1"/>
              <a:t>Sepúlveda</a:t>
            </a:r>
            <a:r>
              <a:rPr lang="en-GB" sz="1400" dirty="0"/>
              <a:t>, an</a:t>
            </a:r>
            <a:r>
              <a:rPr lang="en-US" sz="1400" dirty="0"/>
              <a:t> undergraduate student from Puerto Rico, as REU summer interns in summer 2021. The last two undergraduate students subsequently became graduate students in chemistry.</a:t>
            </a:r>
          </a:p>
          <a:p>
            <a:pPr algn="just" eaLnBrk="1" hangingPunct="1"/>
            <a:endParaRPr lang="en-US" sz="1400" dirty="0"/>
          </a:p>
          <a:p>
            <a:pPr marL="0" marR="0" algn="l">
              <a:spcBef>
                <a:spcPts val="0"/>
              </a:spcBef>
              <a:spcAft>
                <a:spcPts val="0"/>
              </a:spcAft>
            </a:pPr>
            <a:r>
              <a:rPr lang="en-US" sz="1400" b="1" i="0" u="none" strike="noStrike" dirty="0">
                <a:solidFill>
                  <a:srgbClr val="212121"/>
                </a:solidFill>
                <a:effectLst/>
                <a:latin typeface="Aptos" panose="020B0004020202020204" pitchFamily="34" charset="0"/>
              </a:rPr>
              <a:t>The three JACS papers referenced below received support from this effort.   Penn has filed patent applications on work described in the references.    </a:t>
            </a:r>
            <a:endParaRPr lang="en-US" sz="1400"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1" i="0" u="none" strike="noStrike" dirty="0">
                <a:solidFill>
                  <a:srgbClr val="212121"/>
                </a:solidFill>
                <a:effectLst/>
                <a:latin typeface="Aptos" panose="020B0004020202020204" pitchFamily="34" charset="0"/>
              </a:rPr>
              <a:t> </a:t>
            </a:r>
            <a:endParaRPr lang="en-US" sz="1400" b="0" i="0" u="none" strike="noStrike" dirty="0">
              <a:solidFill>
                <a:srgbClr val="212121"/>
              </a:solidFill>
              <a:effectLst/>
              <a:latin typeface="Aptos" panose="020B0004020202020204" pitchFamily="34" charset="0"/>
            </a:endParaRPr>
          </a:p>
          <a:p>
            <a:pPr eaLnBrk="1" hangingPunct="1"/>
            <a:endParaRPr lang="en-US" sz="1600" b="1" dirty="0"/>
          </a:p>
        </p:txBody>
      </p:sp>
      <p:sp>
        <p:nvSpPr>
          <p:cNvPr id="15" name="Rectangle 15"/>
          <p:cNvSpPr>
            <a:spLocks noChangeArrowheads="1"/>
          </p:cNvSpPr>
          <p:nvPr/>
        </p:nvSpPr>
        <p:spPr bwMode="auto">
          <a:xfrm>
            <a:off x="4252895" y="1596299"/>
            <a:ext cx="4491053" cy="45583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a:extLst>
              <a:ext uri="{FF2B5EF4-FFF2-40B4-BE49-F238E27FC236}">
                <a16:creationId xmlns:a16="http://schemas.microsoft.com/office/drawing/2014/main" id="{FCAE9FC3-F6C8-44B9-8C22-D357FC1D3541}"/>
              </a:ext>
            </a:extLst>
          </p:cNvPr>
          <p:cNvSpPr/>
          <p:nvPr/>
        </p:nvSpPr>
        <p:spPr>
          <a:xfrm>
            <a:off x="152400" y="300751"/>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DMR: 1720530</a:t>
            </a:r>
          </a:p>
        </p:txBody>
      </p:sp>
      <p:pic>
        <p:nvPicPr>
          <p:cNvPr id="4" name="Picture 3" descr="portrait of Daaiyan White">
            <a:extLst>
              <a:ext uri="{FF2B5EF4-FFF2-40B4-BE49-F238E27FC236}">
                <a16:creationId xmlns:a16="http://schemas.microsoft.com/office/drawing/2014/main" id="{23B900FC-57D9-57FD-D978-0D4BB3A415BE}"/>
              </a:ext>
            </a:extLst>
          </p:cNvPr>
          <p:cNvPicPr>
            <a:picLocks noChangeAspect="1"/>
          </p:cNvPicPr>
          <p:nvPr/>
        </p:nvPicPr>
        <p:blipFill>
          <a:blip r:embed="rId2"/>
          <a:stretch>
            <a:fillRect/>
          </a:stretch>
        </p:blipFill>
        <p:spPr>
          <a:xfrm>
            <a:off x="5757830" y="2037952"/>
            <a:ext cx="1428099" cy="1440000"/>
          </a:xfrm>
          <a:prstGeom prst="rect">
            <a:avLst/>
          </a:prstGeom>
        </p:spPr>
      </p:pic>
      <p:sp>
        <p:nvSpPr>
          <p:cNvPr id="11" name="TextBox 10">
            <a:extLst>
              <a:ext uri="{FF2B5EF4-FFF2-40B4-BE49-F238E27FC236}">
                <a16:creationId xmlns:a16="http://schemas.microsoft.com/office/drawing/2014/main" id="{6C698966-F73F-CD38-5486-1E54ACFECC71}"/>
              </a:ext>
            </a:extLst>
          </p:cNvPr>
          <p:cNvSpPr txBox="1"/>
          <p:nvPr/>
        </p:nvSpPr>
        <p:spPr>
          <a:xfrm>
            <a:off x="4729495" y="3451000"/>
            <a:ext cx="3555782" cy="430887"/>
          </a:xfrm>
          <a:prstGeom prst="rect">
            <a:avLst/>
          </a:prstGeom>
          <a:noFill/>
        </p:spPr>
        <p:txBody>
          <a:bodyPr wrap="none" rtlCol="0">
            <a:spAutoFit/>
          </a:bodyPr>
          <a:lstStyle>
            <a:defPPr>
              <a:defRPr lang="en-US"/>
            </a:defPPr>
            <a:lvl1pPr algn="ctr">
              <a:defRPr sz="1100" b="1">
                <a:latin typeface="Helvetica" pitchFamily="2" charset="0"/>
              </a:defRPr>
            </a:lvl1pPr>
          </a:lstStyle>
          <a:p>
            <a:r>
              <a:rPr lang="en-US" dirty="0" err="1"/>
              <a:t>Daaiyah</a:t>
            </a:r>
            <a:r>
              <a:rPr lang="en-US" dirty="0"/>
              <a:t> White</a:t>
            </a:r>
          </a:p>
          <a:p>
            <a:r>
              <a:rPr lang="en-GB" b="0" dirty="0"/>
              <a:t>Science &amp; Technology Instructional Leader &amp; Teacher</a:t>
            </a:r>
            <a:endParaRPr lang="en-US" b="0" dirty="0"/>
          </a:p>
        </p:txBody>
      </p:sp>
      <p:pic>
        <p:nvPicPr>
          <p:cNvPr id="6" name="Picture 5" descr="portrait of Isis P. Carmona-Sepúlveda">
            <a:extLst>
              <a:ext uri="{FF2B5EF4-FFF2-40B4-BE49-F238E27FC236}">
                <a16:creationId xmlns:a16="http://schemas.microsoft.com/office/drawing/2014/main" id="{A8DFEAF0-BA47-9AFA-528A-64351617A11B}"/>
              </a:ext>
            </a:extLst>
          </p:cNvPr>
          <p:cNvPicPr>
            <a:picLocks noChangeAspect="1"/>
          </p:cNvPicPr>
          <p:nvPr/>
        </p:nvPicPr>
        <p:blipFill>
          <a:blip r:embed="rId3"/>
          <a:stretch>
            <a:fillRect/>
          </a:stretch>
        </p:blipFill>
        <p:spPr>
          <a:xfrm>
            <a:off x="7071680" y="4102376"/>
            <a:ext cx="1142400" cy="1440000"/>
          </a:xfrm>
          <a:prstGeom prst="rect">
            <a:avLst/>
          </a:prstGeom>
        </p:spPr>
      </p:pic>
      <p:sp>
        <p:nvSpPr>
          <p:cNvPr id="16" name="TextBox 15">
            <a:extLst>
              <a:ext uri="{FF2B5EF4-FFF2-40B4-BE49-F238E27FC236}">
                <a16:creationId xmlns:a16="http://schemas.microsoft.com/office/drawing/2014/main" id="{AA64AE35-063C-FFD2-752D-CA2F6F8F1C13}"/>
              </a:ext>
            </a:extLst>
          </p:cNvPr>
          <p:cNvSpPr txBox="1"/>
          <p:nvPr/>
        </p:nvSpPr>
        <p:spPr>
          <a:xfrm>
            <a:off x="6471880" y="5520242"/>
            <a:ext cx="2399119" cy="600164"/>
          </a:xfrm>
          <a:prstGeom prst="rect">
            <a:avLst/>
          </a:prstGeom>
          <a:noFill/>
        </p:spPr>
        <p:txBody>
          <a:bodyPr wrap="square" rtlCol="0">
            <a:spAutoFit/>
          </a:bodyPr>
          <a:lstStyle>
            <a:defPPr>
              <a:defRPr lang="en-US"/>
            </a:defPPr>
            <a:lvl1pPr algn="ctr">
              <a:defRPr sz="1100" b="1">
                <a:latin typeface="Helvetica" pitchFamily="2" charset="0"/>
              </a:defRPr>
            </a:lvl1pPr>
          </a:lstStyle>
          <a:p>
            <a:r>
              <a:rPr lang="en-GB" dirty="0"/>
              <a:t>Isis P. Carmona-</a:t>
            </a:r>
            <a:r>
              <a:rPr lang="en-GB" dirty="0" err="1"/>
              <a:t>Sepúlveda</a:t>
            </a:r>
            <a:endParaRPr lang="en-GB" dirty="0"/>
          </a:p>
          <a:p>
            <a:r>
              <a:rPr lang="en-GB" b="0" dirty="0"/>
              <a:t>Now graduate student </a:t>
            </a:r>
          </a:p>
          <a:p>
            <a:r>
              <a:rPr lang="en-GB" b="0" dirty="0"/>
              <a:t>at Penn State University</a:t>
            </a:r>
            <a:endParaRPr lang="en-US" b="0" dirty="0"/>
          </a:p>
        </p:txBody>
      </p:sp>
      <p:sp>
        <p:nvSpPr>
          <p:cNvPr id="8" name="Rectangle 7" descr="portrait of ">
            <a:extLst>
              <a:ext uri="{FF2B5EF4-FFF2-40B4-BE49-F238E27FC236}">
                <a16:creationId xmlns:a16="http://schemas.microsoft.com/office/drawing/2014/main" id="{278481C7-8D5C-23A8-F8A0-E0A607D1FE09}"/>
              </a:ext>
            </a:extLst>
          </p:cNvPr>
          <p:cNvSpPr/>
          <p:nvPr/>
        </p:nvSpPr>
        <p:spPr>
          <a:xfrm>
            <a:off x="4252895" y="5520242"/>
            <a:ext cx="2399119" cy="600164"/>
          </a:xfrm>
          <a:prstGeom prst="rect">
            <a:avLst/>
          </a:prstGeom>
          <a:noFill/>
        </p:spPr>
        <p:txBody>
          <a:bodyPr wrap="square" rtlCol="0">
            <a:spAutoFit/>
          </a:bodyPr>
          <a:lstStyle/>
          <a:p>
            <a:pPr algn="ctr"/>
            <a:r>
              <a:rPr lang="en-GB" sz="1100" b="1" dirty="0">
                <a:latin typeface="Helvetica" pitchFamily="2" charset="0"/>
              </a:rPr>
              <a:t>Hayley Neubauer</a:t>
            </a:r>
          </a:p>
          <a:p>
            <a:pPr algn="ctr"/>
            <a:r>
              <a:rPr lang="en-GB" sz="1100" dirty="0">
                <a:latin typeface="Helvetica" pitchFamily="2" charset="0"/>
              </a:rPr>
              <a:t>Recently graduated with a </a:t>
            </a:r>
          </a:p>
          <a:p>
            <a:pPr algn="ctr"/>
            <a:r>
              <a:rPr lang="en-GB" sz="1100" dirty="0">
                <a:latin typeface="Helvetica" pitchFamily="2" charset="0"/>
              </a:rPr>
              <a:t>Bachelor of Science in Chemistry</a:t>
            </a:r>
            <a:endParaRPr lang="en-DE" sz="1100" dirty="0">
              <a:latin typeface="Helvetica" pitchFamily="2" charset="0"/>
            </a:endParaRPr>
          </a:p>
        </p:txBody>
      </p:sp>
      <p:pic>
        <p:nvPicPr>
          <p:cNvPr id="17" name="Picture 16" descr="portrait of Hayley Neubauer">
            <a:extLst>
              <a:ext uri="{FF2B5EF4-FFF2-40B4-BE49-F238E27FC236}">
                <a16:creationId xmlns:a16="http://schemas.microsoft.com/office/drawing/2014/main" id="{6D341A8C-090D-B8E9-6BC5-006EA4B02B7A}"/>
              </a:ext>
            </a:extLst>
          </p:cNvPr>
          <p:cNvPicPr>
            <a:picLocks noChangeAspect="1"/>
          </p:cNvPicPr>
          <p:nvPr/>
        </p:nvPicPr>
        <p:blipFill>
          <a:blip r:embed="rId4"/>
          <a:stretch>
            <a:fillRect/>
          </a:stretch>
        </p:blipFill>
        <p:spPr>
          <a:xfrm>
            <a:off x="4847655" y="4102376"/>
            <a:ext cx="1152000" cy="1440000"/>
          </a:xfrm>
          <a:prstGeom prst="rect">
            <a:avLst/>
          </a:prstGeom>
        </p:spPr>
      </p:pic>
      <p:sp>
        <p:nvSpPr>
          <p:cNvPr id="18" name="TextBox 17">
            <a:extLst>
              <a:ext uri="{FF2B5EF4-FFF2-40B4-BE49-F238E27FC236}">
                <a16:creationId xmlns:a16="http://schemas.microsoft.com/office/drawing/2014/main" id="{217656FB-DBDF-85FD-6020-5C11BC485A3C}"/>
              </a:ext>
            </a:extLst>
          </p:cNvPr>
          <p:cNvSpPr txBox="1"/>
          <p:nvPr/>
        </p:nvSpPr>
        <p:spPr>
          <a:xfrm>
            <a:off x="5677431" y="1808613"/>
            <a:ext cx="1588897" cy="261610"/>
          </a:xfrm>
          <a:prstGeom prst="rect">
            <a:avLst/>
          </a:prstGeom>
          <a:noFill/>
        </p:spPr>
        <p:txBody>
          <a:bodyPr wrap="none" rtlCol="0">
            <a:spAutoFit/>
          </a:bodyPr>
          <a:lstStyle/>
          <a:p>
            <a:r>
              <a:rPr lang="en-US" sz="1100" b="1" dirty="0">
                <a:latin typeface="Helvetica" pitchFamily="2" charset="0"/>
              </a:rPr>
              <a:t>High School Teacher</a:t>
            </a:r>
          </a:p>
        </p:txBody>
      </p:sp>
      <p:sp>
        <p:nvSpPr>
          <p:cNvPr id="20" name="TextBox 19">
            <a:extLst>
              <a:ext uri="{FF2B5EF4-FFF2-40B4-BE49-F238E27FC236}">
                <a16:creationId xmlns:a16="http://schemas.microsoft.com/office/drawing/2014/main" id="{0CF2D3EE-2279-065E-E54D-6D7993DCDB16}"/>
              </a:ext>
            </a:extLst>
          </p:cNvPr>
          <p:cNvSpPr txBox="1"/>
          <p:nvPr/>
        </p:nvSpPr>
        <p:spPr>
          <a:xfrm>
            <a:off x="5555603" y="3835693"/>
            <a:ext cx="1832553" cy="261610"/>
          </a:xfrm>
          <a:prstGeom prst="rect">
            <a:avLst/>
          </a:prstGeom>
          <a:noFill/>
        </p:spPr>
        <p:txBody>
          <a:bodyPr wrap="none" rtlCol="0">
            <a:spAutoFit/>
          </a:bodyPr>
          <a:lstStyle/>
          <a:p>
            <a:r>
              <a:rPr lang="en-US" sz="1100" b="1" dirty="0">
                <a:latin typeface="Helvetica" pitchFamily="2" charset="0"/>
              </a:rPr>
              <a:t>Undergraduate Students</a:t>
            </a:r>
          </a:p>
        </p:txBody>
      </p:sp>
      <p:sp>
        <p:nvSpPr>
          <p:cNvPr id="21" name="TextBox 20">
            <a:extLst>
              <a:ext uri="{FF2B5EF4-FFF2-40B4-BE49-F238E27FC236}">
                <a16:creationId xmlns:a16="http://schemas.microsoft.com/office/drawing/2014/main" id="{A45E9522-DDFB-D943-B97E-F284635396B7}"/>
              </a:ext>
            </a:extLst>
          </p:cNvPr>
          <p:cNvSpPr txBox="1"/>
          <p:nvPr/>
        </p:nvSpPr>
        <p:spPr>
          <a:xfrm>
            <a:off x="4523177" y="1584797"/>
            <a:ext cx="3968419" cy="261610"/>
          </a:xfrm>
          <a:prstGeom prst="rect">
            <a:avLst/>
          </a:prstGeom>
          <a:noFill/>
        </p:spPr>
        <p:txBody>
          <a:bodyPr wrap="square" rtlCol="0">
            <a:spAutoFit/>
          </a:bodyPr>
          <a:lstStyle/>
          <a:p>
            <a:pPr algn="ctr"/>
            <a:r>
              <a:rPr lang="en-US" sz="1100" b="1" dirty="0">
                <a:latin typeface="Helvetica" pitchFamily="2" charset="0"/>
              </a:rPr>
              <a:t>NSF-REU Employees and Undergraduates</a:t>
            </a:r>
          </a:p>
        </p:txBody>
      </p:sp>
      <p:sp>
        <p:nvSpPr>
          <p:cNvPr id="22" name="Rectangle 21">
            <a:extLst>
              <a:ext uri="{FF2B5EF4-FFF2-40B4-BE49-F238E27FC236}">
                <a16:creationId xmlns:a16="http://schemas.microsoft.com/office/drawing/2014/main" id="{9D79BFBC-B283-CD58-9E56-891EBF166BAB}"/>
              </a:ext>
            </a:extLst>
          </p:cNvPr>
          <p:cNvSpPr/>
          <p:nvPr/>
        </p:nvSpPr>
        <p:spPr>
          <a:xfrm>
            <a:off x="152400" y="745755"/>
            <a:ext cx="725055" cy="276999"/>
          </a:xfrm>
          <a:prstGeom prst="rect">
            <a:avLst/>
          </a:prstGeom>
        </p:spPr>
        <p:txBody>
          <a:bodyPr wrap="square" anchor="ctr">
            <a:spAutoFit/>
          </a:bodyPr>
          <a:lstStyle/>
          <a:p>
            <a:r>
              <a:rPr lang="en-US" sz="1200" b="1" dirty="0">
                <a:solidFill>
                  <a:srgbClr val="002060"/>
                </a:solidFill>
              </a:rPr>
              <a:t>2022</a:t>
            </a:r>
          </a:p>
        </p:txBody>
      </p:sp>
      <p:sp>
        <p:nvSpPr>
          <p:cNvPr id="23" name="Rectangle 22">
            <a:extLst>
              <a:ext uri="{FF2B5EF4-FFF2-40B4-BE49-F238E27FC236}">
                <a16:creationId xmlns:a16="http://schemas.microsoft.com/office/drawing/2014/main" id="{E0A3B8AC-DC91-C0FC-53AB-692BDE63CFC5}"/>
              </a:ext>
            </a:extLst>
          </p:cNvPr>
          <p:cNvSpPr/>
          <p:nvPr/>
        </p:nvSpPr>
        <p:spPr>
          <a:xfrm>
            <a:off x="2954264" y="6332712"/>
            <a:ext cx="5797964" cy="400110"/>
          </a:xfrm>
          <a:prstGeom prst="rect">
            <a:avLst/>
          </a:prstGeom>
        </p:spPr>
        <p:txBody>
          <a:bodyPr wrap="square">
            <a:spAutoFit/>
          </a:bodyPr>
          <a:lstStyle/>
          <a:p>
            <a:pPr algn="just"/>
            <a:r>
              <a:rPr lang="en-US" sz="1000" dirty="0" err="1">
                <a:latin typeface="Helvetica" pitchFamily="2" charset="0"/>
              </a:rPr>
              <a:t>Percec</a:t>
            </a:r>
            <a:r>
              <a:rPr lang="en-US" sz="1000" dirty="0">
                <a:latin typeface="Helvetica" pitchFamily="2" charset="0"/>
              </a:rPr>
              <a:t> Laboratory (1) </a:t>
            </a:r>
            <a:r>
              <a:rPr lang="en-US" sz="1000" i="1" dirty="0">
                <a:latin typeface="Helvetica" pitchFamily="2" charset="0"/>
              </a:rPr>
              <a:t>J. Am. Chem. Soc.</a:t>
            </a:r>
            <a:r>
              <a:rPr lang="en-US" sz="1000" dirty="0">
                <a:latin typeface="Helvetica" pitchFamily="2" charset="0"/>
              </a:rPr>
              <a:t>, 2021, 143, 12315</a:t>
            </a:r>
            <a:r>
              <a:rPr lang="en-DE" sz="1000" dirty="0">
                <a:latin typeface="Helvetica" pitchFamily="2" charset="0"/>
              </a:rPr>
              <a:t>–</a:t>
            </a:r>
            <a:r>
              <a:rPr lang="en-US" sz="1000" dirty="0">
                <a:latin typeface="Helvetica" pitchFamily="2" charset="0"/>
              </a:rPr>
              <a:t>12327.; (2)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2021</a:t>
            </a:r>
            <a:r>
              <a:rPr lang="en-US" sz="1000" dirty="0">
                <a:latin typeface="Helvetica" pitchFamily="2" charset="0"/>
              </a:rPr>
              <a:t>, </a:t>
            </a:r>
            <a:r>
              <a:rPr lang="en-US" sz="1000" i="1" dirty="0">
                <a:latin typeface="Helvetica" pitchFamily="2" charset="0"/>
              </a:rPr>
              <a:t>143</a:t>
            </a:r>
            <a:r>
              <a:rPr lang="en-US" sz="1000" dirty="0">
                <a:latin typeface="Helvetica" pitchFamily="2" charset="0"/>
              </a:rPr>
              <a:t>, 17975</a:t>
            </a:r>
            <a:r>
              <a:rPr lang="en-DE" sz="1000" dirty="0">
                <a:latin typeface="Helvetica" pitchFamily="2" charset="0"/>
              </a:rPr>
              <a:t>–</a:t>
            </a:r>
            <a:r>
              <a:rPr lang="en-US" sz="1000" dirty="0">
                <a:latin typeface="Helvetica" pitchFamily="2" charset="0"/>
              </a:rPr>
              <a:t>17982.; (3)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2022</a:t>
            </a:r>
            <a:r>
              <a:rPr lang="en-US" sz="1000" dirty="0">
                <a:latin typeface="Helvetica" pitchFamily="2" charset="0"/>
              </a:rPr>
              <a:t>, </a:t>
            </a:r>
            <a:r>
              <a:rPr lang="en-US" sz="1000" i="1" dirty="0">
                <a:latin typeface="Helvetica" pitchFamily="2" charset="0"/>
              </a:rPr>
              <a:t>144</a:t>
            </a:r>
            <a:r>
              <a:rPr lang="en-US" sz="1000" dirty="0">
                <a:latin typeface="Helvetica" pitchFamily="2" charset="0"/>
              </a:rPr>
              <a:t>, 4746</a:t>
            </a:r>
            <a:r>
              <a:rPr lang="en-DE" sz="1000" dirty="0">
                <a:latin typeface="Helvetica" pitchFamily="2" charset="0"/>
              </a:rPr>
              <a:t>–</a:t>
            </a:r>
            <a:r>
              <a:rPr lang="en-US" sz="1000" dirty="0">
                <a:latin typeface="Helvetica" pitchFamily="2" charset="0"/>
              </a:rPr>
              <a:t>4753.</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7" ma:contentTypeDescription="Create a new document." ma:contentTypeScope="" ma:versionID="60e9086472843be63a0226f89a250b38">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ef4b5f38e8605634dfa873a7d20f423c"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0CD1E-A87C-49CF-B816-151AA3BF2CB2}">
  <ds:schemaRefs>
    <ds:schemaRef ds:uri="http://purl.org/dc/terms/"/>
    <ds:schemaRef ds:uri="56adf694-15e9-4d71-8e50-50117366a58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16ee817-c198-43a2-9f4d-5f1562156b4a"/>
    <ds:schemaRef ds:uri="http://www.w3.org/XML/1998/namespace"/>
    <ds:schemaRef ds:uri="http://purl.org/dc/dcmitype/"/>
  </ds:schemaRefs>
</ds:datastoreItem>
</file>

<file path=customXml/itemProps2.xml><?xml version="1.0" encoding="utf-8"?>
<ds:datastoreItem xmlns:ds="http://schemas.openxmlformats.org/officeDocument/2006/customXml" ds:itemID="{DAFA98D3-523D-43A0-9948-EB1B77FDF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742697-BC52-4A99-AD07-9669456D7C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11916</TotalTime>
  <Words>430</Words>
  <Application>Microsoft Macintosh PowerPoint</Application>
  <PresentationFormat>On-screen Show (4:3)</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Helvetica</vt:lpstr>
      <vt:lpstr>News Gothic MT</vt:lpstr>
      <vt:lpstr>Wingdings 2</vt:lpstr>
      <vt:lpstr>Breeze</vt:lpstr>
      <vt:lpstr>Packaging and Release of mRNA and of other Macromolecules from Supramolecular Virus-Like Assemblies </vt:lpstr>
      <vt:lpstr>Packaging and Release of mRNA and of other Macromolecules from Supramolecular Virus-Like Assemblies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Stach, Eric A</cp:lastModifiedBy>
  <cp:revision>50</cp:revision>
  <cp:lastPrinted>2016-08-01T15:14:13Z</cp:lastPrinted>
  <dcterms:created xsi:type="dcterms:W3CDTF">2016-07-19T18:16:54Z</dcterms:created>
  <dcterms:modified xsi:type="dcterms:W3CDTF">2024-06-17T12:54:27Z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0x010100D686333CEA9DAB48A70A400D82EC208D</vt:lpwstr>
  </property>
</Properties>
</file>