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1B14F-5731-48E2-A157-48984CE799C6}" v="8" dt="2020-05-22T13:33:40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5" autoAdjust="0"/>
    <p:restoredTop sz="94652"/>
  </p:normalViewPr>
  <p:slideViewPr>
    <p:cSldViewPr snapToGrid="0" snapToObjects="1">
      <p:cViewPr varScale="1">
        <p:scale>
          <a:sx n="82" d="100"/>
          <a:sy n="82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2" y="110532"/>
            <a:ext cx="5627077" cy="803867"/>
          </a:xfrm>
        </p:spPr>
        <p:txBody>
          <a:bodyPr anchor="ctr"/>
          <a:lstStyle/>
          <a:p>
            <a:r>
              <a:rPr lang="en-US" sz="1700" b="1" dirty="0" err="1">
                <a:solidFill>
                  <a:schemeClr val="tx1"/>
                </a:solidFill>
              </a:rPr>
              <a:t>Membraneless</a:t>
            </a:r>
            <a:r>
              <a:rPr lang="en-US" sz="1700" b="1" dirty="0">
                <a:solidFill>
                  <a:schemeClr val="tx1"/>
                </a:solidFill>
              </a:rPr>
              <a:t> Organelles Built from Engineered Assemblies of Intrinsically Disordered Proteins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9311" y="1014072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Matthew C. Good, Daniel A. Hammer and Elizabeth Rhoades,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University of Pennsylvania. </a:t>
            </a:r>
            <a:r>
              <a:rPr lang="en-US" sz="1200" b="1" dirty="0" err="1">
                <a:solidFill>
                  <a:schemeClr val="bg1"/>
                </a:solidFill>
              </a:rPr>
              <a:t>Jeetain</a:t>
            </a:r>
            <a:r>
              <a:rPr lang="en-US" sz="1200" b="1" dirty="0">
                <a:solidFill>
                  <a:schemeClr val="bg1"/>
                </a:solidFill>
              </a:rPr>
              <a:t> Mittal, Lehigh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0752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DMR: 1720530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12423" y="1326792"/>
            <a:ext cx="416239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/>
              <a:t>The </a:t>
            </a:r>
            <a:r>
              <a:rPr lang="en-US" sz="1200" dirty="0" err="1"/>
              <a:t>SuperSeed</a:t>
            </a:r>
            <a:r>
              <a:rPr lang="en-US" sz="1200" dirty="0"/>
              <a:t> labs of </a:t>
            </a:r>
            <a:r>
              <a:rPr lang="en-US" sz="1200" b="1" dirty="0"/>
              <a:t>Hammer</a:t>
            </a:r>
            <a:r>
              <a:rPr lang="en-US" sz="1200" dirty="0"/>
              <a:t> and </a:t>
            </a:r>
            <a:r>
              <a:rPr lang="en-US" sz="1200" b="1" dirty="0"/>
              <a:t>Good</a:t>
            </a:r>
            <a:r>
              <a:rPr lang="en-US" sz="1200" dirty="0"/>
              <a:t> designed a disordered protein material called ‘SPLIT’ capable of self-assembly into micron size protein condensates when illuminated with brief pulses of 405 nm laser light [1]. The saturation concentration of these photo-regulated </a:t>
            </a:r>
            <a:r>
              <a:rPr lang="en-US" sz="1200" dirty="0" err="1"/>
              <a:t>coacervates</a:t>
            </a:r>
            <a:r>
              <a:rPr lang="en-US" sz="1200" dirty="0"/>
              <a:t> were characterized biochemically </a:t>
            </a:r>
            <a:r>
              <a:rPr lang="en-US" sz="1200" i="1" dirty="0"/>
              <a:t>in vitro, </a:t>
            </a:r>
            <a:r>
              <a:rPr lang="en-US" sz="1200" dirty="0"/>
              <a:t>and imaging confirmed optically-induced condensation from genetically encoded components in living cells.</a:t>
            </a:r>
          </a:p>
          <a:p>
            <a:pPr algn="just" eaLnBrk="1" hangingPunct="1"/>
            <a:endParaRPr lang="en-US" sz="1200" dirty="0"/>
          </a:p>
          <a:p>
            <a:pPr algn="just" eaLnBrk="1" hangingPunct="1"/>
            <a:r>
              <a:rPr lang="en-US" sz="1200" dirty="0"/>
              <a:t>Next, our team elucidated the amino acid sequence determinants of Laf-1 RGG domain condensation [2]. Coarse-grain simulations from </a:t>
            </a:r>
            <a:r>
              <a:rPr lang="en-US" sz="1200" b="1" dirty="0"/>
              <a:t>Mittal</a:t>
            </a:r>
            <a:r>
              <a:rPr lang="en-US" sz="1200" dirty="0"/>
              <a:t> and </a:t>
            </a:r>
            <a:r>
              <a:rPr lang="en-US" sz="1200" i="1" dirty="0"/>
              <a:t>in vitro </a:t>
            </a:r>
            <a:r>
              <a:rPr lang="en-US" sz="1200" dirty="0"/>
              <a:t>turbidity and microscopy from </a:t>
            </a:r>
            <a:r>
              <a:rPr lang="en-US" sz="1200" b="1" dirty="0"/>
              <a:t>Hammer</a:t>
            </a:r>
            <a:r>
              <a:rPr lang="en-US" sz="1200" dirty="0"/>
              <a:t> and </a:t>
            </a:r>
            <a:r>
              <a:rPr lang="en-US" sz="1200" b="1" dirty="0"/>
              <a:t>Good</a:t>
            </a:r>
            <a:r>
              <a:rPr lang="en-US" sz="1200" dirty="0"/>
              <a:t> identified a previously unknown hydrophobic batch and determined the importance of </a:t>
            </a:r>
            <a:r>
              <a:rPr lang="en-US" sz="1200" dirty="0" err="1"/>
              <a:t>Arg</a:t>
            </a:r>
            <a:r>
              <a:rPr lang="en-US" sz="1200" dirty="0"/>
              <a:t> and Tyr interactions. Importantly, with this understanding we were able to re-design the </a:t>
            </a:r>
            <a:r>
              <a:rPr lang="en-US" sz="1200" dirty="0" err="1"/>
              <a:t>polypetide</a:t>
            </a:r>
            <a:r>
              <a:rPr lang="en-US" sz="1200" dirty="0"/>
              <a:t> sequence to tune the critical temperatures of phase separation. </a:t>
            </a:r>
          </a:p>
          <a:p>
            <a:pPr algn="just" eaLnBrk="1" hangingPunct="1"/>
            <a:endParaRPr lang="en-US" sz="1000" dirty="0"/>
          </a:p>
          <a:p>
            <a:pPr algn="just" eaLnBrk="1" hangingPunct="1"/>
            <a:r>
              <a:rPr lang="en-US" sz="900" baseline="30000" dirty="0"/>
              <a:t>1</a:t>
            </a:r>
            <a:r>
              <a:rPr lang="en-US" sz="900" dirty="0"/>
              <a:t>SPLIT: Stable Protein Coacervation using a Light Induced Transition. Ellen H. Reed, Benjamin S. Schuster, </a:t>
            </a:r>
            <a:r>
              <a:rPr lang="en-US" sz="900" b="1" dirty="0"/>
              <a:t>Matthew C. Good, Daniel A. Hammer</a:t>
            </a:r>
            <a:r>
              <a:rPr lang="en-US" sz="900" dirty="0"/>
              <a:t>. In Press, ACS Synthetic Biology. 2020</a:t>
            </a:r>
          </a:p>
          <a:p>
            <a:pPr algn="just" eaLnBrk="1" hangingPunct="1"/>
            <a:endParaRPr lang="en-US" sz="900" dirty="0"/>
          </a:p>
          <a:p>
            <a:pPr algn="just" eaLnBrk="1" hangingPunct="1"/>
            <a:r>
              <a:rPr lang="en-US" sz="900" baseline="30000" dirty="0"/>
              <a:t>2</a:t>
            </a:r>
            <a:r>
              <a:rPr lang="en-US" sz="900" dirty="0"/>
              <a:t>Identifying Sequence Perturbations to an Intrinsically Disordered Protein that Determine Its Phase Separation Behavior. Benjamin S. Schuster, Gregory L. </a:t>
            </a:r>
            <a:r>
              <a:rPr lang="en-US" sz="900" dirty="0" err="1"/>
              <a:t>Dignon</a:t>
            </a:r>
            <a:r>
              <a:rPr lang="en-US" sz="900" dirty="0"/>
              <a:t>, Wai </a:t>
            </a:r>
            <a:r>
              <a:rPr lang="en-US" sz="900" dirty="0" err="1"/>
              <a:t>Shing</a:t>
            </a:r>
            <a:r>
              <a:rPr lang="en-US" sz="900" dirty="0"/>
              <a:t> Tang, </a:t>
            </a:r>
            <a:r>
              <a:rPr lang="en-US" sz="900" dirty="0" err="1"/>
              <a:t>Fleurie</a:t>
            </a:r>
            <a:r>
              <a:rPr lang="en-US" sz="900" dirty="0"/>
              <a:t> M. Kelley, Aishwarya </a:t>
            </a:r>
            <a:r>
              <a:rPr lang="en-US" sz="900" dirty="0" err="1"/>
              <a:t>Kanchi</a:t>
            </a:r>
            <a:r>
              <a:rPr lang="en-US" sz="900" dirty="0"/>
              <a:t> </a:t>
            </a:r>
            <a:r>
              <a:rPr lang="en-US" sz="900" dirty="0" err="1"/>
              <a:t>Ranganath</a:t>
            </a:r>
            <a:r>
              <a:rPr lang="en-US" sz="900" dirty="0"/>
              <a:t>, Craig N. </a:t>
            </a:r>
            <a:r>
              <a:rPr lang="en-US" sz="900" dirty="0" err="1"/>
              <a:t>Jahnke</a:t>
            </a:r>
            <a:r>
              <a:rPr lang="en-US" sz="900" dirty="0"/>
              <a:t>, Alison G. Simpkins, Roshan </a:t>
            </a:r>
            <a:r>
              <a:rPr lang="en-US" sz="900" dirty="0" err="1"/>
              <a:t>Mammen</a:t>
            </a:r>
            <a:r>
              <a:rPr lang="en-US" sz="900" dirty="0"/>
              <a:t> </a:t>
            </a:r>
            <a:r>
              <a:rPr lang="en-US" sz="900" dirty="0" err="1"/>
              <a:t>Regy</a:t>
            </a:r>
            <a:r>
              <a:rPr lang="en-US" sz="900" dirty="0"/>
              <a:t>, </a:t>
            </a:r>
            <a:r>
              <a:rPr lang="en-US" sz="900" b="1" dirty="0"/>
              <a:t>Daniel A. Hammer, Matthew C. Good, </a:t>
            </a:r>
            <a:r>
              <a:rPr lang="en-US" sz="900" b="1" dirty="0" err="1"/>
              <a:t>Jeetain</a:t>
            </a:r>
            <a:r>
              <a:rPr lang="en-US" sz="900" b="1" dirty="0"/>
              <a:t> Mittal.</a:t>
            </a:r>
            <a:r>
              <a:rPr lang="en-US" sz="900" dirty="0"/>
              <a:t> Pre-print on </a:t>
            </a:r>
            <a:r>
              <a:rPr lang="en-US" sz="900" dirty="0" err="1"/>
              <a:t>BioRXIV</a:t>
            </a:r>
            <a:r>
              <a:rPr lang="en-US" sz="900" dirty="0"/>
              <a:t>. 2020</a:t>
            </a:r>
          </a:p>
          <a:p>
            <a:pPr algn="just" eaLnBrk="1" hangingPunct="1"/>
            <a:endParaRPr lang="en-US" sz="1000" dirty="0"/>
          </a:p>
          <a:p>
            <a:pPr algn="just" eaLnBrk="1" hangingPunct="1"/>
            <a:endParaRPr lang="en-US" sz="1000" dirty="0"/>
          </a:p>
          <a:p>
            <a:pPr algn="just" eaLnBrk="1" hangingPunct="1"/>
            <a:endParaRPr lang="en-US" sz="1000" dirty="0"/>
          </a:p>
          <a:p>
            <a:pPr algn="just" eaLnBrk="1" hangingPunct="1"/>
            <a:endParaRPr lang="en-US" sz="10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49" y="1594339"/>
            <a:ext cx="4286746" cy="49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87874"/>
            <a:ext cx="78812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pic>
        <p:nvPicPr>
          <p:cNvPr id="4" name="Picture 3" descr="Fig. 1. A. Sequence of disordered RGG domain of Laf-1. B. Coarse-grain simulations identifies hydrophobic motif 21-28 that self-associates for condensation. C. Re-design of charge partitioning tunes phase behavior. D-F. Photocleavable RGG construct undergoes soluble to condensed transition upon 405 nm illum. G-H. Expression and optically induced condensation construct (D) in a model single cell system.">
            <a:extLst>
              <a:ext uri="{FF2B5EF4-FFF2-40B4-BE49-F238E27FC236}">
                <a16:creationId xmlns:a16="http://schemas.microsoft.com/office/drawing/2014/main" id="{04AB0FFA-804E-8B41-826E-A5672E61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814" y="1654731"/>
            <a:ext cx="4060153" cy="3604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21F99-8360-5944-9602-4BD0236C20CE}"/>
              </a:ext>
            </a:extLst>
          </p:cNvPr>
          <p:cNvSpPr txBox="1"/>
          <p:nvPr/>
        </p:nvSpPr>
        <p:spPr>
          <a:xfrm>
            <a:off x="4765814" y="5259152"/>
            <a:ext cx="4093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Fig. 1. A. Sequence of disordered RGG domain of Laf-1. B. Coarse-grain simulations identifies hydrophobic motif 21-28 that self-associates for condensation. C. Re-design of charge partitioning tunes phase behavior. D-F. Photocleavable RGG construct undergoes soluble to condensed transition upon 405 nm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G-H. Expression and optically induced condensation construct (D) in a model single cell system.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14" y="110532"/>
            <a:ext cx="5580185" cy="803867"/>
          </a:xfrm>
        </p:spPr>
        <p:txBody>
          <a:bodyPr anchor="ctr"/>
          <a:lstStyle/>
          <a:p>
            <a:r>
              <a:rPr lang="en-US" sz="1700" b="1" dirty="0" err="1">
                <a:solidFill>
                  <a:schemeClr val="tx1"/>
                </a:solidFill>
              </a:rPr>
              <a:t>Membraneless</a:t>
            </a:r>
            <a:r>
              <a:rPr lang="en-US" sz="1700" b="1" dirty="0">
                <a:solidFill>
                  <a:schemeClr val="tx1"/>
                </a:solidFill>
              </a:rPr>
              <a:t> Organelles Built from Engineered Assemblies of Intrinsically Disordered Proteins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0751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</a:rPr>
              <a:t>DMR: 1720530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3668" y="1865483"/>
            <a:ext cx="361319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Our </a:t>
            </a:r>
            <a:r>
              <a:rPr lang="en-US" sz="1400" dirty="0" err="1"/>
              <a:t>SuperSeed</a:t>
            </a:r>
            <a:r>
              <a:rPr lang="en-US" sz="1400" dirty="0"/>
              <a:t> Team is committed to broadening the participation of underrepresented groups and educational outreach to local high school students. The </a:t>
            </a:r>
            <a:r>
              <a:rPr lang="en-US" sz="1400" b="1" dirty="0"/>
              <a:t>Hammer</a:t>
            </a:r>
            <a:r>
              <a:rPr lang="en-US" sz="1400" dirty="0"/>
              <a:t> and </a:t>
            </a:r>
            <a:r>
              <a:rPr lang="en-US" sz="1400" b="1" dirty="0"/>
              <a:t>Good</a:t>
            </a:r>
            <a:r>
              <a:rPr lang="en-US" sz="1400" dirty="0"/>
              <a:t> labs have run high school summer programs at Penn, in which students from a local area high schools train in various experimental techniques, learn the tenets of good research practice, and present their findings at the conclusion of the term. The </a:t>
            </a:r>
            <a:r>
              <a:rPr lang="en-US" sz="1400" b="1" dirty="0"/>
              <a:t>Mittal</a:t>
            </a:r>
            <a:r>
              <a:rPr lang="en-US" sz="1400" dirty="0"/>
              <a:t> Group has existing partnership with </a:t>
            </a:r>
            <a:r>
              <a:rPr lang="en-US" sz="1400" dirty="0" err="1"/>
              <a:t>Broughal</a:t>
            </a:r>
            <a:r>
              <a:rPr lang="en-US" sz="1400" dirty="0"/>
              <a:t> Middle School which has a student body composed primarily of individuals from low socioeconomic status and otherwise underrepresented groups in STEM.</a:t>
            </a:r>
            <a:endParaRPr lang="en-US" sz="1400" b="1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679738"/>
            <a:ext cx="4161901" cy="4278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548EC-4C03-BB42-9994-EBE42BF7D309}"/>
              </a:ext>
            </a:extLst>
          </p:cNvPr>
          <p:cNvSpPr/>
          <p:nvPr/>
        </p:nvSpPr>
        <p:spPr>
          <a:xfrm>
            <a:off x="152400" y="787874"/>
            <a:ext cx="78812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pic>
        <p:nvPicPr>
          <p:cNvPr id="6" name="Picture 5" descr="Upper Photo: Hammer lab summer high school students Amélie Lemay (left) and Allison Zhang (right). Lower Photo: Good lab summer high school students Michelle Tong (far left) and Jake Becker (far right)">
            <a:extLst>
              <a:ext uri="{FF2B5EF4-FFF2-40B4-BE49-F238E27FC236}">
                <a16:creationId xmlns:a16="http://schemas.microsoft.com/office/drawing/2014/main" id="{AF167186-A578-405F-A8F0-0963B5A5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287" y="1900652"/>
            <a:ext cx="3597419" cy="33892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BAC4FE-5327-A44A-898C-B3D8CEE116C2}"/>
              </a:ext>
            </a:extLst>
          </p:cNvPr>
          <p:cNvSpPr/>
          <p:nvPr/>
        </p:nvSpPr>
        <p:spPr>
          <a:xfrm>
            <a:off x="4359311" y="1014072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Matthew C. Good, Daniel A. Hammer and Elizabeth Rhoades,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University of Pennsylvania. </a:t>
            </a:r>
            <a:r>
              <a:rPr lang="en-US" sz="1200" b="1" dirty="0" err="1">
                <a:solidFill>
                  <a:schemeClr val="bg1"/>
                </a:solidFill>
              </a:rPr>
              <a:t>Jeetain</a:t>
            </a:r>
            <a:r>
              <a:rPr lang="en-US" sz="1200" b="1" dirty="0">
                <a:solidFill>
                  <a:schemeClr val="bg1"/>
                </a:solidFill>
              </a:rPr>
              <a:t> Mittal, Lehigh University</a:t>
            </a:r>
          </a:p>
        </p:txBody>
      </p:sp>
      <p:sp>
        <p:nvSpPr>
          <p:cNvPr id="14" name="TextBox 13" descr="Hammer lab summer high school students Amélie Lemay (left) and Allison Zhang (right). Lower Photo: Good lab summer high school students Michelle Tong (far left) and Jake Becker (far right)">
            <a:extLst>
              <a:ext uri="{FF2B5EF4-FFF2-40B4-BE49-F238E27FC236}">
                <a16:creationId xmlns:a16="http://schemas.microsoft.com/office/drawing/2014/main" id="{AC491FFB-BBF3-474A-AD25-7A568A51C1EA}"/>
              </a:ext>
            </a:extLst>
          </p:cNvPr>
          <p:cNvSpPr txBox="1"/>
          <p:nvPr/>
        </p:nvSpPr>
        <p:spPr>
          <a:xfrm>
            <a:off x="4789289" y="5293161"/>
            <a:ext cx="3832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Upper Photo: Hammer lab summer high school students Amélie Lemay (left) and Allison Zhang (right). Lower Photo: Good lab summer high school students Michelle Tong (far left) and Jake Becker (far right)</a:t>
            </a:r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11880</TotalTime>
  <Words>527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News Gothic MT</vt:lpstr>
      <vt:lpstr>Wingdings 2</vt:lpstr>
      <vt:lpstr>Breeze</vt:lpstr>
      <vt:lpstr>Membraneless Organelles Built from Engineered Assemblies of Intrinsically Disordered Proteins</vt:lpstr>
      <vt:lpstr>Membraneless Organelles Built from Engineered Assemblies of Intrinsically Disordered Proteins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Macera, Felice</cp:lastModifiedBy>
  <cp:revision>42</cp:revision>
  <cp:lastPrinted>2019-08-27T12:49:50Z</cp:lastPrinted>
  <dcterms:created xsi:type="dcterms:W3CDTF">2016-07-19T18:16:54Z</dcterms:created>
  <dcterms:modified xsi:type="dcterms:W3CDTF">2020-05-22T13:41:05Z</dcterms:modified>
  <cp:category/>
</cp:coreProperties>
</file>