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660"/>
  </p:normalViewPr>
  <p:slideViewPr>
    <p:cSldViewPr snapToGrid="0">
      <p:cViewPr varScale="1">
        <p:scale>
          <a:sx n="76" d="100"/>
          <a:sy n="76" d="100"/>
        </p:scale>
        <p:origin x="72"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3853D-1279-41D2-821D-E66FCB89AB4C}"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2EE29-F506-499B-B9D5-D39B51529DE6}" type="slidenum">
              <a:rPr lang="en-US" smtClean="0"/>
              <a:t>‹#›</a:t>
            </a:fld>
            <a:endParaRPr lang="en-US"/>
          </a:p>
        </p:txBody>
      </p:sp>
    </p:spTree>
    <p:extLst>
      <p:ext uri="{BB962C8B-B14F-4D97-AF65-F5344CB8AC3E}">
        <p14:creationId xmlns:p14="http://schemas.microsoft.com/office/powerpoint/2010/main" val="65740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fd19654b84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fd19654b84_0_22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600"/>
              </a:spcBef>
              <a:spcAft>
                <a:spcPts val="0"/>
              </a:spcAft>
              <a:buSzPts val="1400"/>
              <a:buNone/>
            </a:pPr>
            <a:endParaRPr dirty="0"/>
          </a:p>
          <a:p>
            <a:pPr marL="0" marR="0" lvl="0" indent="0" algn="l" rtl="0">
              <a:lnSpc>
                <a:spcPct val="100000"/>
              </a:lnSpc>
              <a:spcBef>
                <a:spcPts val="600"/>
              </a:spcBef>
              <a:spcAft>
                <a:spcPts val="0"/>
              </a:spcAft>
              <a:buSzPts val="1400"/>
              <a:buNone/>
            </a:pPr>
            <a:endParaRPr dirty="0"/>
          </a:p>
        </p:txBody>
      </p:sp>
      <p:sp>
        <p:nvSpPr>
          <p:cNvPr id="120" name="Google Shape;120;g2fd19654b84_0_22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D803-AA21-C84C-AE39-926A562BA0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D09674-C406-C5F3-58F5-87A014FEFE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A92839-90F2-8DE3-D030-0D7D06E9F608}"/>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5" name="Footer Placeholder 4">
            <a:extLst>
              <a:ext uri="{FF2B5EF4-FFF2-40B4-BE49-F238E27FC236}">
                <a16:creationId xmlns:a16="http://schemas.microsoft.com/office/drawing/2014/main" id="{DB40F09D-1253-812E-F27B-45B3BB2D6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9E84C-0984-39B6-B7D1-ECD4F40F6ADE}"/>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314976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AB83-2C11-16A9-FA4A-7B8044BFC6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D8262E-3955-9421-7C15-FFB050A76A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61824-D963-47C2-2D86-5463A3E22CF0}"/>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5" name="Footer Placeholder 4">
            <a:extLst>
              <a:ext uri="{FF2B5EF4-FFF2-40B4-BE49-F238E27FC236}">
                <a16:creationId xmlns:a16="http://schemas.microsoft.com/office/drawing/2014/main" id="{E60A3743-98FD-DE9D-2345-ACBB7652D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EC78E-D90D-5D43-3AF4-35ED97AD345E}"/>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88521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1E4F3-C1DB-0294-2BE2-92A89D9B7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44B123-D93D-8EF3-B077-751E91698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807CF-F39E-A464-C12E-28B73CB6FA34}"/>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5" name="Footer Placeholder 4">
            <a:extLst>
              <a:ext uri="{FF2B5EF4-FFF2-40B4-BE49-F238E27FC236}">
                <a16:creationId xmlns:a16="http://schemas.microsoft.com/office/drawing/2014/main" id="{BC4CE674-92D2-36EE-1C25-97472D702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2F350-05D6-24A1-5A0D-5E4FA343B595}"/>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216831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TITUS">
  <p:cSld name="Title and Content@@TITUS">
    <p:spTree>
      <p:nvGrpSpPr>
        <p:cNvPr id="1" name="Shape 50"/>
        <p:cNvGrpSpPr/>
        <p:nvPr/>
      </p:nvGrpSpPr>
      <p:grpSpPr>
        <a:xfrm>
          <a:off x="0" y="0"/>
          <a:ext cx="0" cy="0"/>
          <a:chOff x="0" y="0"/>
          <a:chExt cx="0" cy="0"/>
        </a:xfrm>
      </p:grpSpPr>
      <p:sp>
        <p:nvSpPr>
          <p:cNvPr id="51" name="Google Shape;51;p13"/>
          <p:cNvSpPr txBox="1"/>
          <p:nvPr/>
        </p:nvSpPr>
        <p:spPr>
          <a:xfrm>
            <a:off x="1" y="3483"/>
            <a:ext cx="12217200" cy="769401"/>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4400" b="1" i="0" u="none" strike="noStrike" cap="none">
              <a:solidFill>
                <a:srgbClr val="0BC564"/>
              </a:solidFill>
              <a:latin typeface="Arial"/>
              <a:ea typeface="Arial"/>
              <a:cs typeface="Arial"/>
              <a:sym typeface="Arial"/>
            </a:endParaRPr>
          </a:p>
        </p:txBody>
      </p:sp>
      <p:sp>
        <p:nvSpPr>
          <p:cNvPr id="52" name="Google Shape;52;p13"/>
          <p:cNvSpPr txBox="1">
            <a:spLocks noGrp="1"/>
          </p:cNvSpPr>
          <p:nvPr>
            <p:ph type="body" idx="1"/>
          </p:nvPr>
        </p:nvSpPr>
        <p:spPr>
          <a:xfrm>
            <a:off x="505332" y="1334133"/>
            <a:ext cx="10962800" cy="4351200"/>
          </a:xfrm>
          <a:prstGeom prst="rect">
            <a:avLst/>
          </a:prstGeom>
          <a:noFill/>
          <a:ln>
            <a:noFill/>
          </a:ln>
        </p:spPr>
        <p:txBody>
          <a:bodyPr spcFirstLastPara="1" wrap="square" lIns="68575" tIns="34275" rIns="68575" bIns="34275" anchor="t" anchorCtr="0">
            <a:normAutofit/>
          </a:bodyPr>
          <a:lstStyle>
            <a:lvl1pPr marL="609585" lvl="0" indent="-457189" algn="l" rtl="0">
              <a:lnSpc>
                <a:spcPct val="90000"/>
              </a:lnSpc>
              <a:spcBef>
                <a:spcPts val="1067"/>
              </a:spcBef>
              <a:spcAft>
                <a:spcPts val="0"/>
              </a:spcAft>
              <a:buClr>
                <a:srgbClr val="BF9000"/>
              </a:buClr>
              <a:buSzPts val="1800"/>
              <a:buFont typeface="Noto Sans Symbols"/>
              <a:buChar char="⮚"/>
              <a:defRPr sz="2400"/>
            </a:lvl1pPr>
            <a:lvl2pPr marL="1219170" lvl="1" indent="-414856" algn="l" rtl="0">
              <a:lnSpc>
                <a:spcPct val="90000"/>
              </a:lnSpc>
              <a:spcBef>
                <a:spcPts val="533"/>
              </a:spcBef>
              <a:spcAft>
                <a:spcPts val="0"/>
              </a:spcAft>
              <a:buClr>
                <a:srgbClr val="00B050"/>
              </a:buClr>
              <a:buSzPts val="1300"/>
              <a:buFont typeface="Noto Sans Symbols"/>
              <a:buChar char="❖"/>
              <a:defRPr sz="2000">
                <a:solidFill>
                  <a:srgbClr val="0070C0"/>
                </a:solidFill>
              </a:defRPr>
            </a:lvl2pPr>
            <a:lvl3pPr marL="1828754" lvl="2" indent="-423323" algn="l" rtl="0">
              <a:lnSpc>
                <a:spcPct val="90000"/>
              </a:lnSpc>
              <a:spcBef>
                <a:spcPts val="533"/>
              </a:spcBef>
              <a:spcAft>
                <a:spcPts val="0"/>
              </a:spcAft>
              <a:buClr>
                <a:schemeClr val="dk1"/>
              </a:buClr>
              <a:buSzPts val="1400"/>
              <a:buChar char="•"/>
              <a:defRPr sz="1867"/>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grpSp>
        <p:nvGrpSpPr>
          <p:cNvPr id="56" name="Google Shape;56;p13"/>
          <p:cNvGrpSpPr/>
          <p:nvPr/>
        </p:nvGrpSpPr>
        <p:grpSpPr>
          <a:xfrm>
            <a:off x="0" y="6243697"/>
            <a:ext cx="12192000" cy="654000"/>
            <a:chOff x="0" y="6243697"/>
            <a:chExt cx="12192000" cy="654000"/>
          </a:xfrm>
        </p:grpSpPr>
        <p:sp>
          <p:nvSpPr>
            <p:cNvPr id="57" name="Google Shape;57;p13"/>
            <p:cNvSpPr/>
            <p:nvPr/>
          </p:nvSpPr>
          <p:spPr>
            <a:xfrm>
              <a:off x="0" y="6243697"/>
              <a:ext cx="12192000" cy="654000"/>
            </a:xfrm>
            <a:prstGeom prst="rect">
              <a:avLst/>
            </a:prstGeom>
            <a:gradFill>
              <a:gsLst>
                <a:gs pos="0">
                  <a:srgbClr val="F5F7FC"/>
                </a:gs>
                <a:gs pos="100000">
                  <a:srgbClr val="CFAECF"/>
                </a:gs>
              </a:gsLst>
              <a:lin ang="10800025"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Times New Roman"/>
                <a:ea typeface="Times New Roman"/>
                <a:cs typeface="Times New Roman"/>
                <a:sym typeface="Times New Roman"/>
              </a:endParaRPr>
            </a:p>
          </p:txBody>
        </p:sp>
        <p:pic>
          <p:nvPicPr>
            <p:cNvPr id="58" name="Google Shape;58;p13"/>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59" name="Google Shape;59;p13"/>
            <p:cNvSpPr/>
            <p:nvPr/>
          </p:nvSpPr>
          <p:spPr>
            <a:xfrm>
              <a:off x="3640136" y="6470393"/>
              <a:ext cx="46935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 sz="933" b="0" i="1" u="none" strike="noStrike" cap="none">
                  <a:solidFill>
                    <a:schemeClr val="accent1"/>
                  </a:solidFill>
                  <a:latin typeface="Arial"/>
                  <a:ea typeface="Arial"/>
                  <a:cs typeface="Arial"/>
                  <a:sym typeface="Arial"/>
                </a:rPr>
                <a:t>Where Materials Begin and Society Benefits</a:t>
              </a:r>
              <a:endParaRPr sz="1467" b="0" i="0" u="none" strike="noStrike" cap="none">
                <a:solidFill>
                  <a:srgbClr val="000000"/>
                </a:solidFill>
                <a:latin typeface="Arial"/>
                <a:ea typeface="Arial"/>
                <a:cs typeface="Arial"/>
                <a:sym typeface="Arial"/>
              </a:endParaRPr>
            </a:p>
          </p:txBody>
        </p:sp>
        <p:pic>
          <p:nvPicPr>
            <p:cNvPr id="60" name="Google Shape;60;p13"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61" name="Google Shape;61;p13"/>
          <p:cNvSpPr txBox="1"/>
          <p:nvPr/>
        </p:nvSpPr>
        <p:spPr>
          <a:xfrm>
            <a:off x="8763000" y="6356351"/>
            <a:ext cx="2743200" cy="365200"/>
          </a:xfrm>
          <a:prstGeom prst="rect">
            <a:avLst/>
          </a:prstGeom>
          <a:noFill/>
          <a:ln>
            <a:noFill/>
          </a:ln>
        </p:spPr>
        <p:txBody>
          <a:bodyPr spcFirstLastPara="1" wrap="square" lIns="91433" tIns="45700" rIns="91433" bIns="45700" anchor="ctr" anchorCtr="0">
            <a:noAutofit/>
          </a:bodyPr>
          <a:lstStyle/>
          <a:p>
            <a:pPr marL="0" marR="0" lvl="0" indent="0" algn="r"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Calibri"/>
              <a:ea typeface="Calibri"/>
              <a:cs typeface="Calibri"/>
              <a:sym typeface="Calibri"/>
            </a:endParaRPr>
          </a:p>
        </p:txBody>
      </p:sp>
      <p:sp>
        <p:nvSpPr>
          <p:cNvPr id="62" name="Google Shape;62;p13"/>
          <p:cNvSpPr/>
          <p:nvPr/>
        </p:nvSpPr>
        <p:spPr>
          <a:xfrm>
            <a:off x="0" y="262753"/>
            <a:ext cx="2765200" cy="416400"/>
          </a:xfrm>
          <a:prstGeom prst="rect">
            <a:avLst/>
          </a:prstGeom>
          <a:solidFill>
            <a:srgbClr val="FEE599"/>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3" name="Google Shape;63;p13"/>
          <p:cNvSpPr/>
          <p:nvPr/>
        </p:nvSpPr>
        <p:spPr>
          <a:xfrm>
            <a:off x="2762251" y="261463"/>
            <a:ext cx="457200" cy="417600"/>
          </a:xfrm>
          <a:prstGeom prst="rtTriangle">
            <a:avLst/>
          </a:prstGeom>
          <a:solidFill>
            <a:srgbClr val="FEE599"/>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grpSp>
        <p:nvGrpSpPr>
          <p:cNvPr id="64" name="Google Shape;64;p13"/>
          <p:cNvGrpSpPr/>
          <p:nvPr/>
        </p:nvGrpSpPr>
        <p:grpSpPr>
          <a:xfrm>
            <a:off x="4707653" y="807283"/>
            <a:ext cx="7484400" cy="444969"/>
            <a:chOff x="4707653" y="910048"/>
            <a:chExt cx="7484400" cy="444970"/>
          </a:xfrm>
        </p:grpSpPr>
        <p:sp>
          <p:nvSpPr>
            <p:cNvPr id="65" name="Google Shape;65;p13"/>
            <p:cNvSpPr/>
            <p:nvPr/>
          </p:nvSpPr>
          <p:spPr>
            <a:xfrm>
              <a:off x="5164853" y="910048"/>
              <a:ext cx="7027200" cy="444900"/>
            </a:xfrm>
            <a:prstGeom prst="rect">
              <a:avLst/>
            </a:prstGeom>
            <a:solidFill>
              <a:srgbClr val="FEE5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6" name="Google Shape;66;p13"/>
            <p:cNvSpPr/>
            <p:nvPr/>
          </p:nvSpPr>
          <p:spPr>
            <a:xfrm rot="10800000">
              <a:off x="4707653" y="910118"/>
              <a:ext cx="457200" cy="444900"/>
            </a:xfrm>
            <a:prstGeom prst="rtTriangle">
              <a:avLst/>
            </a:prstGeom>
            <a:solidFill>
              <a:srgbClr val="FEE5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551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5CBE-5F78-6131-517D-397F1F5497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7A062E-3405-32E2-BBC9-ABF2A69BCA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CB52E-26E6-A004-16F1-7070579D1378}"/>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5" name="Footer Placeholder 4">
            <a:extLst>
              <a:ext uri="{FF2B5EF4-FFF2-40B4-BE49-F238E27FC236}">
                <a16:creationId xmlns:a16="http://schemas.microsoft.com/office/drawing/2014/main" id="{9CB0D292-D740-AE2B-749B-6F952C6FB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E8A2D-448A-5086-5906-E0D08A4DF511}"/>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36169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590A-7040-D203-266F-F3DDAE0B6D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4586D-EF51-32A4-947F-ECFB660383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F3E162-C341-9494-C811-D002162F8EBD}"/>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5" name="Footer Placeholder 4">
            <a:extLst>
              <a:ext uri="{FF2B5EF4-FFF2-40B4-BE49-F238E27FC236}">
                <a16:creationId xmlns:a16="http://schemas.microsoft.com/office/drawing/2014/main" id="{E2AD5A94-3617-0B68-2409-82098AA6B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AE82D-F933-3E97-A64E-BC06F91FE08E}"/>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147597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FBF9-714C-74C4-A2F3-C10E4DB5E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DB199-F2B1-9002-3899-56F7525476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84B667-0449-8DCD-57A2-CAB1D1D45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69367-BF7D-5848-3F84-92AD61B7DF10}"/>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6" name="Footer Placeholder 5">
            <a:extLst>
              <a:ext uri="{FF2B5EF4-FFF2-40B4-BE49-F238E27FC236}">
                <a16:creationId xmlns:a16="http://schemas.microsoft.com/office/drawing/2014/main" id="{9408C497-BC4F-38F4-54FD-57810CB63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76CA8-8AC7-373F-B706-54BA50D53825}"/>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278225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18DC-05A2-9A01-B31B-94C2BB577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C1B7DC-2CBF-71A4-37FF-9E37480FF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21A36D-5FD5-88F1-EF97-D22F20E182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27C1B-BBC7-C957-AC8F-EDBFF5609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DC2C3-E294-0B53-3264-9D60A2785D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FC91D-E200-5EEC-C4A3-4E1A203EA529}"/>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8" name="Footer Placeholder 7">
            <a:extLst>
              <a:ext uri="{FF2B5EF4-FFF2-40B4-BE49-F238E27FC236}">
                <a16:creationId xmlns:a16="http://schemas.microsoft.com/office/drawing/2014/main" id="{8EBD5CAE-9903-C8B6-7E7F-FF64940EB0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63ED70-E0E7-488F-F0AC-FC436D1F9FFA}"/>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63358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058D-5E10-5C12-3397-43F3B6419A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753FD4-4C13-12AF-43B8-690C31C7D673}"/>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4" name="Footer Placeholder 3">
            <a:extLst>
              <a:ext uri="{FF2B5EF4-FFF2-40B4-BE49-F238E27FC236}">
                <a16:creationId xmlns:a16="http://schemas.microsoft.com/office/drawing/2014/main" id="{35FD2E01-F54F-C16B-D083-5CECED47F2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3C5F74-2119-1B14-26F6-4D9ACD730999}"/>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255556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FC5A7-4C43-2506-FAF7-BABAF038C979}"/>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3" name="Footer Placeholder 2">
            <a:extLst>
              <a:ext uri="{FF2B5EF4-FFF2-40B4-BE49-F238E27FC236}">
                <a16:creationId xmlns:a16="http://schemas.microsoft.com/office/drawing/2014/main" id="{3B2FBB35-0C70-9331-837A-001A5D008A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8D8D21-56D4-4188-AF57-388604CD963F}"/>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115552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071B-3510-9E13-B7FD-F93F732DF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A29052-6D6A-4E31-4991-1C4F102565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B40654-DCE6-F517-C905-84AC56B63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17B5C-AEC8-ED63-74F3-C741186830D0}"/>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6" name="Footer Placeholder 5">
            <a:extLst>
              <a:ext uri="{FF2B5EF4-FFF2-40B4-BE49-F238E27FC236}">
                <a16:creationId xmlns:a16="http://schemas.microsoft.com/office/drawing/2014/main" id="{17948D2F-F96E-C93F-3BD8-B48E64CF6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1FAE3-99F0-F4CD-82B9-31BFCC190B5A}"/>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194033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D554-604D-B786-B285-4581A5CDB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61F7B3-A626-E6F3-991B-B52F9C045B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78B2B-0D03-0705-69BF-7315D7021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1D811-A8D3-FB91-ACB4-2E32159DA467}"/>
              </a:ext>
            </a:extLst>
          </p:cNvPr>
          <p:cNvSpPr>
            <a:spLocks noGrp="1"/>
          </p:cNvSpPr>
          <p:nvPr>
            <p:ph type="dt" sz="half" idx="10"/>
          </p:nvPr>
        </p:nvSpPr>
        <p:spPr/>
        <p:txBody>
          <a:bodyPr/>
          <a:lstStyle/>
          <a:p>
            <a:fld id="{C5705663-7FDE-4888-B93F-5E5F21EFFDF2}" type="datetimeFigureOut">
              <a:rPr lang="en-US" smtClean="0"/>
              <a:t>10/21/2024</a:t>
            </a:fld>
            <a:endParaRPr lang="en-US"/>
          </a:p>
        </p:txBody>
      </p:sp>
      <p:sp>
        <p:nvSpPr>
          <p:cNvPr id="6" name="Footer Placeholder 5">
            <a:extLst>
              <a:ext uri="{FF2B5EF4-FFF2-40B4-BE49-F238E27FC236}">
                <a16:creationId xmlns:a16="http://schemas.microsoft.com/office/drawing/2014/main" id="{0F860E6C-1B62-9F88-E3DE-02C7F81ED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8A823-21A5-B094-E40C-97406581A27D}"/>
              </a:ext>
            </a:extLst>
          </p:cNvPr>
          <p:cNvSpPr>
            <a:spLocks noGrp="1"/>
          </p:cNvSpPr>
          <p:nvPr>
            <p:ph type="sldNum" sz="quarter" idx="12"/>
          </p:nvPr>
        </p:nvSpPr>
        <p:spPr/>
        <p:txBody>
          <a:bodyPr/>
          <a:lstStyle/>
          <a:p>
            <a:fld id="{E594DE56-D4BB-4867-8C96-FBF66FD09DA5}" type="slidenum">
              <a:rPr lang="en-US" smtClean="0"/>
              <a:t>‹#›</a:t>
            </a:fld>
            <a:endParaRPr lang="en-US"/>
          </a:p>
        </p:txBody>
      </p:sp>
    </p:spTree>
    <p:extLst>
      <p:ext uri="{BB962C8B-B14F-4D97-AF65-F5344CB8AC3E}">
        <p14:creationId xmlns:p14="http://schemas.microsoft.com/office/powerpoint/2010/main" val="94246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0FEE7D-563D-548A-5324-35EF413DD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66D9E8-D8BE-562F-4607-7FFDAB33F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54C5E-5176-4F20-F0B1-AE240EC88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705663-7FDE-4888-B93F-5E5F21EFFDF2}" type="datetimeFigureOut">
              <a:rPr lang="en-US" smtClean="0"/>
              <a:t>10/21/2024</a:t>
            </a:fld>
            <a:endParaRPr lang="en-US"/>
          </a:p>
        </p:txBody>
      </p:sp>
      <p:sp>
        <p:nvSpPr>
          <p:cNvPr id="5" name="Footer Placeholder 4">
            <a:extLst>
              <a:ext uri="{FF2B5EF4-FFF2-40B4-BE49-F238E27FC236}">
                <a16:creationId xmlns:a16="http://schemas.microsoft.com/office/drawing/2014/main" id="{148ADF81-00E0-76D1-7DD6-04FB7BB93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390CEE-8BA9-DF01-3CB6-8AB81D65D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94DE56-D4BB-4867-8C96-FBF66FD09DA5}" type="slidenum">
              <a:rPr lang="en-US" smtClean="0"/>
              <a:t>‹#›</a:t>
            </a:fld>
            <a:endParaRPr lang="en-US"/>
          </a:p>
        </p:txBody>
      </p:sp>
    </p:spTree>
    <p:extLst>
      <p:ext uri="{BB962C8B-B14F-4D97-AF65-F5344CB8AC3E}">
        <p14:creationId xmlns:p14="http://schemas.microsoft.com/office/powerpoint/2010/main" val="4246148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p:nvPr/>
        </p:nvSpPr>
        <p:spPr>
          <a:xfrm>
            <a:off x="3767780" y="163687"/>
            <a:ext cx="7759200" cy="566800"/>
          </a:xfrm>
          <a:prstGeom prst="rect">
            <a:avLst/>
          </a:prstGeom>
          <a:noFill/>
          <a:ln>
            <a:noFill/>
          </a:ln>
        </p:spPr>
        <p:txBody>
          <a:bodyPr spcFirstLastPara="1" wrap="square" lIns="91433" tIns="45700" rIns="91433" bIns="45700" anchor="ctr" anchorCtr="0">
            <a:normAutofit fontScale="92500"/>
          </a:bodyPr>
          <a:lstStyle/>
          <a:p>
            <a:pPr>
              <a:lnSpc>
                <a:spcPct val="90000"/>
              </a:lnSpc>
              <a:buClr>
                <a:srgbClr val="C00000"/>
              </a:buClr>
              <a:buSzPts val="1500"/>
            </a:pPr>
            <a:r>
              <a:rPr lang="en" sz="2000" b="1" dirty="0">
                <a:solidFill>
                  <a:srgbClr val="C00000"/>
                </a:solidFill>
              </a:rPr>
              <a:t>2024 CMI Teacher’s Workshop on High School Curriculum on Thin Film Photovoltaics</a:t>
            </a:r>
            <a:endParaRPr sz="2000" b="1" dirty="0">
              <a:solidFill>
                <a:srgbClr val="C00000"/>
              </a:solidFill>
            </a:endParaRPr>
          </a:p>
        </p:txBody>
      </p:sp>
      <p:sp>
        <p:nvSpPr>
          <p:cNvPr id="123" name="Google Shape;123;p17"/>
          <p:cNvSpPr txBox="1"/>
          <p:nvPr/>
        </p:nvSpPr>
        <p:spPr>
          <a:xfrm>
            <a:off x="71575" y="200552"/>
            <a:ext cx="2786000" cy="790048"/>
          </a:xfrm>
          <a:prstGeom prst="rect">
            <a:avLst/>
          </a:prstGeom>
          <a:noFill/>
          <a:ln>
            <a:noFill/>
          </a:ln>
        </p:spPr>
        <p:txBody>
          <a:bodyPr spcFirstLastPara="1" wrap="square" lIns="91433" tIns="45700" rIns="91433" bIns="45700" anchor="t" anchorCtr="0">
            <a:spAutoFit/>
          </a:bodyPr>
          <a:lstStyle/>
          <a:p>
            <a:pPr>
              <a:buClr>
                <a:srgbClr val="000000"/>
              </a:buClr>
              <a:buSzPts val="1100"/>
            </a:pPr>
            <a:r>
              <a:rPr lang="en" sz="1467" b="1">
                <a:solidFill>
                  <a:schemeClr val="dk1"/>
                </a:solidFill>
                <a:latin typeface="Arial"/>
                <a:ea typeface="Arial"/>
                <a:cs typeface="Arial"/>
                <a:sym typeface="Arial"/>
              </a:rPr>
              <a:t>University of Michigan MRSEC DMR-2309029</a:t>
            </a:r>
            <a:r>
              <a:rPr lang="en" sz="1600" b="1">
                <a:solidFill>
                  <a:schemeClr val="dk1"/>
                </a:solidFill>
                <a:latin typeface="Arial"/>
                <a:ea typeface="Arial"/>
                <a:cs typeface="Arial"/>
                <a:sym typeface="Arial"/>
              </a:rPr>
              <a:t>	</a:t>
            </a:r>
            <a:endParaRPr sz="1467">
              <a:solidFill>
                <a:srgbClr val="000000"/>
              </a:solidFill>
              <a:latin typeface="Arial"/>
              <a:ea typeface="Arial"/>
              <a:cs typeface="Arial"/>
              <a:sym typeface="Arial"/>
            </a:endParaRPr>
          </a:p>
        </p:txBody>
      </p:sp>
      <p:sp>
        <p:nvSpPr>
          <p:cNvPr id="124" name="Google Shape;124;p17"/>
          <p:cNvSpPr txBox="1"/>
          <p:nvPr/>
        </p:nvSpPr>
        <p:spPr>
          <a:xfrm>
            <a:off x="5622123" y="845156"/>
            <a:ext cx="6467200" cy="338514"/>
          </a:xfrm>
          <a:prstGeom prst="rect">
            <a:avLst/>
          </a:prstGeom>
          <a:noFill/>
          <a:ln>
            <a:noFill/>
          </a:ln>
        </p:spPr>
        <p:txBody>
          <a:bodyPr spcFirstLastPara="1" wrap="square" lIns="91433" tIns="45700" rIns="91433" bIns="45700" anchor="t" anchorCtr="0">
            <a:spAutoFit/>
          </a:bodyPr>
          <a:lstStyle/>
          <a:p>
            <a:pPr>
              <a:buClr>
                <a:srgbClr val="000000"/>
              </a:buClr>
              <a:buSzPts val="1200"/>
            </a:pPr>
            <a:r>
              <a:rPr lang="en" sz="1600" b="1">
                <a:solidFill>
                  <a:schemeClr val="dk1"/>
                </a:solidFill>
                <a:latin typeface="Arial"/>
                <a:ea typeface="Arial"/>
                <a:cs typeface="Arial"/>
                <a:sym typeface="Arial"/>
              </a:rPr>
              <a:t>Stephen Maldonado &amp; Akesha Moore, University of Michigan</a:t>
            </a:r>
            <a:endParaRPr sz="1467">
              <a:solidFill>
                <a:srgbClr val="000000"/>
              </a:solidFill>
              <a:latin typeface="Arial"/>
              <a:ea typeface="Arial"/>
              <a:cs typeface="Arial"/>
              <a:sym typeface="Arial"/>
            </a:endParaRPr>
          </a:p>
        </p:txBody>
      </p:sp>
      <p:sp>
        <p:nvSpPr>
          <p:cNvPr id="125" name="Google Shape;125;p17"/>
          <p:cNvSpPr txBox="1"/>
          <p:nvPr/>
        </p:nvSpPr>
        <p:spPr>
          <a:xfrm>
            <a:off x="0" y="1021700"/>
            <a:ext cx="4984400" cy="4199635"/>
          </a:xfrm>
          <a:prstGeom prst="rect">
            <a:avLst/>
          </a:prstGeom>
          <a:noFill/>
          <a:ln>
            <a:noFill/>
          </a:ln>
        </p:spPr>
        <p:txBody>
          <a:bodyPr spcFirstLastPara="1" wrap="square" lIns="91433" tIns="45700" rIns="91433" bIns="45700" anchor="t" anchorCtr="0">
            <a:spAutoFit/>
          </a:bodyPr>
          <a:lstStyle/>
          <a:p>
            <a:pPr algn="just">
              <a:spcBef>
                <a:spcPts val="667"/>
              </a:spcBef>
              <a:buClr>
                <a:srgbClr val="000000"/>
              </a:buClr>
              <a:buSzPts val="1200"/>
            </a:pPr>
            <a:r>
              <a:rPr lang="en" sz="1467" dirty="0">
                <a:solidFill>
                  <a:srgbClr val="222222"/>
                </a:solidFill>
                <a:highlight>
                  <a:srgbClr val="FFFFFF"/>
                </a:highlight>
              </a:rPr>
              <a:t>A short course for high school instructors with activities that can be taken back to their own classrooms was hosted by the CMI in July 2024. The intent was to share learning and instructional content based on the same materials and concepts actively being developed in cutting-edge research labs across the globe but with components accessible, usable, and understandable at the high school level.  </a:t>
            </a:r>
            <a:endParaRPr sz="1467" dirty="0">
              <a:solidFill>
                <a:srgbClr val="222222"/>
              </a:solidFill>
              <a:highlight>
                <a:srgbClr val="FFFFFF"/>
              </a:highlight>
            </a:endParaRPr>
          </a:p>
          <a:p>
            <a:pPr algn="just">
              <a:spcBef>
                <a:spcPts val="667"/>
              </a:spcBef>
              <a:spcAft>
                <a:spcPts val="667"/>
              </a:spcAft>
              <a:buClr>
                <a:srgbClr val="000000"/>
              </a:buClr>
              <a:buSzPts val="1200"/>
            </a:pPr>
            <a:r>
              <a:rPr lang="en" sz="1467" dirty="0">
                <a:solidFill>
                  <a:srgbClr val="222222"/>
                </a:solidFill>
                <a:highlight>
                  <a:srgbClr val="FFFFFF"/>
                </a:highlight>
              </a:rPr>
              <a:t>The short course this year focused on three objectives. First, the participating high school instructors were trained on how to synthesize (from scratch) organometallic perovskite films and the associated materials necessary for thin film photovoltaics. Second, the teachers were taught how to assemble those materials into a working device that can be measured and evaluated. The teachers were then able to assess the performance of their devices. Third, the teachers were able to revisit each day’s activity and discuss how it could be performed by their students. </a:t>
            </a:r>
            <a:endParaRPr sz="1467" dirty="0">
              <a:solidFill>
                <a:schemeClr val="dk1"/>
              </a:solidFill>
            </a:endParaRPr>
          </a:p>
        </p:txBody>
      </p:sp>
      <p:pic>
        <p:nvPicPr>
          <p:cNvPr id="126" name="Google Shape;126;p17"/>
          <p:cNvPicPr preferRelativeResize="0"/>
          <p:nvPr/>
        </p:nvPicPr>
        <p:blipFill rotWithShape="1">
          <a:blip r:embed="rId3">
            <a:alphaModFix/>
          </a:blip>
          <a:srcRect/>
          <a:stretch/>
        </p:blipFill>
        <p:spPr>
          <a:xfrm rot="5400000">
            <a:off x="10076982" y="5449002"/>
            <a:ext cx="811215" cy="2088783"/>
          </a:xfrm>
          <a:prstGeom prst="rect">
            <a:avLst/>
          </a:prstGeom>
          <a:noFill/>
          <a:ln>
            <a:noFill/>
          </a:ln>
        </p:spPr>
      </p:pic>
      <p:sp>
        <p:nvSpPr>
          <p:cNvPr id="127" name="Google Shape;127;p17" descr="  "/>
          <p:cNvSpPr txBox="1"/>
          <p:nvPr/>
        </p:nvSpPr>
        <p:spPr>
          <a:xfrm>
            <a:off x="0" y="6537961"/>
            <a:ext cx="242400" cy="215403"/>
          </a:xfrm>
          <a:prstGeom prst="rect">
            <a:avLst/>
          </a:prstGeom>
          <a:noFill/>
          <a:ln>
            <a:noFill/>
          </a:ln>
        </p:spPr>
        <p:txBody>
          <a:bodyPr spcFirstLastPara="1" wrap="square" lIns="91433" tIns="45700" rIns="91433" bIns="45700" anchor="t" anchorCtr="0">
            <a:spAutoFit/>
          </a:bodyPr>
          <a:lstStyle/>
          <a:p>
            <a:pPr>
              <a:buClr>
                <a:srgbClr val="000000"/>
              </a:buClr>
              <a:buSzPts val="600"/>
            </a:pPr>
            <a:r>
              <a:rPr lang="en" sz="800">
                <a:solidFill>
                  <a:srgbClr val="000000"/>
                </a:solidFill>
                <a:latin typeface="Helvetica Neue"/>
                <a:ea typeface="Helvetica Neue"/>
                <a:cs typeface="Helvetica Neue"/>
                <a:sym typeface="Helvetica Neue"/>
              </a:rPr>
              <a:t>  </a:t>
            </a:r>
            <a:endParaRPr sz="1467">
              <a:solidFill>
                <a:srgbClr val="000000"/>
              </a:solidFill>
              <a:latin typeface="Arial"/>
              <a:ea typeface="Arial"/>
              <a:cs typeface="Arial"/>
              <a:sym typeface="Arial"/>
            </a:endParaRPr>
          </a:p>
        </p:txBody>
      </p:sp>
      <p:sp>
        <p:nvSpPr>
          <p:cNvPr id="128" name="Google Shape;128;p17"/>
          <p:cNvSpPr txBox="1"/>
          <p:nvPr/>
        </p:nvSpPr>
        <p:spPr>
          <a:xfrm>
            <a:off x="5994400" y="0"/>
            <a:ext cx="184800" cy="379615"/>
          </a:xfrm>
          <a:prstGeom prst="rect">
            <a:avLst/>
          </a:prstGeom>
          <a:noFill/>
          <a:ln>
            <a:noFill/>
          </a:ln>
        </p:spPr>
        <p:txBody>
          <a:bodyPr spcFirstLastPara="1" wrap="square" lIns="91433" tIns="45700" rIns="91433" bIns="45700" anchor="t" anchorCtr="0">
            <a:spAutoFit/>
          </a:bodyPr>
          <a:lstStyle/>
          <a:p>
            <a:pPr>
              <a:buClr>
                <a:srgbClr val="000000"/>
              </a:buClr>
              <a:buSzPts val="1400"/>
            </a:pPr>
            <a:endParaRPr sz="1867">
              <a:solidFill>
                <a:schemeClr val="dk1"/>
              </a:solidFill>
              <a:latin typeface="Calibri"/>
              <a:ea typeface="Calibri"/>
              <a:cs typeface="Calibri"/>
              <a:sym typeface="Calibri"/>
            </a:endParaRPr>
          </a:p>
        </p:txBody>
      </p:sp>
      <p:pic>
        <p:nvPicPr>
          <p:cNvPr id="129" name="Google Shape;129;p17"/>
          <p:cNvPicPr preferRelativeResize="0"/>
          <p:nvPr/>
        </p:nvPicPr>
        <p:blipFill rotWithShape="1">
          <a:blip r:embed="rId4">
            <a:alphaModFix/>
          </a:blip>
          <a:srcRect l="14915" t="17926" r="57701" b="28595"/>
          <a:stretch/>
        </p:blipFill>
        <p:spPr>
          <a:xfrm>
            <a:off x="8861767" y="2737436"/>
            <a:ext cx="981932" cy="985401"/>
          </a:xfrm>
          <a:prstGeom prst="rect">
            <a:avLst/>
          </a:prstGeom>
          <a:noFill/>
          <a:ln>
            <a:noFill/>
          </a:ln>
        </p:spPr>
      </p:pic>
      <p:pic>
        <p:nvPicPr>
          <p:cNvPr id="130" name="Google Shape;130;p17"/>
          <p:cNvPicPr preferRelativeResize="0"/>
          <p:nvPr/>
        </p:nvPicPr>
        <p:blipFill>
          <a:blip r:embed="rId5">
            <a:alphaModFix/>
          </a:blip>
          <a:stretch>
            <a:fillRect/>
          </a:stretch>
        </p:blipFill>
        <p:spPr>
          <a:xfrm rot="-2">
            <a:off x="5133599" y="1770000"/>
            <a:ext cx="3578968" cy="1789499"/>
          </a:xfrm>
          <a:prstGeom prst="rect">
            <a:avLst/>
          </a:prstGeom>
          <a:noFill/>
          <a:ln>
            <a:noFill/>
          </a:ln>
        </p:spPr>
      </p:pic>
      <p:pic>
        <p:nvPicPr>
          <p:cNvPr id="131" name="Google Shape;131;p17" title="IMG_7435.HEIC"/>
          <p:cNvPicPr preferRelativeResize="0"/>
          <p:nvPr/>
        </p:nvPicPr>
        <p:blipFill rotWithShape="1">
          <a:blip r:embed="rId6">
            <a:alphaModFix/>
          </a:blip>
          <a:srcRect l="13445" t="24933" r="3504" b="8399"/>
          <a:stretch/>
        </p:blipFill>
        <p:spPr>
          <a:xfrm>
            <a:off x="8786501" y="4066489"/>
            <a:ext cx="3302831" cy="1988449"/>
          </a:xfrm>
          <a:prstGeom prst="rect">
            <a:avLst/>
          </a:prstGeom>
          <a:noFill/>
          <a:ln>
            <a:noFill/>
          </a:ln>
        </p:spPr>
      </p:pic>
      <p:pic>
        <p:nvPicPr>
          <p:cNvPr id="132" name="Google Shape;132;p17"/>
          <p:cNvPicPr preferRelativeResize="0"/>
          <p:nvPr/>
        </p:nvPicPr>
        <p:blipFill>
          <a:blip r:embed="rId7">
            <a:alphaModFix/>
          </a:blip>
          <a:stretch>
            <a:fillRect/>
          </a:stretch>
        </p:blipFill>
        <p:spPr>
          <a:xfrm>
            <a:off x="8786500" y="1770001"/>
            <a:ext cx="3302835" cy="1909631"/>
          </a:xfrm>
          <a:prstGeom prst="rect">
            <a:avLst/>
          </a:prstGeom>
          <a:noFill/>
          <a:ln>
            <a:noFill/>
          </a:ln>
        </p:spPr>
      </p:pic>
      <p:pic>
        <p:nvPicPr>
          <p:cNvPr id="133" name="Google Shape;133;p17"/>
          <p:cNvPicPr preferRelativeResize="0"/>
          <p:nvPr/>
        </p:nvPicPr>
        <p:blipFill>
          <a:blip r:embed="rId8">
            <a:alphaModFix/>
          </a:blip>
          <a:stretch>
            <a:fillRect/>
          </a:stretch>
        </p:blipFill>
        <p:spPr>
          <a:xfrm>
            <a:off x="5162070" y="4045601"/>
            <a:ext cx="3550501" cy="2187871"/>
          </a:xfrm>
          <a:prstGeom prst="rect">
            <a:avLst/>
          </a:prstGeom>
          <a:noFill/>
          <a:ln>
            <a:noFill/>
          </a:ln>
        </p:spPr>
      </p:pic>
      <p:sp>
        <p:nvSpPr>
          <p:cNvPr id="134" name="Google Shape;134;p17"/>
          <p:cNvSpPr txBox="1"/>
          <p:nvPr/>
        </p:nvSpPr>
        <p:spPr>
          <a:xfrm>
            <a:off x="6013500" y="1350401"/>
            <a:ext cx="1847600" cy="318060"/>
          </a:xfrm>
          <a:prstGeom prst="rect">
            <a:avLst/>
          </a:prstGeom>
          <a:noFill/>
          <a:ln>
            <a:noFill/>
          </a:ln>
        </p:spPr>
        <p:txBody>
          <a:bodyPr spcFirstLastPara="1" wrap="square" lIns="91433" tIns="45700" rIns="91433" bIns="45700" anchor="t" anchorCtr="0">
            <a:spAutoFit/>
          </a:bodyPr>
          <a:lstStyle/>
          <a:p>
            <a:pPr algn="ctr">
              <a:buClr>
                <a:srgbClr val="000000"/>
              </a:buClr>
              <a:buSzPts val="1100"/>
            </a:pPr>
            <a:r>
              <a:rPr lang="en" sz="1467" b="1" dirty="0">
                <a:solidFill>
                  <a:schemeClr val="dk1"/>
                </a:solidFill>
              </a:rPr>
              <a:t>Device Structure</a:t>
            </a:r>
            <a:endParaRPr sz="1467" dirty="0">
              <a:solidFill>
                <a:srgbClr val="000000"/>
              </a:solidFill>
              <a:latin typeface="Arial"/>
              <a:ea typeface="Arial"/>
              <a:cs typeface="Arial"/>
              <a:sym typeface="Arial"/>
            </a:endParaRPr>
          </a:p>
        </p:txBody>
      </p:sp>
      <p:sp>
        <p:nvSpPr>
          <p:cNvPr id="135" name="Google Shape;135;p17"/>
          <p:cNvSpPr txBox="1"/>
          <p:nvPr/>
        </p:nvSpPr>
        <p:spPr>
          <a:xfrm>
            <a:off x="9630933" y="1350401"/>
            <a:ext cx="1847600" cy="318060"/>
          </a:xfrm>
          <a:prstGeom prst="rect">
            <a:avLst/>
          </a:prstGeom>
          <a:noFill/>
          <a:ln>
            <a:noFill/>
          </a:ln>
        </p:spPr>
        <p:txBody>
          <a:bodyPr spcFirstLastPara="1" wrap="square" lIns="91433" tIns="45700" rIns="91433" bIns="45700" anchor="t" anchorCtr="0">
            <a:spAutoFit/>
          </a:bodyPr>
          <a:lstStyle/>
          <a:p>
            <a:pPr algn="ctr">
              <a:buClr>
                <a:srgbClr val="000000"/>
              </a:buClr>
              <a:buSzPts val="1100"/>
            </a:pPr>
            <a:r>
              <a:rPr lang="en" sz="1467" b="1">
                <a:solidFill>
                  <a:schemeClr val="dk1"/>
                </a:solidFill>
              </a:rPr>
              <a:t>Fabrication Steps</a:t>
            </a:r>
            <a:endParaRPr sz="1467">
              <a:solidFill>
                <a:srgbClr val="000000"/>
              </a:solidFill>
              <a:latin typeface="Arial"/>
              <a:ea typeface="Arial"/>
              <a:cs typeface="Arial"/>
              <a:sym typeface="Arial"/>
            </a:endParaRPr>
          </a:p>
        </p:txBody>
      </p:sp>
      <p:sp>
        <p:nvSpPr>
          <p:cNvPr id="136" name="Google Shape;136;p17"/>
          <p:cNvSpPr txBox="1"/>
          <p:nvPr/>
        </p:nvSpPr>
        <p:spPr>
          <a:xfrm>
            <a:off x="6096000" y="3705285"/>
            <a:ext cx="1847600" cy="318060"/>
          </a:xfrm>
          <a:prstGeom prst="rect">
            <a:avLst/>
          </a:prstGeom>
          <a:noFill/>
          <a:ln>
            <a:noFill/>
          </a:ln>
        </p:spPr>
        <p:txBody>
          <a:bodyPr spcFirstLastPara="1" wrap="square" lIns="91433" tIns="45700" rIns="91433" bIns="45700" anchor="t" anchorCtr="0">
            <a:spAutoFit/>
          </a:bodyPr>
          <a:lstStyle/>
          <a:p>
            <a:pPr algn="ctr">
              <a:buClr>
                <a:srgbClr val="000000"/>
              </a:buClr>
              <a:buSzPts val="1100"/>
            </a:pPr>
            <a:r>
              <a:rPr lang="en" sz="1467" b="1">
                <a:solidFill>
                  <a:schemeClr val="dk1"/>
                </a:solidFill>
              </a:rPr>
              <a:t>Equipment Used</a:t>
            </a:r>
            <a:endParaRPr sz="1467">
              <a:solidFill>
                <a:srgbClr val="000000"/>
              </a:solidFill>
              <a:latin typeface="Arial"/>
              <a:ea typeface="Arial"/>
              <a:cs typeface="Arial"/>
              <a:sym typeface="Arial"/>
            </a:endParaRPr>
          </a:p>
        </p:txBody>
      </p:sp>
      <p:sp>
        <p:nvSpPr>
          <p:cNvPr id="137" name="Google Shape;137;p17"/>
          <p:cNvSpPr txBox="1"/>
          <p:nvPr/>
        </p:nvSpPr>
        <p:spPr>
          <a:xfrm>
            <a:off x="9514117" y="3722818"/>
            <a:ext cx="1847600" cy="318060"/>
          </a:xfrm>
          <a:prstGeom prst="rect">
            <a:avLst/>
          </a:prstGeom>
          <a:noFill/>
          <a:ln>
            <a:noFill/>
          </a:ln>
        </p:spPr>
        <p:txBody>
          <a:bodyPr spcFirstLastPara="1" wrap="square" lIns="91433" tIns="45700" rIns="91433" bIns="45700" anchor="t" anchorCtr="0">
            <a:spAutoFit/>
          </a:bodyPr>
          <a:lstStyle/>
          <a:p>
            <a:pPr algn="ctr">
              <a:buClr>
                <a:srgbClr val="000000"/>
              </a:buClr>
              <a:buSzPts val="1100"/>
            </a:pPr>
            <a:r>
              <a:rPr lang="en" sz="1467" b="1">
                <a:solidFill>
                  <a:schemeClr val="dk1"/>
                </a:solidFill>
              </a:rPr>
              <a:t>The Cohort</a:t>
            </a:r>
            <a:endParaRPr sz="1467">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202</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Aptos Display</vt:lpstr>
      <vt:lpstr>Arial</vt:lpstr>
      <vt:lpstr>Calibri</vt:lpstr>
      <vt:lpstr>Helvetica Neue</vt:lpstr>
      <vt:lpstr>Noto Sans Symbols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Moore, Akesha</dc:creator>
  <cp:lastModifiedBy>Moore, Akesha</cp:lastModifiedBy>
  <cp:revision>1</cp:revision>
  <dcterms:created xsi:type="dcterms:W3CDTF">2024-10-21T16:36:20Z</dcterms:created>
  <dcterms:modified xsi:type="dcterms:W3CDTF">2024-10-21T16:37:46Z</dcterms:modified>
</cp:coreProperties>
</file>