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
  </p:notesMasterIdLst>
  <p:sldIdLst>
    <p:sldId id="257" r:id="rId2"/>
  </p:sldIdLst>
  <p:sldSz cx="12192000" cy="6858000"/>
  <p:notesSz cx="7010400" cy="9296400"/>
  <p:embeddedFontLst>
    <p:embeddedFont>
      <p:font typeface="Helvetica Neue" panose="02000503000000020004" pitchFamily="2" charset="0"/>
      <p:regular r:id="rId4"/>
      <p:bold r:id="rId5"/>
      <p:italic r:id="rId6"/>
      <p:boldItalic r:id="rId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1" roundtripDataSignature="AMtx7mic6hRUanAQ26u4Keoz35d72fu5w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7"/>
    <p:restoredTop sz="94648"/>
  </p:normalViewPr>
  <p:slideViewPr>
    <p:cSldViewPr snapToGrid="0">
      <p:cViewPr varScale="1">
        <p:scale>
          <a:sx n="112" d="100"/>
          <a:sy n="112" d="100"/>
        </p:scale>
        <p:origin x="256" y="192"/>
      </p:cViewPr>
      <p:guideLst/>
    </p:cSldViewPr>
  </p:slideViewPr>
  <p:notesTextViewPr>
    <p:cViewPr>
      <p:scale>
        <a:sx n="1" d="1"/>
        <a:sy n="1" d="1"/>
      </p:scale>
      <p:origin x="0" y="0"/>
    </p:cViewPr>
  </p:notesTextViewPr>
  <p:sorterViewPr>
    <p:cViewPr>
      <p:scale>
        <a:sx n="80" d="100"/>
        <a:sy n="80" d="100"/>
      </p:scale>
      <p:origin x="0" y="0"/>
    </p:cViewPr>
  </p:sorterViewPr>
  <p:notesViewPr>
    <p:cSldViewPr snapToGrid="0">
      <p:cViewPr varScale="1">
        <p:scale>
          <a:sx n="92" d="100"/>
          <a:sy n="92" d="100"/>
        </p:scale>
        <p:origin x="3464" y="17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viewProps" Target="viewProps.xml"/><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3.fntdata"/><Relationship Id="rId11" Type="http://customschemas.google.com/relationships/presentationmetadata" Target="metadata"/><Relationship Id="rId5" Type="http://schemas.openxmlformats.org/officeDocument/2006/relationships/font" Target="fonts/font2.fntdata"/><Relationship Id="rId15" Type="http://schemas.openxmlformats.org/officeDocument/2006/relationships/tableStyles" Target="tableStyles.xml"/><Relationship Id="rId4" Type="http://schemas.openxmlformats.org/officeDocument/2006/relationships/font" Target="fonts/font1.fntdata"/><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1"/>
            <a:ext cx="3037840" cy="466434"/>
          </a:xfrm>
          <a:prstGeom prst="rect">
            <a:avLst/>
          </a:prstGeom>
          <a:noFill/>
          <a:ln>
            <a:noFill/>
          </a:ln>
        </p:spPr>
        <p:txBody>
          <a:bodyPr spcFirstLastPara="1" wrap="square" lIns="93175" tIns="46575" rIns="93175" bIns="46575"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0938" y="1"/>
            <a:ext cx="3037840" cy="466434"/>
          </a:xfrm>
          <a:prstGeom prst="rect">
            <a:avLst/>
          </a:prstGeom>
          <a:noFill/>
          <a:ln>
            <a:noFill/>
          </a:ln>
        </p:spPr>
        <p:txBody>
          <a:bodyPr spcFirstLastPara="1" wrap="square" lIns="93175" tIns="46575" rIns="93175" bIns="46575"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040" y="4473893"/>
            <a:ext cx="5608320" cy="3660458"/>
          </a:xfrm>
          <a:prstGeom prst="rect">
            <a:avLst/>
          </a:prstGeom>
          <a:noFill/>
          <a:ln>
            <a:noFill/>
          </a:ln>
        </p:spPr>
        <p:txBody>
          <a:bodyPr spcFirstLastPara="1" wrap="square" lIns="93175" tIns="46575" rIns="93175" bIns="46575"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967"/>
            <a:ext cx="3037840" cy="466433"/>
          </a:xfrm>
          <a:prstGeom prst="rect">
            <a:avLst/>
          </a:prstGeom>
          <a:noFill/>
          <a:ln>
            <a:noFill/>
          </a:ln>
        </p:spPr>
        <p:txBody>
          <a:bodyPr spcFirstLastPara="1" wrap="square" lIns="93175" tIns="46575" rIns="93175" bIns="46575"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2e7330fbb0f_0_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 name="Google Shape;93;g2e7330fbb0f_0_0:notes"/>
          <p:cNvSpPr txBox="1">
            <a:spLocks noGrp="1"/>
          </p:cNvSpPr>
          <p:nvPr>
            <p:ph type="body" idx="1"/>
          </p:nvPr>
        </p:nvSpPr>
        <p:spPr>
          <a:xfrm>
            <a:off x="701040" y="4473893"/>
            <a:ext cx="5608200" cy="3660600"/>
          </a:xfrm>
          <a:prstGeom prst="rect">
            <a:avLst/>
          </a:prstGeom>
          <a:noFill/>
          <a:ln>
            <a:noFill/>
          </a:ln>
        </p:spPr>
        <p:txBody>
          <a:bodyPr spcFirstLastPara="1" wrap="square" lIns="93175" tIns="46575" rIns="93175" bIns="46575" anchor="t" anchorCtr="0">
            <a:noAutofit/>
          </a:bodyPr>
          <a:lstStyle/>
          <a:p>
            <a:pPr marL="0" marR="0" lvl="0" indent="0" algn="l" rtl="0">
              <a:spcBef>
                <a:spcPts val="0"/>
              </a:spcBef>
              <a:spcAft>
                <a:spcPts val="600"/>
              </a:spcAft>
              <a:buNone/>
            </a:pPr>
            <a:r>
              <a:rPr lang="en-US" sz="1200" u="sng" dirty="0">
                <a:solidFill>
                  <a:schemeClr val="dk1"/>
                </a:solidFill>
              </a:rPr>
              <a:t>Top Left</a:t>
            </a:r>
            <a:r>
              <a:rPr lang="en-US" sz="1200" dirty="0">
                <a:solidFill>
                  <a:schemeClr val="dk1"/>
                </a:solidFill>
              </a:rPr>
              <a:t>: 2024 CMI-REU Cohort, along with other UM REU cohorts, tour the Michigan Stadium.</a:t>
            </a:r>
          </a:p>
          <a:p>
            <a:pPr marL="0" marR="0" lvl="0" indent="0" algn="l" rtl="0">
              <a:spcBef>
                <a:spcPts val="0"/>
              </a:spcBef>
              <a:spcAft>
                <a:spcPts val="600"/>
              </a:spcAft>
              <a:buNone/>
            </a:pPr>
            <a:r>
              <a:rPr lang="en-US" sz="1200" u="sng" dirty="0">
                <a:solidFill>
                  <a:schemeClr val="dk1"/>
                </a:solidFill>
              </a:rPr>
              <a:t>Bottom Left</a:t>
            </a:r>
            <a:r>
              <a:rPr lang="en-US" sz="1200" dirty="0">
                <a:solidFill>
                  <a:schemeClr val="dk1"/>
                </a:solidFill>
              </a:rPr>
              <a:t>: Dr. Peter F. Green, Deputy Laboratory Director for Science and Technology at NREL, speaks to participants about clean energy advancements, career opportunities, and science outreach.</a:t>
            </a:r>
          </a:p>
          <a:p>
            <a:pPr marL="0" marR="0" lvl="0" indent="0" algn="l" rtl="0">
              <a:spcBef>
                <a:spcPts val="0"/>
              </a:spcBef>
              <a:spcAft>
                <a:spcPts val="600"/>
              </a:spcAft>
              <a:buNone/>
            </a:pPr>
            <a:r>
              <a:rPr lang="en-US" sz="1200" u="sng" dirty="0">
                <a:solidFill>
                  <a:schemeClr val="dk1"/>
                </a:solidFill>
              </a:rPr>
              <a:t>Top Right</a:t>
            </a:r>
            <a:r>
              <a:rPr lang="en-US" sz="1200" dirty="0">
                <a:solidFill>
                  <a:schemeClr val="dk1"/>
                </a:solidFill>
              </a:rPr>
              <a:t>: CMI graduate </a:t>
            </a:r>
            <a:r>
              <a:rPr lang="en-US" dirty="0"/>
              <a:t>s</a:t>
            </a:r>
            <a:r>
              <a:rPr lang="en-US" sz="1200" dirty="0">
                <a:solidFill>
                  <a:schemeClr val="dk1"/>
                </a:solidFill>
              </a:rPr>
              <a:t>tudents discuss poster during MRSEC Kick-Off Poster Session.</a:t>
            </a:r>
            <a:endParaRPr lang="en-US" u="sng" dirty="0"/>
          </a:p>
          <a:p>
            <a:pPr marL="0" marR="0" lvl="0" indent="0" algn="l" rtl="0">
              <a:spcBef>
                <a:spcPts val="0"/>
              </a:spcBef>
              <a:spcAft>
                <a:spcPts val="600"/>
              </a:spcAft>
              <a:buNone/>
            </a:pPr>
            <a:r>
              <a:rPr lang="en-US" sz="1200" u="sng" dirty="0">
                <a:solidFill>
                  <a:schemeClr val="dk1"/>
                </a:solidFill>
              </a:rPr>
              <a:t>Bottom Right</a:t>
            </a:r>
            <a:r>
              <a:rPr lang="en-US" sz="1200" dirty="0">
                <a:solidFill>
                  <a:schemeClr val="dk1"/>
                </a:solidFill>
              </a:rPr>
              <a:t>: Panel of graduate students share their experience matriculating into and through graduate school and answered questions from undergraduates</a:t>
            </a:r>
          </a:p>
          <a:p>
            <a:pPr marL="0" lvl="0" indent="0" algn="l" rtl="0">
              <a:spcBef>
                <a:spcPts val="0"/>
              </a:spcBef>
              <a:spcAft>
                <a:spcPts val="0"/>
              </a:spcAft>
              <a:buNone/>
            </a:pPr>
            <a:endParaRPr dirty="0"/>
          </a:p>
        </p:txBody>
      </p:sp>
      <p:sp>
        <p:nvSpPr>
          <p:cNvPr id="94" name="Google Shape;94;g2e7330fbb0f_0_0:notes"/>
          <p:cNvSpPr txBox="1">
            <a:spLocks noGrp="1"/>
          </p:cNvSpPr>
          <p:nvPr>
            <p:ph type="sldNum" idx="12"/>
          </p:nvPr>
        </p:nvSpPr>
        <p:spPr>
          <a:xfrm>
            <a:off x="3970938" y="8829967"/>
            <a:ext cx="3037800" cy="466500"/>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TITUS">
  <p:cSld name="Title and Content@@TITUS">
    <p:spTree>
      <p:nvGrpSpPr>
        <p:cNvPr id="1" name="Shape 15"/>
        <p:cNvGrpSpPr/>
        <p:nvPr/>
      </p:nvGrpSpPr>
      <p:grpSpPr>
        <a:xfrm>
          <a:off x="0" y="0"/>
          <a:ext cx="0" cy="0"/>
          <a:chOff x="0" y="0"/>
          <a:chExt cx="0" cy="0"/>
        </a:xfrm>
      </p:grpSpPr>
      <p:sp>
        <p:nvSpPr>
          <p:cNvPr id="16" name="Google Shape;16;p3"/>
          <p:cNvSpPr txBox="1"/>
          <p:nvPr/>
        </p:nvSpPr>
        <p:spPr>
          <a:xfrm>
            <a:off x="1" y="3483"/>
            <a:ext cx="12217051" cy="805955"/>
          </a:xfrm>
          <a:prstGeom prst="rect">
            <a:avLst/>
          </a:prstGeom>
          <a:gradFill>
            <a:gsLst>
              <a:gs pos="0">
                <a:srgbClr val="FFFFFF"/>
              </a:gs>
              <a:gs pos="35000">
                <a:srgbClr val="FFFFFF"/>
              </a:gs>
              <a:gs pos="100000">
                <a:srgbClr val="4472C3"/>
              </a:gs>
            </a:gsLst>
            <a:path path="circle">
              <a:fillToRect l="50000" t="50000" r="50000" b="50000"/>
            </a:path>
            <a:tileRect/>
          </a:grad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4400" b="1">
              <a:solidFill>
                <a:srgbClr val="0BC564"/>
              </a:solidFill>
              <a:latin typeface="Arial"/>
              <a:ea typeface="Arial"/>
              <a:cs typeface="Arial"/>
              <a:sym typeface="Arial"/>
            </a:endParaRPr>
          </a:p>
        </p:txBody>
      </p:sp>
      <p:sp>
        <p:nvSpPr>
          <p:cNvPr id="17" name="Google Shape;17;p3"/>
          <p:cNvSpPr txBox="1">
            <a:spLocks noGrp="1"/>
          </p:cNvSpPr>
          <p:nvPr>
            <p:ph type="body" idx="1"/>
          </p:nvPr>
        </p:nvSpPr>
        <p:spPr>
          <a:xfrm>
            <a:off x="505332" y="1334133"/>
            <a:ext cx="10962967" cy="4351338"/>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rgbClr val="BF9000"/>
              </a:buClr>
              <a:buSzPts val="2400"/>
              <a:buFont typeface="Noto Sans Symbols"/>
              <a:buChar char="⮚"/>
              <a:defRPr sz="2400"/>
            </a:lvl1pPr>
            <a:lvl2pPr marL="914400" lvl="1" indent="-340360" algn="l">
              <a:lnSpc>
                <a:spcPct val="90000"/>
              </a:lnSpc>
              <a:spcBef>
                <a:spcPts val="500"/>
              </a:spcBef>
              <a:spcAft>
                <a:spcPts val="0"/>
              </a:spcAft>
              <a:buClr>
                <a:srgbClr val="00B050"/>
              </a:buClr>
              <a:buSzPts val="1760"/>
              <a:buFont typeface="Noto Sans Symbols"/>
              <a:buChar char="❖"/>
              <a:defRPr sz="2000">
                <a:solidFill>
                  <a:srgbClr val="0070C0"/>
                </a:solidFill>
              </a:defRPr>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 name="Google Shape;18;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21" name="Google Shape;21;p3"/>
          <p:cNvGrpSpPr/>
          <p:nvPr/>
        </p:nvGrpSpPr>
        <p:grpSpPr>
          <a:xfrm>
            <a:off x="0" y="6243697"/>
            <a:ext cx="12192000" cy="653979"/>
            <a:chOff x="0" y="6243697"/>
            <a:chExt cx="12192000" cy="653979"/>
          </a:xfrm>
        </p:grpSpPr>
        <p:sp>
          <p:nvSpPr>
            <p:cNvPr id="22" name="Google Shape;22;p3"/>
            <p:cNvSpPr/>
            <p:nvPr/>
          </p:nvSpPr>
          <p:spPr>
            <a:xfrm>
              <a:off x="0" y="6243697"/>
              <a:ext cx="12192000" cy="653979"/>
            </a:xfrm>
            <a:prstGeom prst="rect">
              <a:avLst/>
            </a:prstGeom>
            <a:gradFill>
              <a:gsLst>
                <a:gs pos="0">
                  <a:srgbClr val="F5F7FC"/>
                </a:gs>
                <a:gs pos="100000">
                  <a:srgbClr val="CFAECF"/>
                </a:gs>
              </a:gsLst>
              <a:lin ang="10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pic>
          <p:nvPicPr>
            <p:cNvPr id="23" name="Google Shape;23;p3"/>
            <p:cNvPicPr preferRelativeResize="0"/>
            <p:nvPr/>
          </p:nvPicPr>
          <p:blipFill rotWithShape="1">
            <a:blip r:embed="rId2">
              <a:alphaModFix/>
            </a:blip>
            <a:srcRect/>
            <a:stretch/>
          </p:blipFill>
          <p:spPr>
            <a:xfrm>
              <a:off x="1228326" y="6272178"/>
              <a:ext cx="2200675" cy="547540"/>
            </a:xfrm>
            <a:prstGeom prst="rect">
              <a:avLst/>
            </a:prstGeom>
            <a:noFill/>
            <a:ln>
              <a:noFill/>
            </a:ln>
          </p:spPr>
        </p:pic>
        <p:sp>
          <p:nvSpPr>
            <p:cNvPr id="24" name="Google Shape;24;p3"/>
            <p:cNvSpPr/>
            <p:nvPr/>
          </p:nvSpPr>
          <p:spPr>
            <a:xfrm>
              <a:off x="3640136" y="6470393"/>
              <a:ext cx="4693357" cy="2308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900" b="0" i="1">
                  <a:solidFill>
                    <a:schemeClr val="accent1"/>
                  </a:solidFill>
                  <a:latin typeface="Arial"/>
                  <a:ea typeface="Arial"/>
                  <a:cs typeface="Arial"/>
                  <a:sym typeface="Arial"/>
                </a:rPr>
                <a:t>Where Materials Begin and Society Benefits</a:t>
              </a:r>
              <a:endParaRPr/>
            </a:p>
          </p:txBody>
        </p:sp>
        <p:pic>
          <p:nvPicPr>
            <p:cNvPr id="25" name="Google Shape;25;p3" descr="G:\Apodaca Work Current\NSF logo\NEW NSF Logo Design\Final\BitmapLogo_NOLayers_F.png"/>
            <p:cNvPicPr preferRelativeResize="0"/>
            <p:nvPr/>
          </p:nvPicPr>
          <p:blipFill rotWithShape="1">
            <a:blip r:embed="rId3">
              <a:alphaModFix/>
            </a:blip>
            <a:srcRect/>
            <a:stretch/>
          </p:blipFill>
          <p:spPr>
            <a:xfrm>
              <a:off x="380999" y="6257889"/>
              <a:ext cx="616493" cy="619937"/>
            </a:xfrm>
            <a:prstGeom prst="rect">
              <a:avLst/>
            </a:prstGeom>
            <a:noFill/>
            <a:ln>
              <a:noFill/>
            </a:ln>
          </p:spPr>
        </p:pic>
      </p:grpSp>
      <p:sp>
        <p:nvSpPr>
          <p:cNvPr id="26" name="Google Shape;26;p3"/>
          <p:cNvSpPr txBox="1"/>
          <p:nvPr/>
        </p:nvSpPr>
        <p:spPr>
          <a:xfrm>
            <a:off x="87630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endParaRPr sz="2000" b="0" u="none">
              <a:solidFill>
                <a:schemeClr val="dk1"/>
              </a:solidFill>
              <a:latin typeface="Calibri"/>
              <a:ea typeface="Calibri"/>
              <a:cs typeface="Calibri"/>
              <a:sym typeface="Calibri"/>
            </a:endParaRPr>
          </a:p>
        </p:txBody>
      </p:sp>
      <p:sp>
        <p:nvSpPr>
          <p:cNvPr id="27" name="Google Shape;27;p3"/>
          <p:cNvSpPr/>
          <p:nvPr/>
        </p:nvSpPr>
        <p:spPr>
          <a:xfrm>
            <a:off x="0" y="262753"/>
            <a:ext cx="2765425" cy="416411"/>
          </a:xfrm>
          <a:prstGeom prst="rect">
            <a:avLst/>
          </a:prstGeom>
          <a:solidFill>
            <a:srgbClr val="FEE5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 name="Google Shape;28;p3"/>
          <p:cNvSpPr/>
          <p:nvPr/>
        </p:nvSpPr>
        <p:spPr>
          <a:xfrm>
            <a:off x="2762250" y="261462"/>
            <a:ext cx="457269" cy="417701"/>
          </a:xfrm>
          <a:prstGeom prst="rtTriangle">
            <a:avLst/>
          </a:prstGeom>
          <a:solidFill>
            <a:srgbClr val="FEE5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29" name="Google Shape;29;p3"/>
          <p:cNvGrpSpPr/>
          <p:nvPr/>
        </p:nvGrpSpPr>
        <p:grpSpPr>
          <a:xfrm>
            <a:off x="4707584" y="807282"/>
            <a:ext cx="7484416" cy="444970"/>
            <a:chOff x="4707584" y="910048"/>
            <a:chExt cx="7484416" cy="444970"/>
          </a:xfrm>
        </p:grpSpPr>
        <p:sp>
          <p:nvSpPr>
            <p:cNvPr id="30" name="Google Shape;30;p3"/>
            <p:cNvSpPr/>
            <p:nvPr/>
          </p:nvSpPr>
          <p:spPr>
            <a:xfrm>
              <a:off x="5164853" y="910048"/>
              <a:ext cx="7027147" cy="444969"/>
            </a:xfrm>
            <a:prstGeom prst="rect">
              <a:avLst/>
            </a:prstGeom>
            <a:solidFill>
              <a:srgbClr val="FEE5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 name="Google Shape;31;p3"/>
            <p:cNvSpPr/>
            <p:nvPr/>
          </p:nvSpPr>
          <p:spPr>
            <a:xfrm rot="10800000">
              <a:off x="4707584" y="910048"/>
              <a:ext cx="457269" cy="444970"/>
            </a:xfrm>
            <a:prstGeom prst="rtTriangle">
              <a:avLst/>
            </a:prstGeom>
            <a:solidFill>
              <a:srgbClr val="FEE5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2"/>
        <p:cNvGrpSpPr/>
        <p:nvPr/>
      </p:nvGrpSpPr>
      <p:grpSpPr>
        <a:xfrm>
          <a:off x="0" y="0"/>
          <a:ext cx="0" cy="0"/>
          <a:chOff x="0" y="0"/>
          <a:chExt cx="0" cy="0"/>
        </a:xfrm>
      </p:grpSpPr>
      <p:sp>
        <p:nvSpPr>
          <p:cNvPr id="33" name="Google Shape;33;p4"/>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5" name="Google Shape;35;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2000">
                <a:solidFill>
                  <a:srgbClr val="888888"/>
                </a:solidFill>
                <a:latin typeface="Calibri"/>
                <a:ea typeface="Calibri"/>
                <a:cs typeface="Calibri"/>
                <a:sym typeface="Calibri"/>
              </a:defRPr>
            </a:lvl1pPr>
            <a:lvl2pPr marL="0" lvl="1" indent="0" algn="r">
              <a:spcBef>
                <a:spcPts val="0"/>
              </a:spcBef>
              <a:buNone/>
              <a:defRPr sz="2000">
                <a:solidFill>
                  <a:srgbClr val="888888"/>
                </a:solidFill>
                <a:latin typeface="Calibri"/>
                <a:ea typeface="Calibri"/>
                <a:cs typeface="Calibri"/>
                <a:sym typeface="Calibri"/>
              </a:defRPr>
            </a:lvl2pPr>
            <a:lvl3pPr marL="0" lvl="2" indent="0" algn="r">
              <a:spcBef>
                <a:spcPts val="0"/>
              </a:spcBef>
              <a:buNone/>
              <a:defRPr sz="2000">
                <a:solidFill>
                  <a:srgbClr val="888888"/>
                </a:solidFill>
                <a:latin typeface="Calibri"/>
                <a:ea typeface="Calibri"/>
                <a:cs typeface="Calibri"/>
                <a:sym typeface="Calibri"/>
              </a:defRPr>
            </a:lvl3pPr>
            <a:lvl4pPr marL="0" lvl="3" indent="0" algn="r">
              <a:spcBef>
                <a:spcPts val="0"/>
              </a:spcBef>
              <a:buNone/>
              <a:defRPr sz="2000">
                <a:solidFill>
                  <a:srgbClr val="888888"/>
                </a:solidFill>
                <a:latin typeface="Calibri"/>
                <a:ea typeface="Calibri"/>
                <a:cs typeface="Calibri"/>
                <a:sym typeface="Calibri"/>
              </a:defRPr>
            </a:lvl4pPr>
            <a:lvl5pPr marL="0" lvl="4" indent="0" algn="r">
              <a:spcBef>
                <a:spcPts val="0"/>
              </a:spcBef>
              <a:buNone/>
              <a:defRPr sz="2000">
                <a:solidFill>
                  <a:srgbClr val="888888"/>
                </a:solidFill>
                <a:latin typeface="Calibri"/>
                <a:ea typeface="Calibri"/>
                <a:cs typeface="Calibri"/>
                <a:sym typeface="Calibri"/>
              </a:defRPr>
            </a:lvl5pPr>
            <a:lvl6pPr marL="0" lvl="5" indent="0" algn="r">
              <a:spcBef>
                <a:spcPts val="0"/>
              </a:spcBef>
              <a:buNone/>
              <a:defRPr sz="2000">
                <a:solidFill>
                  <a:srgbClr val="888888"/>
                </a:solidFill>
                <a:latin typeface="Calibri"/>
                <a:ea typeface="Calibri"/>
                <a:cs typeface="Calibri"/>
                <a:sym typeface="Calibri"/>
              </a:defRPr>
            </a:lvl6pPr>
            <a:lvl7pPr marL="0" lvl="6" indent="0" algn="r">
              <a:spcBef>
                <a:spcPts val="0"/>
              </a:spcBef>
              <a:buNone/>
              <a:defRPr sz="2000">
                <a:solidFill>
                  <a:srgbClr val="888888"/>
                </a:solidFill>
                <a:latin typeface="Calibri"/>
                <a:ea typeface="Calibri"/>
                <a:cs typeface="Calibri"/>
                <a:sym typeface="Calibri"/>
              </a:defRPr>
            </a:lvl7pPr>
            <a:lvl8pPr marL="0" lvl="7" indent="0" algn="r">
              <a:spcBef>
                <a:spcPts val="0"/>
              </a:spcBef>
              <a:buNone/>
              <a:defRPr sz="2000">
                <a:solidFill>
                  <a:srgbClr val="888888"/>
                </a:solidFill>
                <a:latin typeface="Calibri"/>
                <a:ea typeface="Calibri"/>
                <a:cs typeface="Calibri"/>
                <a:sym typeface="Calibri"/>
              </a:defRPr>
            </a:lvl8pPr>
            <a:lvl9pPr marL="0" lvl="8" indent="0" algn="r">
              <a:spcBef>
                <a:spcPts val="0"/>
              </a:spcBef>
              <a:buNone/>
              <a:defRPr sz="20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38" name="Google Shape;38;p4"/>
          <p:cNvSpPr txBox="1"/>
          <p:nvPr/>
        </p:nvSpPr>
        <p:spPr>
          <a:xfrm>
            <a:off x="0" y="0"/>
            <a:ext cx="121920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 name="Google Shape;39;p4"/>
          <p:cNvSpPr txBox="1"/>
          <p:nvPr/>
        </p:nvSpPr>
        <p:spPr>
          <a:xfrm>
            <a:off x="0" y="0"/>
            <a:ext cx="121920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40"/>
        <p:cNvGrpSpPr/>
        <p:nvPr/>
      </p:nvGrpSpPr>
      <p:grpSpPr>
        <a:xfrm>
          <a:off x="0" y="0"/>
          <a:ext cx="0" cy="0"/>
          <a:chOff x="0" y="0"/>
          <a:chExt cx="0" cy="0"/>
        </a:xfrm>
      </p:grpSpPr>
      <p:sp>
        <p:nvSpPr>
          <p:cNvPr id="41" name="Google Shape;41;p5"/>
          <p:cNvSpPr txBox="1"/>
          <p:nvPr/>
        </p:nvSpPr>
        <p:spPr>
          <a:xfrm>
            <a:off x="1" y="3483"/>
            <a:ext cx="12217051" cy="805955"/>
          </a:xfrm>
          <a:prstGeom prst="rect">
            <a:avLst/>
          </a:prstGeom>
          <a:gradFill>
            <a:gsLst>
              <a:gs pos="0">
                <a:srgbClr val="FFFFFF"/>
              </a:gs>
              <a:gs pos="35000">
                <a:srgbClr val="FFFFFF"/>
              </a:gs>
              <a:gs pos="100000">
                <a:srgbClr val="4472C3"/>
              </a:gs>
            </a:gsLst>
            <a:path path="circle">
              <a:fillToRect l="50000" t="50000" r="50000" b="50000"/>
            </a:path>
            <a:tileRect/>
          </a:grad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4400" b="1">
              <a:solidFill>
                <a:srgbClr val="0BC564"/>
              </a:solidFill>
              <a:latin typeface="Arial"/>
              <a:ea typeface="Arial"/>
              <a:cs typeface="Arial"/>
              <a:sym typeface="Arial"/>
            </a:endParaRPr>
          </a:p>
        </p:txBody>
      </p:sp>
      <p:sp>
        <p:nvSpPr>
          <p:cNvPr id="42" name="Google Shape;42;p5"/>
          <p:cNvSpPr txBox="1">
            <a:spLocks noGrp="1"/>
          </p:cNvSpPr>
          <p:nvPr>
            <p:ph type="body" idx="1"/>
          </p:nvPr>
        </p:nvSpPr>
        <p:spPr>
          <a:xfrm>
            <a:off x="505332" y="1334133"/>
            <a:ext cx="10962967" cy="4351338"/>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rgbClr val="BF9000"/>
              </a:buClr>
              <a:buSzPts val="2400"/>
              <a:buFont typeface="Noto Sans Symbols"/>
              <a:buChar char="⮚"/>
              <a:defRPr sz="2400"/>
            </a:lvl1pPr>
            <a:lvl2pPr marL="914400" lvl="1" indent="-340360" algn="l">
              <a:lnSpc>
                <a:spcPct val="90000"/>
              </a:lnSpc>
              <a:spcBef>
                <a:spcPts val="500"/>
              </a:spcBef>
              <a:spcAft>
                <a:spcPts val="0"/>
              </a:spcAft>
              <a:buClr>
                <a:srgbClr val="00B050"/>
              </a:buClr>
              <a:buSzPts val="1760"/>
              <a:buFont typeface="Noto Sans Symbols"/>
              <a:buChar char="❖"/>
              <a:defRPr sz="2000">
                <a:solidFill>
                  <a:srgbClr val="0070C0"/>
                </a:solidFill>
              </a:defRPr>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 name="Google Shape;43;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46" name="Google Shape;46;p5"/>
          <p:cNvGrpSpPr/>
          <p:nvPr/>
        </p:nvGrpSpPr>
        <p:grpSpPr>
          <a:xfrm>
            <a:off x="0" y="6243697"/>
            <a:ext cx="12192000" cy="653979"/>
            <a:chOff x="0" y="6243697"/>
            <a:chExt cx="12192000" cy="653979"/>
          </a:xfrm>
        </p:grpSpPr>
        <p:sp>
          <p:nvSpPr>
            <p:cNvPr id="47" name="Google Shape;47;p5"/>
            <p:cNvSpPr/>
            <p:nvPr/>
          </p:nvSpPr>
          <p:spPr>
            <a:xfrm>
              <a:off x="0" y="6243697"/>
              <a:ext cx="12192000" cy="653979"/>
            </a:xfrm>
            <a:prstGeom prst="rect">
              <a:avLst/>
            </a:prstGeom>
            <a:gradFill>
              <a:gsLst>
                <a:gs pos="0">
                  <a:srgbClr val="F5F7FC"/>
                </a:gs>
                <a:gs pos="100000">
                  <a:srgbClr val="CFAECF"/>
                </a:gs>
              </a:gsLst>
              <a:lin ang="10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pic>
          <p:nvPicPr>
            <p:cNvPr id="48" name="Google Shape;48;p5"/>
            <p:cNvPicPr preferRelativeResize="0"/>
            <p:nvPr/>
          </p:nvPicPr>
          <p:blipFill rotWithShape="1">
            <a:blip r:embed="rId2">
              <a:alphaModFix/>
            </a:blip>
            <a:srcRect/>
            <a:stretch/>
          </p:blipFill>
          <p:spPr>
            <a:xfrm>
              <a:off x="1228326" y="6272178"/>
              <a:ext cx="2200675" cy="547540"/>
            </a:xfrm>
            <a:prstGeom prst="rect">
              <a:avLst/>
            </a:prstGeom>
            <a:noFill/>
            <a:ln>
              <a:noFill/>
            </a:ln>
          </p:spPr>
        </p:pic>
        <p:sp>
          <p:nvSpPr>
            <p:cNvPr id="49" name="Google Shape;49;p5"/>
            <p:cNvSpPr/>
            <p:nvPr/>
          </p:nvSpPr>
          <p:spPr>
            <a:xfrm>
              <a:off x="3640136" y="6470393"/>
              <a:ext cx="4693357" cy="2308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900" b="0" i="1">
                  <a:solidFill>
                    <a:schemeClr val="accent1"/>
                  </a:solidFill>
                  <a:latin typeface="Arial"/>
                  <a:ea typeface="Arial"/>
                  <a:cs typeface="Arial"/>
                  <a:sym typeface="Arial"/>
                </a:rPr>
                <a:t>Where Materials Begin and Society Benefits</a:t>
              </a:r>
              <a:endParaRPr/>
            </a:p>
          </p:txBody>
        </p:sp>
        <p:pic>
          <p:nvPicPr>
            <p:cNvPr id="50" name="Google Shape;50;p5" descr="G:\Apodaca Work Current\NSF logo\NEW NSF Logo Design\Final\BitmapLogo_NOLayers_F.png"/>
            <p:cNvPicPr preferRelativeResize="0"/>
            <p:nvPr/>
          </p:nvPicPr>
          <p:blipFill rotWithShape="1">
            <a:blip r:embed="rId3">
              <a:alphaModFix/>
            </a:blip>
            <a:srcRect/>
            <a:stretch/>
          </p:blipFill>
          <p:spPr>
            <a:xfrm>
              <a:off x="380999" y="6257889"/>
              <a:ext cx="616493" cy="619937"/>
            </a:xfrm>
            <a:prstGeom prst="rect">
              <a:avLst/>
            </a:prstGeom>
            <a:noFill/>
            <a:ln>
              <a:noFill/>
            </a:ln>
          </p:spPr>
        </p:pic>
      </p:grpSp>
      <p:sp>
        <p:nvSpPr>
          <p:cNvPr id="51" name="Google Shape;51;p5"/>
          <p:cNvSpPr txBox="1"/>
          <p:nvPr/>
        </p:nvSpPr>
        <p:spPr>
          <a:xfrm>
            <a:off x="87630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endParaRPr sz="2000">
              <a:solidFill>
                <a:schemeClr val="dk1"/>
              </a:solidFill>
              <a:latin typeface="Calibri"/>
              <a:ea typeface="Calibri"/>
              <a:cs typeface="Calibri"/>
              <a:sym typeface="Calibri"/>
            </a:endParaRPr>
          </a:p>
        </p:txBody>
      </p:sp>
      <p:sp>
        <p:nvSpPr>
          <p:cNvPr id="52" name="Google Shape;52;p5"/>
          <p:cNvSpPr/>
          <p:nvPr/>
        </p:nvSpPr>
        <p:spPr>
          <a:xfrm>
            <a:off x="0" y="262753"/>
            <a:ext cx="2765425" cy="416411"/>
          </a:xfrm>
          <a:prstGeom prst="rect">
            <a:avLst/>
          </a:prstGeom>
          <a:solidFill>
            <a:srgbClr val="FEE5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3" name="Google Shape;53;p5"/>
          <p:cNvSpPr/>
          <p:nvPr/>
        </p:nvSpPr>
        <p:spPr>
          <a:xfrm>
            <a:off x="2762250" y="261462"/>
            <a:ext cx="457269" cy="417701"/>
          </a:xfrm>
          <a:prstGeom prst="rtTriangle">
            <a:avLst/>
          </a:prstGeom>
          <a:solidFill>
            <a:srgbClr val="FEE5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54" name="Google Shape;54;p5"/>
          <p:cNvGrpSpPr/>
          <p:nvPr/>
        </p:nvGrpSpPr>
        <p:grpSpPr>
          <a:xfrm>
            <a:off x="4707584" y="807282"/>
            <a:ext cx="7484416" cy="444970"/>
            <a:chOff x="4707584" y="910048"/>
            <a:chExt cx="7484416" cy="444970"/>
          </a:xfrm>
        </p:grpSpPr>
        <p:sp>
          <p:nvSpPr>
            <p:cNvPr id="55" name="Google Shape;55;p5"/>
            <p:cNvSpPr/>
            <p:nvPr/>
          </p:nvSpPr>
          <p:spPr>
            <a:xfrm>
              <a:off x="5164853" y="910048"/>
              <a:ext cx="7027147" cy="444969"/>
            </a:xfrm>
            <a:prstGeom prst="rect">
              <a:avLst/>
            </a:prstGeom>
            <a:solidFill>
              <a:srgbClr val="FEE5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6" name="Google Shape;56;p5"/>
            <p:cNvSpPr/>
            <p:nvPr/>
          </p:nvSpPr>
          <p:spPr>
            <a:xfrm rot="10800000">
              <a:off x="4707584" y="910048"/>
              <a:ext cx="457269" cy="444970"/>
            </a:xfrm>
            <a:prstGeom prst="rtTriangle">
              <a:avLst/>
            </a:prstGeom>
            <a:solidFill>
              <a:srgbClr val="FEE5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57" name="Google Shape;57;p5"/>
          <p:cNvSpPr txBox="1"/>
          <p:nvPr/>
        </p:nvSpPr>
        <p:spPr>
          <a:xfrm>
            <a:off x="0" y="0"/>
            <a:ext cx="121920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Title and Content" type="obj">
  <p:cSld name="OBJECT">
    <p:spTree>
      <p:nvGrpSpPr>
        <p:cNvPr id="1" name="Shape 58"/>
        <p:cNvGrpSpPr/>
        <p:nvPr/>
      </p:nvGrpSpPr>
      <p:grpSpPr>
        <a:xfrm>
          <a:off x="0" y="0"/>
          <a:ext cx="0" cy="0"/>
          <a:chOff x="0" y="0"/>
          <a:chExt cx="0" cy="0"/>
        </a:xfrm>
      </p:grpSpPr>
      <p:sp>
        <p:nvSpPr>
          <p:cNvPr id="59" name="Google Shape;59;p6"/>
          <p:cNvSpPr txBox="1">
            <a:spLocks noGrp="1"/>
          </p:cNvSpPr>
          <p:nvPr>
            <p:ph type="title"/>
          </p:nvPr>
        </p:nvSpPr>
        <p:spPr>
          <a:xfrm>
            <a:off x="614515" y="152008"/>
            <a:ext cx="10962967" cy="566719"/>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C00000"/>
              </a:buClr>
              <a:buSzPts val="2800"/>
              <a:buFont typeface="Arial"/>
              <a:buNone/>
              <a:defRPr sz="2800" b="0">
                <a:solidFill>
                  <a:srgbClr val="C00000"/>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6"/>
          <p:cNvSpPr txBox="1">
            <a:spLocks noGrp="1"/>
          </p:cNvSpPr>
          <p:nvPr>
            <p:ph type="body" idx="1"/>
          </p:nvPr>
        </p:nvSpPr>
        <p:spPr>
          <a:xfrm>
            <a:off x="614514" y="1211301"/>
            <a:ext cx="10962967" cy="4351338"/>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rgbClr val="BF9000"/>
              </a:buClr>
              <a:buSzPts val="2400"/>
              <a:buFont typeface="Noto Sans Symbols"/>
              <a:buChar char="⮚"/>
              <a:defRPr sz="2400"/>
            </a:lvl1pPr>
            <a:lvl2pPr marL="914400" lvl="1" indent="-340360" algn="l">
              <a:lnSpc>
                <a:spcPct val="90000"/>
              </a:lnSpc>
              <a:spcBef>
                <a:spcPts val="500"/>
              </a:spcBef>
              <a:spcAft>
                <a:spcPts val="0"/>
              </a:spcAft>
              <a:buClr>
                <a:srgbClr val="00B050"/>
              </a:buClr>
              <a:buSzPts val="1760"/>
              <a:buFont typeface="Noto Sans Symbols"/>
              <a:buChar char="❖"/>
              <a:defRPr sz="2000">
                <a:solidFill>
                  <a:srgbClr val="0070C0"/>
                </a:solidFill>
              </a:defRPr>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1" name="Google Shape;61;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64" name="Google Shape;64;p6"/>
          <p:cNvGrpSpPr/>
          <p:nvPr/>
        </p:nvGrpSpPr>
        <p:grpSpPr>
          <a:xfrm>
            <a:off x="0" y="6163799"/>
            <a:ext cx="12192000" cy="733878"/>
            <a:chOff x="0" y="6163799"/>
            <a:chExt cx="12192000" cy="733878"/>
          </a:xfrm>
        </p:grpSpPr>
        <p:sp>
          <p:nvSpPr>
            <p:cNvPr id="65" name="Google Shape;65;p6"/>
            <p:cNvSpPr/>
            <p:nvPr/>
          </p:nvSpPr>
          <p:spPr>
            <a:xfrm>
              <a:off x="0" y="6163799"/>
              <a:ext cx="12192000" cy="733878"/>
            </a:xfrm>
            <a:prstGeom prst="rect">
              <a:avLst/>
            </a:prstGeom>
            <a:gradFill>
              <a:gsLst>
                <a:gs pos="0">
                  <a:srgbClr val="F5F7FC"/>
                </a:gs>
                <a:gs pos="100000">
                  <a:srgbClr val="CFAECF"/>
                </a:gs>
              </a:gsLst>
              <a:lin ang="10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pic>
          <p:nvPicPr>
            <p:cNvPr id="66" name="Google Shape;66;p6"/>
            <p:cNvPicPr preferRelativeResize="0"/>
            <p:nvPr/>
          </p:nvPicPr>
          <p:blipFill rotWithShape="1">
            <a:blip r:embed="rId2">
              <a:alphaModFix/>
            </a:blip>
            <a:srcRect/>
            <a:stretch/>
          </p:blipFill>
          <p:spPr>
            <a:xfrm>
              <a:off x="1304694" y="6201502"/>
              <a:ext cx="2445810" cy="608531"/>
            </a:xfrm>
            <a:prstGeom prst="rect">
              <a:avLst/>
            </a:prstGeom>
            <a:noFill/>
            <a:ln>
              <a:noFill/>
            </a:ln>
          </p:spPr>
        </p:pic>
        <p:sp>
          <p:nvSpPr>
            <p:cNvPr id="67" name="Google Shape;67;p6"/>
            <p:cNvSpPr/>
            <p:nvPr/>
          </p:nvSpPr>
          <p:spPr>
            <a:xfrm>
              <a:off x="3921219" y="6374350"/>
              <a:ext cx="4693357"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a:solidFill>
                    <a:schemeClr val="accent1"/>
                  </a:solidFill>
                  <a:latin typeface="Times New Roman"/>
                  <a:ea typeface="Times New Roman"/>
                  <a:cs typeface="Times New Roman"/>
                  <a:sym typeface="Times New Roman"/>
                </a:rPr>
                <a:t>Where Materials Begin &amp; Society Benefits</a:t>
              </a:r>
              <a:endParaRPr/>
            </a:p>
          </p:txBody>
        </p:sp>
        <p:pic>
          <p:nvPicPr>
            <p:cNvPr id="68" name="Google Shape;68;p6" descr="G:\Apodaca Work Current\NSF logo\NEW NSF Logo Design\Final\BitmapLogo_NOLayers_F.png"/>
            <p:cNvPicPr preferRelativeResize="0"/>
            <p:nvPr/>
          </p:nvPicPr>
          <p:blipFill rotWithShape="1">
            <a:blip r:embed="rId3">
              <a:alphaModFix/>
            </a:blip>
            <a:srcRect/>
            <a:stretch/>
          </p:blipFill>
          <p:spPr>
            <a:xfrm>
              <a:off x="350381" y="6201502"/>
              <a:ext cx="647112" cy="650727"/>
            </a:xfrm>
            <a:prstGeom prst="rect">
              <a:avLst/>
            </a:prstGeom>
            <a:noFill/>
            <a:ln>
              <a:noFill/>
            </a:ln>
          </p:spPr>
        </p:pic>
      </p:grpSp>
      <p:sp>
        <p:nvSpPr>
          <p:cNvPr id="69" name="Google Shape;69;p6"/>
          <p:cNvSpPr txBox="1"/>
          <p:nvPr/>
        </p:nvSpPr>
        <p:spPr>
          <a:xfrm>
            <a:off x="87630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2000">
                <a:solidFill>
                  <a:schemeClr val="dk1"/>
                </a:solidFill>
                <a:latin typeface="Calibri"/>
                <a:ea typeface="Calibri"/>
                <a:cs typeface="Calibri"/>
                <a:sym typeface="Calibri"/>
              </a:rPr>
              <a:t>‹#›</a:t>
            </a:fld>
            <a:endParaRPr sz="2000">
              <a:solidFill>
                <a:schemeClr val="dk1"/>
              </a:solidFill>
              <a:latin typeface="Calibri"/>
              <a:ea typeface="Calibri"/>
              <a:cs typeface="Calibri"/>
              <a:sym typeface="Calibri"/>
            </a:endParaRPr>
          </a:p>
        </p:txBody>
      </p:sp>
      <p:sp>
        <p:nvSpPr>
          <p:cNvPr id="70" name="Google Shape;70;p6"/>
          <p:cNvSpPr txBox="1"/>
          <p:nvPr/>
        </p:nvSpPr>
        <p:spPr>
          <a:xfrm>
            <a:off x="25052" y="-3562"/>
            <a:ext cx="12192000" cy="131031"/>
          </a:xfrm>
          <a:prstGeom prst="rect">
            <a:avLst/>
          </a:prstGeom>
          <a:gradFill>
            <a:gsLst>
              <a:gs pos="0">
                <a:schemeClr val="accent6"/>
              </a:gs>
              <a:gs pos="35000">
                <a:srgbClr val="FFFFFF"/>
              </a:gs>
              <a:gs pos="100000">
                <a:srgbClr val="4472C3"/>
              </a:gs>
            </a:gsLst>
            <a:path path="circle">
              <a:fillToRect l="50000" t="50000" r="50000" b="50000"/>
            </a:path>
            <a:tileRect/>
          </a:grad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400">
              <a:solidFill>
                <a:schemeClr val="dk1"/>
              </a:solidFill>
              <a:latin typeface="Calibri"/>
              <a:ea typeface="Calibri"/>
              <a:cs typeface="Calibri"/>
              <a:sym typeface="Calibri"/>
            </a:endParaRPr>
          </a:p>
        </p:txBody>
      </p:sp>
      <p:sp>
        <p:nvSpPr>
          <p:cNvPr id="71" name="Google Shape;71;p6"/>
          <p:cNvSpPr txBox="1"/>
          <p:nvPr/>
        </p:nvSpPr>
        <p:spPr>
          <a:xfrm>
            <a:off x="0" y="0"/>
            <a:ext cx="121920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2"/>
        <p:cNvGrpSpPr/>
        <p:nvPr/>
      </p:nvGrpSpPr>
      <p:grpSpPr>
        <a:xfrm>
          <a:off x="0" y="0"/>
          <a:ext cx="0" cy="0"/>
          <a:chOff x="0" y="0"/>
          <a:chExt cx="0" cy="0"/>
        </a:xfrm>
      </p:grpSpPr>
      <p:sp>
        <p:nvSpPr>
          <p:cNvPr id="73" name="Google Shape;73;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76" name="Google Shape;76;p7"/>
          <p:cNvSpPr txBox="1"/>
          <p:nvPr/>
        </p:nvSpPr>
        <p:spPr>
          <a:xfrm>
            <a:off x="0" y="0"/>
            <a:ext cx="121920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g2e7330fbb0f_0_0"/>
          <p:cNvSpPr txBox="1"/>
          <p:nvPr/>
        </p:nvSpPr>
        <p:spPr>
          <a:xfrm>
            <a:off x="3767780" y="163687"/>
            <a:ext cx="7759200" cy="56670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C00000"/>
              </a:buClr>
              <a:buSzPts val="2000"/>
              <a:buFont typeface="Arial"/>
              <a:buNone/>
            </a:pPr>
            <a:r>
              <a:rPr lang="en-US" sz="2000" b="1" dirty="0">
                <a:solidFill>
                  <a:srgbClr val="C00000"/>
                </a:solidFill>
              </a:rPr>
              <a:t>Developing STEM Researchers within and beyond the MRSEC</a:t>
            </a:r>
            <a:endParaRPr sz="2000" b="1" dirty="0">
              <a:solidFill>
                <a:srgbClr val="C00000"/>
              </a:solidFill>
              <a:latin typeface="Arial"/>
              <a:ea typeface="Arial"/>
              <a:cs typeface="Arial"/>
              <a:sym typeface="Arial"/>
            </a:endParaRPr>
          </a:p>
        </p:txBody>
      </p:sp>
      <p:sp>
        <p:nvSpPr>
          <p:cNvPr id="97" name="Google Shape;97;g2e7330fbb0f_0_0"/>
          <p:cNvSpPr txBox="1"/>
          <p:nvPr/>
        </p:nvSpPr>
        <p:spPr>
          <a:xfrm>
            <a:off x="71575" y="200550"/>
            <a:ext cx="2786100" cy="554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b="1">
                <a:solidFill>
                  <a:schemeClr val="dk1"/>
                </a:solidFill>
              </a:rPr>
              <a:t>University of Michigan </a:t>
            </a:r>
            <a:r>
              <a:rPr lang="en-US" sz="1400" b="1">
                <a:solidFill>
                  <a:schemeClr val="dk1"/>
                </a:solidFill>
                <a:latin typeface="Arial"/>
                <a:ea typeface="Arial"/>
                <a:cs typeface="Arial"/>
                <a:sym typeface="Arial"/>
              </a:rPr>
              <a:t>MRSEC </a:t>
            </a:r>
            <a:endParaRPr/>
          </a:p>
          <a:p>
            <a:pPr marL="0" marR="0" lvl="0" indent="0" algn="l" rtl="0">
              <a:spcBef>
                <a:spcPts val="0"/>
              </a:spcBef>
              <a:spcAft>
                <a:spcPts val="0"/>
              </a:spcAft>
              <a:buNone/>
            </a:pPr>
            <a:r>
              <a:rPr lang="en-US" sz="1400" b="1">
                <a:solidFill>
                  <a:schemeClr val="dk1"/>
                </a:solidFill>
                <a:latin typeface="Arial"/>
                <a:ea typeface="Arial"/>
                <a:cs typeface="Arial"/>
                <a:sym typeface="Arial"/>
              </a:rPr>
              <a:t>DMR-</a:t>
            </a:r>
            <a:r>
              <a:rPr lang="en-US" b="1">
                <a:solidFill>
                  <a:schemeClr val="dk1"/>
                </a:solidFill>
              </a:rPr>
              <a:t>2309029</a:t>
            </a:r>
            <a:r>
              <a:rPr lang="en-US" sz="1600" b="1">
                <a:solidFill>
                  <a:schemeClr val="dk1"/>
                </a:solidFill>
                <a:latin typeface="Arial"/>
                <a:ea typeface="Arial"/>
                <a:cs typeface="Arial"/>
                <a:sym typeface="Arial"/>
              </a:rPr>
              <a:t>	</a:t>
            </a:r>
            <a:endParaRPr/>
          </a:p>
        </p:txBody>
      </p:sp>
      <p:sp>
        <p:nvSpPr>
          <p:cNvPr id="98" name="Google Shape;98;g2e7330fbb0f_0_0"/>
          <p:cNvSpPr txBox="1"/>
          <p:nvPr/>
        </p:nvSpPr>
        <p:spPr>
          <a:xfrm>
            <a:off x="5622122" y="845156"/>
            <a:ext cx="6467100" cy="338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dirty="0">
                <a:solidFill>
                  <a:schemeClr val="dk1"/>
                </a:solidFill>
              </a:rPr>
              <a:t>Stephen Maldonado &amp; </a:t>
            </a:r>
            <a:r>
              <a:rPr lang="en-US" sz="1600" b="1" dirty="0" err="1">
                <a:solidFill>
                  <a:schemeClr val="dk1"/>
                </a:solidFill>
              </a:rPr>
              <a:t>Akesha</a:t>
            </a:r>
            <a:r>
              <a:rPr lang="en-US" sz="1600" b="1" dirty="0">
                <a:solidFill>
                  <a:schemeClr val="dk1"/>
                </a:solidFill>
              </a:rPr>
              <a:t> Moore, University of Michigan</a:t>
            </a:r>
            <a:endParaRPr dirty="0"/>
          </a:p>
        </p:txBody>
      </p:sp>
      <p:sp>
        <p:nvSpPr>
          <p:cNvPr id="99" name="Google Shape;99;g2e7330fbb0f_0_0"/>
          <p:cNvSpPr txBox="1"/>
          <p:nvPr/>
        </p:nvSpPr>
        <p:spPr>
          <a:xfrm>
            <a:off x="14580" y="850134"/>
            <a:ext cx="4844665" cy="541682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600"/>
              </a:spcAft>
              <a:buNone/>
            </a:pPr>
            <a:r>
              <a:rPr lang="en-US" sz="1600" dirty="0">
                <a:solidFill>
                  <a:schemeClr val="dk1"/>
                </a:solidFill>
              </a:rPr>
              <a:t>The Center for Materials Innovation (CMI) is committed to enhancing diversity and improving educational opportunities across STEM fields that comprise materials research at UM and beyond. CMI programs include professional development components to enhance student experiences and prepare them for transitions through academia, industry, and government. These activities include tours of special campus spaces and labs, panels of current UM graduate students, speakers from beyond the University, and opportunities for students at all levels to showcase their research. </a:t>
            </a:r>
          </a:p>
          <a:p>
            <a:pPr marL="0" marR="0" lvl="0" indent="0" algn="l" rtl="0">
              <a:spcBef>
                <a:spcPts val="0"/>
              </a:spcBef>
              <a:spcAft>
                <a:spcPts val="600"/>
              </a:spcAft>
              <a:buNone/>
            </a:pPr>
            <a:r>
              <a:rPr lang="en-US" sz="1600" dirty="0">
                <a:solidFill>
                  <a:schemeClr val="dk1"/>
                </a:solidFill>
              </a:rPr>
              <a:t>In addition to supporting the development of 22 graduate students throughout the year, CMI-MRSEC is hosting 10 REU (undergraduates) and 9 REY (high school students) during summer 2024. Our summer programming has included 4 other summer undergraduate research programs (including 3 NSF-REU/REM programs), with more than 20 undergraduate students, as </a:t>
            </a:r>
            <a:r>
              <a:rPr lang="en-US" sz="1600">
                <a:solidFill>
                  <a:schemeClr val="dk1"/>
                </a:solidFill>
              </a:rPr>
              <a:t>well as graduate </a:t>
            </a:r>
            <a:r>
              <a:rPr lang="en-US" sz="1600" dirty="0">
                <a:solidFill>
                  <a:schemeClr val="dk1"/>
                </a:solidFill>
              </a:rPr>
              <a:t>students and faculty from across UM.</a:t>
            </a:r>
            <a:endParaRPr sz="1600" dirty="0">
              <a:solidFill>
                <a:schemeClr val="dk1"/>
              </a:solidFill>
            </a:endParaRPr>
          </a:p>
        </p:txBody>
      </p:sp>
      <p:pic>
        <p:nvPicPr>
          <p:cNvPr id="100" name="Google Shape;100;g2e7330fbb0f_0_0"/>
          <p:cNvPicPr preferRelativeResize="0"/>
          <p:nvPr/>
        </p:nvPicPr>
        <p:blipFill rotWithShape="1">
          <a:blip r:embed="rId3">
            <a:alphaModFix/>
          </a:blip>
          <a:srcRect/>
          <a:stretch/>
        </p:blipFill>
        <p:spPr>
          <a:xfrm rot="5400000">
            <a:off x="10076981" y="5449001"/>
            <a:ext cx="811215" cy="2088783"/>
          </a:xfrm>
          <a:prstGeom prst="rect">
            <a:avLst/>
          </a:prstGeom>
          <a:noFill/>
          <a:ln>
            <a:noFill/>
          </a:ln>
        </p:spPr>
      </p:pic>
      <p:sp>
        <p:nvSpPr>
          <p:cNvPr id="101" name="Google Shape;101;g2e7330fbb0f_0_0" descr="  "/>
          <p:cNvSpPr txBox="1"/>
          <p:nvPr/>
        </p:nvSpPr>
        <p:spPr>
          <a:xfrm>
            <a:off x="0" y="6537960"/>
            <a:ext cx="242400" cy="354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50">
                <a:solidFill>
                  <a:srgbClr val="000000"/>
                </a:solidFill>
                <a:latin typeface="Helvetica Neue"/>
                <a:ea typeface="Helvetica Neue"/>
                <a:cs typeface="Helvetica Neue"/>
                <a:sym typeface="Helvetica Neue"/>
              </a:rPr>
              <a:t>  </a:t>
            </a:r>
            <a:endParaRPr/>
          </a:p>
        </p:txBody>
      </p:sp>
      <p:sp>
        <p:nvSpPr>
          <p:cNvPr id="102" name="Google Shape;102;g2e7330fbb0f_0_0"/>
          <p:cNvSpPr txBox="1"/>
          <p:nvPr/>
        </p:nvSpPr>
        <p:spPr>
          <a:xfrm>
            <a:off x="5994400" y="0"/>
            <a:ext cx="1848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03" name="Google Shape;103;g2e7330fbb0f_0_0" descr="Dr. Peter F. Green, Deputy Laboratory Director for Science and Technology at NREL, speaks to participants about clean energy advancements, career opportunities, and science outreach."/>
          <p:cNvPicPr preferRelativeResize="0">
            <a:picLocks noChangeAspect="1"/>
          </p:cNvPicPr>
          <p:nvPr/>
        </p:nvPicPr>
        <p:blipFill>
          <a:blip r:embed="rId4">
            <a:alphaModFix/>
          </a:blip>
          <a:stretch>
            <a:fillRect/>
          </a:stretch>
        </p:blipFill>
        <p:spPr>
          <a:xfrm>
            <a:off x="5032463" y="3699140"/>
            <a:ext cx="3411485" cy="2277181"/>
          </a:xfrm>
          <a:prstGeom prst="rect">
            <a:avLst/>
          </a:prstGeom>
          <a:noFill/>
          <a:ln>
            <a:noFill/>
          </a:ln>
        </p:spPr>
      </p:pic>
      <p:pic>
        <p:nvPicPr>
          <p:cNvPr id="105" name="Google Shape;105;g2e7330fbb0f_0_0" descr="2024 CMI-REU Cohort, along with other UM REU cohorts, tour the Michigan Stadium."/>
          <p:cNvPicPr preferRelativeResize="0">
            <a:picLocks noChangeAspect="1"/>
          </p:cNvPicPr>
          <p:nvPr/>
        </p:nvPicPr>
        <p:blipFill>
          <a:blip r:embed="rId5">
            <a:alphaModFix/>
          </a:blip>
          <a:stretch>
            <a:fillRect/>
          </a:stretch>
        </p:blipFill>
        <p:spPr>
          <a:xfrm>
            <a:off x="5029812" y="1357012"/>
            <a:ext cx="3414136" cy="2277181"/>
          </a:xfrm>
          <a:prstGeom prst="rect">
            <a:avLst/>
          </a:prstGeom>
          <a:noFill/>
          <a:ln>
            <a:noFill/>
          </a:ln>
        </p:spPr>
      </p:pic>
      <p:pic>
        <p:nvPicPr>
          <p:cNvPr id="106" name="Google Shape;106;g2e7330fbb0f_0_0" descr="CMI graduate students discuss poster during MRSEC Kick-Off Poster Session."/>
          <p:cNvPicPr preferRelativeResize="0">
            <a:picLocks noChangeAspect="1"/>
          </p:cNvPicPr>
          <p:nvPr/>
        </p:nvPicPr>
        <p:blipFill>
          <a:blip r:embed="rId6">
            <a:alphaModFix/>
          </a:blip>
          <a:stretch>
            <a:fillRect/>
          </a:stretch>
        </p:blipFill>
        <p:spPr>
          <a:xfrm>
            <a:off x="8614515" y="1371840"/>
            <a:ext cx="3411489" cy="2277181"/>
          </a:xfrm>
          <a:prstGeom prst="rect">
            <a:avLst/>
          </a:prstGeom>
          <a:noFill/>
          <a:ln>
            <a:noFill/>
          </a:ln>
        </p:spPr>
      </p:pic>
      <p:grpSp>
        <p:nvGrpSpPr>
          <p:cNvPr id="3" name="Group 2" descr="Panel of graduate students share their experience matriculating into and through graduate school and answered questions from undergraduates">
            <a:extLst>
              <a:ext uri="{FF2B5EF4-FFF2-40B4-BE49-F238E27FC236}">
                <a16:creationId xmlns:a16="http://schemas.microsoft.com/office/drawing/2014/main" id="{C8A18F06-AD77-2C7E-8BBA-7C651BC1E78C}"/>
              </a:ext>
            </a:extLst>
          </p:cNvPr>
          <p:cNvGrpSpPr/>
          <p:nvPr/>
        </p:nvGrpSpPr>
        <p:grpSpPr>
          <a:xfrm>
            <a:off x="8526113" y="3739739"/>
            <a:ext cx="3624233" cy="2292009"/>
            <a:chOff x="8526113" y="3739739"/>
            <a:chExt cx="3624233" cy="2292009"/>
          </a:xfrm>
        </p:grpSpPr>
        <p:pic>
          <p:nvPicPr>
            <p:cNvPr id="104" name="Google Shape;104;g2e7330fbb0f_0_0"/>
            <p:cNvPicPr preferRelativeResize="0">
              <a:picLocks noChangeAspect="1"/>
            </p:cNvPicPr>
            <p:nvPr/>
          </p:nvPicPr>
          <p:blipFill rotWithShape="1">
            <a:blip r:embed="rId7">
              <a:alphaModFix/>
            </a:blip>
            <a:srcRect r="55882"/>
            <a:stretch/>
          </p:blipFill>
          <p:spPr>
            <a:xfrm>
              <a:off x="8526113" y="3754567"/>
              <a:ext cx="2152219" cy="2277181"/>
            </a:xfrm>
            <a:prstGeom prst="rect">
              <a:avLst/>
            </a:prstGeom>
            <a:noFill/>
            <a:ln>
              <a:noFill/>
            </a:ln>
          </p:spPr>
        </p:pic>
        <p:pic>
          <p:nvPicPr>
            <p:cNvPr id="2" name="Google Shape;104;g2e7330fbb0f_0_0">
              <a:extLst>
                <a:ext uri="{FF2B5EF4-FFF2-40B4-BE49-F238E27FC236}">
                  <a16:creationId xmlns:a16="http://schemas.microsoft.com/office/drawing/2014/main" id="{A6C4F8A9-BBF4-8BCA-2533-86900C9088FB}"/>
                </a:ext>
              </a:extLst>
            </p:cNvPr>
            <p:cNvPicPr preferRelativeResize="0">
              <a:picLocks noChangeAspect="1"/>
            </p:cNvPicPr>
            <p:nvPr/>
          </p:nvPicPr>
          <p:blipFill rotWithShape="1">
            <a:blip r:embed="rId7">
              <a:alphaModFix/>
            </a:blip>
            <a:srcRect l="69826" r="-1"/>
            <a:stretch/>
          </p:blipFill>
          <p:spPr>
            <a:xfrm>
              <a:off x="10678332" y="3739739"/>
              <a:ext cx="1472014" cy="2277181"/>
            </a:xfrm>
            <a:prstGeom prst="rect">
              <a:avLst/>
            </a:prstGeom>
            <a:noFill/>
            <a:ln>
              <a:noFill/>
            </a:ln>
          </p:spPr>
        </p:pic>
      </p:gr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TotalTime>
  <Words>273</Words>
  <Application>Microsoft Macintosh PowerPoint</Application>
  <PresentationFormat>Widescreen</PresentationFormat>
  <Paragraphs>12</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Noto Sans Symbols</vt:lpstr>
      <vt:lpstr>Times New Roman</vt:lpstr>
      <vt:lpstr>Calibri</vt:lpstr>
      <vt:lpstr>Arial</vt:lpstr>
      <vt:lpstr>Helvetica Neue</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TD</dc:creator>
  <cp:lastModifiedBy>Goldman, Rachel</cp:lastModifiedBy>
  <cp:revision>8</cp:revision>
  <dcterms:created xsi:type="dcterms:W3CDTF">2017-10-05T17:34:54Z</dcterms:created>
  <dcterms:modified xsi:type="dcterms:W3CDTF">2024-06-23T16:46:32Z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9b3d174c-23b2-471b-a915-ef0585a807c5</vt:lpwstr>
  </property>
  <property fmtid="{D5CDD505-2E9C-101B-9397-08002B2CF9AE}" pid="3" name="ContainsCUI">
    <vt:lpwstr>No</vt:lpwstr>
  </property>
</Properties>
</file>