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1D8E7-C399-4196-BB5F-3DC5056DBA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C63F4-2034-4A8F-84D3-AE169F1A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1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751a5070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8751a5070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 dirty="0"/>
              <a:t>Top </a:t>
            </a:r>
            <a:r>
              <a:rPr lang="en" sz="1200" u="sng" dirty="0">
                <a:solidFill>
                  <a:schemeClr val="dk1"/>
                </a:solidFill>
              </a:rPr>
              <a:t>Left</a:t>
            </a:r>
            <a:r>
              <a:rPr lang="en" sz="1200" dirty="0">
                <a:solidFill>
                  <a:schemeClr val="dk1"/>
                </a:solidFill>
              </a:rPr>
              <a:t>: </a:t>
            </a:r>
            <a:r>
              <a:rPr lang="en" dirty="0"/>
              <a:t>REY students getting an overview of the ME Undergraduate Machine Shop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 dirty="0"/>
              <a:t>Mid Left</a:t>
            </a:r>
            <a:r>
              <a:rPr lang="en" dirty="0"/>
              <a:t>: REY students exploring the Visualization Studio’s augmented/virtual reality cave.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 dirty="0"/>
              <a:t>Bottom Left</a:t>
            </a:r>
            <a:r>
              <a:rPr lang="en" dirty="0"/>
              <a:t>: REY students touring the Fabrication Studio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200" u="sng" dirty="0">
                <a:solidFill>
                  <a:schemeClr val="dk1"/>
                </a:solidFill>
              </a:rPr>
              <a:t>Top Right</a:t>
            </a:r>
            <a:r>
              <a:rPr lang="en" sz="1200" dirty="0">
                <a:solidFill>
                  <a:schemeClr val="dk1"/>
                </a:solidFill>
              </a:rPr>
              <a:t>: </a:t>
            </a:r>
            <a:r>
              <a:rPr lang="en" dirty="0"/>
              <a:t>REY students looking at small object designed in the Fabrication Studio</a:t>
            </a:r>
            <a:endParaRPr u="sng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200" u="sng" dirty="0">
                <a:solidFill>
                  <a:schemeClr val="dk1"/>
                </a:solidFill>
              </a:rPr>
              <a:t>Bottom Right</a:t>
            </a:r>
            <a:r>
              <a:rPr lang="en" sz="1200" dirty="0">
                <a:solidFill>
                  <a:schemeClr val="dk1"/>
                </a:solidFill>
              </a:rPr>
              <a:t>: </a:t>
            </a:r>
            <a:r>
              <a:rPr lang="en" dirty="0"/>
              <a:t>REY students exploring the Visualization Studio’s augmented/virtual reality cave.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u="sng" dirty="0"/>
              <a:t>Bottom Right</a:t>
            </a:r>
            <a:r>
              <a:rPr lang="en" dirty="0"/>
              <a:t>: REY students looking at and passing around a 3D printed duck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" name="Google Shape;85;g28751a5070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5229-7374-7AF0-7C6F-E3CE9DB9F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747B6-CFD4-AD86-039E-5331F0A2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A455-C158-4F5F-2EC2-23F9E34F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B81F3-5C66-05DC-6AF0-B4F479C9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A247-294E-1545-06D8-414F1AA0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00B4-945F-87A6-BC77-0E25EB54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D14E5-CF5D-9504-7672-7843D249E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2B68-0962-A286-474E-8A3D1D3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5662-10E8-988C-7280-5B503594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B7BE-F335-478C-55D1-E48C6404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53FF0-A391-89B4-53F4-2D3AFA9D3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D3FD6-F5AE-D27E-9372-11AC212E4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D160B-8A6B-A176-7220-AC9BDFFF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3146-BF30-EE36-951D-5EEE3457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3CAAD-D62C-D706-4823-6CBBD2AA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5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@@TITUS">
  <p:cSld name="Title and Content@@TITU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1" y="3483"/>
            <a:ext cx="12217200" cy="769401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4472C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4400" b="1" i="0" u="none" strike="noStrike" cap="none">
              <a:solidFill>
                <a:srgbClr val="0BC5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05332" y="1334133"/>
            <a:ext cx="10962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BF9000"/>
              </a:buClr>
              <a:buSzPts val="1800"/>
              <a:buFont typeface="Noto Sans Symbols"/>
              <a:buChar char="⮚"/>
              <a:defRPr sz="2400"/>
            </a:lvl1pPr>
            <a:lvl2pPr marL="1219170" lvl="1" indent="-41485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B050"/>
              </a:buClr>
              <a:buSzPts val="1300"/>
              <a:buFont typeface="Noto Sans Symbols"/>
              <a:buChar char="❖"/>
              <a:defRPr sz="2000">
                <a:solidFill>
                  <a:srgbClr val="0070C0"/>
                </a:solidFill>
              </a:defRPr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6243697"/>
            <a:ext cx="12192000" cy="654000"/>
            <a:chOff x="0" y="6243697"/>
            <a:chExt cx="12192000" cy="6540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6243697"/>
              <a:ext cx="12192000" cy="654000"/>
            </a:xfrm>
            <a:prstGeom prst="rect">
              <a:avLst/>
            </a:prstGeom>
            <a:gradFill>
              <a:gsLst>
                <a:gs pos="0">
                  <a:srgbClr val="F5F7FC"/>
                </a:gs>
                <a:gs pos="100000">
                  <a:srgbClr val="CFAEC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8" name="Google Shape;58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3"/>
            <p:cNvSpPr/>
            <p:nvPr/>
          </p:nvSpPr>
          <p:spPr>
            <a:xfrm>
              <a:off x="3640136" y="6470393"/>
              <a:ext cx="4693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933" b="0" i="1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Where Materials Begin and Society Benefits</a:t>
              </a: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13" descr="G:\Apodaca Work Current\NSF logo\NEW NSF Logo Design\Final\BitmapLogo_NOLayers_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999" y="6257889"/>
              <a:ext cx="616493" cy="619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3"/>
          <p:cNvSpPr txBox="1"/>
          <p:nvPr/>
        </p:nvSpPr>
        <p:spPr>
          <a:xfrm>
            <a:off x="87630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0" y="262753"/>
            <a:ext cx="2765200" cy="4164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762251" y="261463"/>
            <a:ext cx="457200" cy="417600"/>
          </a:xfrm>
          <a:prstGeom prst="rtTriangl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4707653" y="807283"/>
            <a:ext cx="7484400" cy="444969"/>
            <a:chOff x="4707653" y="910048"/>
            <a:chExt cx="7484400" cy="444970"/>
          </a:xfrm>
        </p:grpSpPr>
        <p:sp>
          <p:nvSpPr>
            <p:cNvPr id="65" name="Google Shape;65;p13"/>
            <p:cNvSpPr/>
            <p:nvPr/>
          </p:nvSpPr>
          <p:spPr>
            <a:xfrm>
              <a:off x="5164853" y="910048"/>
              <a:ext cx="7027200" cy="444900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 rot="10800000">
              <a:off x="4707653" y="910118"/>
              <a:ext cx="457200" cy="444900"/>
            </a:xfrm>
            <a:prstGeom prst="rtTriangle">
              <a:avLst/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63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6AF6-3560-1C1F-7DE2-87DC01E5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31EF6-7C7F-2B1E-84EB-518C76F76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29D5-508C-BA22-1D8B-2C35AC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38331-C16A-80D4-E571-FE78010E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C5BB-5089-2488-0A57-B75709E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9901-575E-7FCA-D43B-C469655B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2AAE3-4CDF-3D5B-CC44-C7794683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F0B68-3776-9B13-DAAA-DFC9260F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8FD5-B57F-49C4-9EE1-C2C7FBDE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25F5-FA00-9679-D071-36EDF322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8EAD-A9E7-1396-003D-CDAF7873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64C3-F05E-AB5A-5D86-ABD29ADE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4241C-166D-CB28-E1B5-74389B67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82D2A-C22A-6699-554E-8D12AC17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2AC28-B382-B96F-88A5-01EBA861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B31AF-1509-922C-3C1C-10AA081C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2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031B-881A-0BB6-FE6C-60BE037A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1FBF8-30FF-E425-733E-6A5FF1868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19085-8E48-B67D-26E3-2E66C4838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E2EB9-019D-2CE5-E6E2-9EE4A8171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40C09-13C0-7E16-AF34-26FB74D8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F8F4E-27DF-1112-971E-8216FF41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75FA3-2719-E4DF-C502-FE9D2301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E100A-BDE5-9A6B-B7A6-6BF693B7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72E4-EFA2-CE23-2DD3-EFB0E26C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447DE-D5F0-4739-E370-8040CC70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85036-66CB-1047-65DC-E656F554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33D75-CEB7-DCE5-B8F7-0FCB4942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B0875-6F5E-397A-3DD5-4ADF52A7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A756E-E029-F7EF-E2F6-EE2CF719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8186A-FD28-7DC7-261F-9EC534B4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52FA-BCAB-97AB-3EE8-7F5DE1EB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8AB4-8A8D-EE16-CF55-608D22CD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FCB61-EFF8-EB9F-060A-B5B7C76AE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A08CE-5E8D-BBD0-D523-02A75F55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F9336-9EC1-476D-C79E-FB7E349A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FE73D-FFF3-1825-81EC-EAD19F2E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FF18-3D52-C045-E6CD-BF75E62F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B4177-7D08-5D65-0CD6-E1700B5FB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A5CC1-DA00-932C-4140-A3062725E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CC24F-DA86-F145-4DD4-19F45800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52470-77C8-2845-E529-FDA76ED5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37D3A-ADB4-86D5-0FEA-8C69CC1C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C1188-74EA-2A4B-6C5B-591523B8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F1B45-ECFB-6C3C-4D39-BE65A5C75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A3218-A278-72BA-9336-0C8ABC9F6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60758-274C-4012-8FC6-1C1A39CC66D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B2F3F-4404-E3FC-D0ED-AD3D65F82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D6A3-80CA-D141-F1B1-76F36E0B5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6F2BF-345C-42B9-A72D-5E026D85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6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3767780" y="163687"/>
            <a:ext cx="7759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ts val="1500"/>
            </a:pPr>
            <a:r>
              <a:rPr lang="en" sz="2000" b="1">
                <a:solidFill>
                  <a:srgbClr val="C00000"/>
                </a:solidFill>
              </a:rPr>
              <a:t>High School Research Interns Exploring UM’s CoE</a:t>
            </a: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1575" y="200552"/>
            <a:ext cx="2786000" cy="79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46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Michigan MRSEC DMR-2309029</a:t>
            </a: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622123" y="845156"/>
            <a:ext cx="6467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Stephen Maldonado &amp; Akesha Moore, University of Michigan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4575" y="926325"/>
            <a:ext cx="4842800" cy="523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spcBef>
                <a:spcPts val="667"/>
              </a:spcBef>
              <a:buClr>
                <a:srgbClr val="000000"/>
              </a:buClr>
              <a:buSzPts val="1200"/>
            </a:pPr>
            <a:r>
              <a:rPr lang="en" sz="1467">
                <a:solidFill>
                  <a:schemeClr val="dk1"/>
                </a:solidFill>
              </a:rPr>
              <a:t>The </a:t>
            </a:r>
            <a:r>
              <a:rPr lang="en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CMI-MRSEC host</a:t>
            </a:r>
            <a:r>
              <a:rPr lang="en" sz="1467">
                <a:solidFill>
                  <a:schemeClr val="dk1"/>
                </a:solidFill>
              </a:rPr>
              <a:t>ed </a:t>
            </a:r>
            <a:r>
              <a:rPr lang="en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high school students in </a:t>
            </a:r>
            <a:r>
              <a:rPr lang="en" sz="1467">
                <a:solidFill>
                  <a:schemeClr val="dk1"/>
                </a:solidFill>
              </a:rPr>
              <a:t>labs for 7 weeks during their Research Experiences for Youth (REY) program. The REY participants explored UM’s college of engineering campus through visits of the following spaces</a:t>
            </a:r>
            <a:endParaRPr sz="1467">
              <a:solidFill>
                <a:schemeClr val="dk1"/>
              </a:solidFill>
            </a:endParaRPr>
          </a:p>
          <a:p>
            <a:pPr marL="457189" indent="-313259">
              <a:spcBef>
                <a:spcPts val="667"/>
              </a:spcBef>
              <a:buClr>
                <a:schemeClr val="dk1"/>
              </a:buClr>
              <a:buSzPts val="1100"/>
              <a:buChar char="●"/>
            </a:pPr>
            <a:r>
              <a:rPr lang="en" sz="1467">
                <a:solidFill>
                  <a:schemeClr val="dk1"/>
                </a:solidFill>
              </a:rPr>
              <a:t>Van Vlack Lab - classroom for MSE labs and computational courses, a collaborative space for student projects, and a site to conduct demonstrations for MSE courses.</a:t>
            </a:r>
            <a:endParaRPr sz="1467">
              <a:solidFill>
                <a:schemeClr val="dk1"/>
              </a:solidFill>
            </a:endParaRPr>
          </a:p>
          <a:p>
            <a:pPr marL="457189" indent="-313259">
              <a:buClr>
                <a:schemeClr val="dk1"/>
              </a:buClr>
              <a:buSzPts val="1100"/>
              <a:buChar char="●"/>
            </a:pPr>
            <a:r>
              <a:rPr lang="en" sz="1467">
                <a:solidFill>
                  <a:schemeClr val="dk1"/>
                </a:solidFill>
              </a:rPr>
              <a:t>ME Undergraduate Machine Shop - spaces used by UM undergrads for precision measurements, cutting and drilling, milling machine and lathe</a:t>
            </a:r>
            <a:endParaRPr sz="1467">
              <a:solidFill>
                <a:schemeClr val="dk1"/>
              </a:solidFill>
            </a:endParaRPr>
          </a:p>
          <a:p>
            <a:pPr marL="457189" indent="-313259">
              <a:buClr>
                <a:schemeClr val="dk1"/>
              </a:buClr>
              <a:buSzPts val="1100"/>
              <a:buChar char="●"/>
            </a:pPr>
            <a:r>
              <a:rPr lang="en" sz="1467">
                <a:solidFill>
                  <a:schemeClr val="dk1"/>
                </a:solidFill>
              </a:rPr>
              <a:t>Duderstadt Center - UM’s state-of-the-art multimedia facility providing access to Groundworks Media Lab, Design Labs, Audio Studios, Video Studio, Personal Studio, Fabrication Underground, Multimedia Rooms, Visualization Studio, and the Gallery</a:t>
            </a:r>
            <a:endParaRPr sz="1467">
              <a:solidFill>
                <a:schemeClr val="dk1"/>
              </a:solidFill>
            </a:endParaRPr>
          </a:p>
          <a:p>
            <a:pPr marL="457189" indent="-313259">
              <a:buClr>
                <a:schemeClr val="dk1"/>
              </a:buClr>
              <a:buSzPts val="1100"/>
              <a:buChar char="●"/>
            </a:pPr>
            <a:r>
              <a:rPr lang="en" sz="1467">
                <a:solidFill>
                  <a:schemeClr val="dk1"/>
                </a:solidFill>
              </a:rPr>
              <a:t>Wilson Student Project Center - facility in which students experience hands-on development and fabrication, enhance engineering theories, and use practical application of knowledge.</a:t>
            </a:r>
            <a:endParaRPr sz="1467">
              <a:solidFill>
                <a:schemeClr val="dk1"/>
              </a:solidFill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076982" y="5449002"/>
            <a:ext cx="811215" cy="208878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 descr="  "/>
          <p:cNvSpPr txBox="1"/>
          <p:nvPr/>
        </p:nvSpPr>
        <p:spPr>
          <a:xfrm>
            <a:off x="0" y="6537961"/>
            <a:ext cx="2424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600"/>
            </a:pPr>
            <a:r>
              <a:rPr lang="en"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 title="20240711_142303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176" y="2933053"/>
            <a:ext cx="3473585" cy="160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 title="20240711_142714.he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4965" y="2933053"/>
            <a:ext cx="1525515" cy="324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 title="20240711_150605.heic"/>
          <p:cNvPicPr preferRelativeResize="0"/>
          <p:nvPr/>
        </p:nvPicPr>
        <p:blipFill rotWithShape="1">
          <a:blip r:embed="rId6">
            <a:alphaModFix/>
          </a:blip>
          <a:srcRect l="10594"/>
          <a:stretch/>
        </p:blipFill>
        <p:spPr>
          <a:xfrm>
            <a:off x="8724964" y="1298626"/>
            <a:ext cx="3105485" cy="160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 title="20240715_131937.heic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7195" y="1298626"/>
            <a:ext cx="3473544" cy="160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 title="20240711_150123.heic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7175" y="4567479"/>
            <a:ext cx="3473565" cy="160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 title="20240711_151014.heic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14701" y="2933051"/>
            <a:ext cx="1515751" cy="324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 Neue</vt:lpstr>
      <vt:lpstr>Noto Sans Symbols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Moore, Akesha</dc:creator>
  <cp:lastModifiedBy>Moore, Akesha</cp:lastModifiedBy>
  <cp:revision>1</cp:revision>
  <dcterms:created xsi:type="dcterms:W3CDTF">2024-10-21T16:08:30Z</dcterms:created>
  <dcterms:modified xsi:type="dcterms:W3CDTF">2024-10-21T16:09:51Z</dcterms:modified>
</cp:coreProperties>
</file>