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68844" autoAdjust="0"/>
  </p:normalViewPr>
  <p:slideViewPr>
    <p:cSldViewPr snapToGrid="0" snapToObjects="1">
      <p:cViewPr varScale="1">
        <p:scale>
          <a:sx n="86" d="100"/>
          <a:sy n="86" d="100"/>
        </p:scale>
        <p:origin x="976" y="192"/>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5/13/24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5/13/24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dirty="0">
                <a:latin typeface="Arial" panose="020B0604020202020204" pitchFamily="34" charset="0"/>
                <a:cs typeface="Arial" panose="020B0604020202020204" pitchFamily="34" charset="0"/>
              </a:rPr>
              <a:t>Rather than the typical approach of exfoliating and peeling off individual atomic layers to make a 2D material, the researchers grew the 2D material inside of another matrix. The work has dubbed this new class of materials "</a:t>
            </a:r>
            <a:r>
              <a:rPr lang="en-US" sz="1200" dirty="0" err="1">
                <a:latin typeface="Arial" panose="020B0604020202020204" pitchFamily="34" charset="0"/>
                <a:cs typeface="Arial" panose="020B0604020202020204" pitchFamily="34" charset="0"/>
              </a:rPr>
              <a:t>endotaxial</a:t>
            </a:r>
            <a:r>
              <a:rPr lang="en-US" sz="1200" dirty="0">
                <a:latin typeface="Arial" panose="020B0604020202020204" pitchFamily="34" charset="0"/>
                <a:cs typeface="Arial" panose="020B0604020202020204" pitchFamily="34" charset="0"/>
              </a:rPr>
              <a:t>" from the Greek roots "endo", meaning within, and "taxis", meaning in an ordered manner. Moreover, the electrons of the sandwiched 2D TaS2 crystal layer spontaneously clumped together to form their own 2D crystal, known a charge density wave—a repeating pattern in the distribution of electrons in a solid material. </a:t>
            </a:r>
            <a:r>
              <a:rPr lang="en-US" sz="1200" b="0" i="0" dirty="0">
                <a:solidFill>
                  <a:srgbClr val="222222"/>
                </a:solidFill>
                <a:effectLst/>
                <a:latin typeface="Arial" panose="020B0604020202020204" pitchFamily="34" charset="0"/>
                <a:cs typeface="Arial" panose="020B0604020202020204" pitchFamily="34" charset="0"/>
              </a:rPr>
              <a:t>More specifically, an ordered incommensurate charge density wave (</a:t>
            </a:r>
            <a:r>
              <a:rPr lang="en-US" sz="1200" b="0" i="0" dirty="0" err="1">
                <a:solidFill>
                  <a:srgbClr val="222222"/>
                </a:solidFill>
                <a:effectLst/>
                <a:latin typeface="Arial" panose="020B0604020202020204" pitchFamily="34" charset="0"/>
                <a:cs typeface="Arial" panose="020B0604020202020204" pitchFamily="34" charset="0"/>
              </a:rPr>
              <a:t>oIC</a:t>
            </a:r>
            <a:r>
              <a:rPr lang="en-US" sz="1200" b="0" i="0" dirty="0">
                <a:solidFill>
                  <a:srgbClr val="222222"/>
                </a:solidFill>
                <a:effectLst/>
                <a:latin typeface="Arial" panose="020B0604020202020204" pitchFamily="34" charset="0"/>
                <a:cs typeface="Arial" panose="020B0604020202020204" pitchFamily="34" charset="0"/>
              </a:rPr>
              <a:t>-CDW) was realized in 2D with dramatically enhanced amplitude and resistivity. By enhancing CDW order, the </a:t>
            </a:r>
            <a:r>
              <a:rPr lang="en-US" sz="1200" b="0" i="0" dirty="0" err="1">
                <a:solidFill>
                  <a:srgbClr val="222222"/>
                </a:solidFill>
                <a:effectLst/>
                <a:latin typeface="Arial" panose="020B0604020202020204" pitchFamily="34" charset="0"/>
                <a:cs typeface="Arial" panose="020B0604020202020204" pitchFamily="34" charset="0"/>
              </a:rPr>
              <a:t>hexatic</a:t>
            </a:r>
            <a:r>
              <a:rPr lang="en-US" sz="1200" b="0" i="0" dirty="0">
                <a:solidFill>
                  <a:srgbClr val="222222"/>
                </a:solidFill>
                <a:effectLst/>
                <a:latin typeface="Arial" panose="020B0604020202020204" pitchFamily="34" charset="0"/>
                <a:cs typeface="Arial" panose="020B0604020202020204" pitchFamily="34" charset="0"/>
              </a:rPr>
              <a:t> nature of charge density waves becomes observable. Upon heating via in-situ TEM, the CDW continuously melts in a reversible </a:t>
            </a:r>
            <a:r>
              <a:rPr lang="en-US" sz="1200" b="0" i="0" dirty="0" err="1">
                <a:solidFill>
                  <a:srgbClr val="222222"/>
                </a:solidFill>
                <a:effectLst/>
                <a:latin typeface="Arial" panose="020B0604020202020204" pitchFamily="34" charset="0"/>
                <a:cs typeface="Arial" panose="020B0604020202020204" pitchFamily="34" charset="0"/>
              </a:rPr>
              <a:t>hexatic</a:t>
            </a:r>
            <a:r>
              <a:rPr lang="en-US" sz="1200" b="0" i="0" dirty="0">
                <a:solidFill>
                  <a:srgbClr val="222222"/>
                </a:solidFill>
                <a:effectLst/>
                <a:latin typeface="Arial" panose="020B0604020202020204" pitchFamily="34" charset="0"/>
                <a:cs typeface="Arial" panose="020B0604020202020204" pitchFamily="34" charset="0"/>
              </a:rPr>
              <a:t> process wherein topological defects form in the charge density wave. </a:t>
            </a:r>
            <a:endParaRPr lang="en-US" sz="1200" dirty="0">
              <a:latin typeface="Arial" panose="020B0604020202020204" pitchFamily="34" charset="0"/>
              <a:cs typeface="Arial" panose="020B0604020202020204" pitchFamily="34" charset="0"/>
            </a:endParaRPr>
          </a:p>
          <a:p>
            <a:pPr defTabSz="914400">
              <a:defRPr sz="1400">
                <a:latin typeface="Helvetica Neue"/>
                <a:ea typeface="Helvetica Neue"/>
                <a:cs typeface="Helvetica Neue"/>
                <a:sym typeface="Helvetica Neue"/>
              </a:defRPr>
            </a:pPr>
            <a:endParaRPr lang="en-US" sz="1200" b="1"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0" i="0" dirty="0">
                <a:solidFill>
                  <a:srgbClr val="222222"/>
                </a:solidFill>
                <a:effectLst/>
                <a:latin typeface="Arial" panose="020B0604020202020204" pitchFamily="34" charset="0"/>
                <a:cs typeface="Arial" panose="020B0604020202020204" pitchFamily="34" charset="0"/>
              </a:rPr>
              <a:t>From these results, new regimes of the CDW phase diagram for 1T-TaS</a:t>
            </a:r>
            <a:r>
              <a:rPr lang="en-US" sz="1200" b="0" i="0" baseline="-25000" dirty="0">
                <a:solidFill>
                  <a:srgbClr val="222222"/>
                </a:solidFill>
                <a:effectLst/>
                <a:latin typeface="Arial" panose="020B0604020202020204" pitchFamily="34" charset="0"/>
                <a:cs typeface="Arial" panose="020B0604020202020204" pitchFamily="34" charset="0"/>
              </a:rPr>
              <a:t>2</a:t>
            </a:r>
            <a:r>
              <a:rPr lang="en-US" sz="1200" b="0" i="0" dirty="0">
                <a:solidFill>
                  <a:srgbClr val="222222"/>
                </a:solidFill>
                <a:effectLst/>
                <a:latin typeface="Arial" panose="020B0604020202020204" pitchFamily="34" charset="0"/>
                <a:cs typeface="Arial" panose="020B0604020202020204" pitchFamily="34" charset="0"/>
              </a:rPr>
              <a:t> are derived and consistent with the predicted emergence of vestigial quantum order. </a:t>
            </a:r>
            <a:r>
              <a:rPr lang="en-US" sz="1600" b="0" i="0">
                <a:solidFill>
                  <a:srgbClr val="333333"/>
                </a:solidFill>
                <a:effectLst/>
                <a:latin typeface="Source Sans Pro" panose="020F0502020204030204" pitchFamily="34" charset="0"/>
              </a:rPr>
              <a:t>This exotic quantum phenomena could prove useful as a transistor in either classical or quantum computing, acting as a gate to control voltage flow.</a:t>
            </a:r>
            <a:endParaRPr lang="en-US" sz="1200" dirty="0">
              <a:highlight>
                <a:srgbClr val="FFFF00"/>
              </a:highlight>
              <a:latin typeface="Arial" panose="020B0604020202020204" pitchFamily="34" charset="0"/>
              <a:cs typeface="Arial" panose="020B0604020202020204" pitchFamily="34" charset="0"/>
            </a:endParaRPr>
          </a:p>
          <a:p>
            <a:pPr defTabSz="914400">
              <a:defRPr sz="1400">
                <a:latin typeface="Helvetica Neue"/>
                <a:ea typeface="Helvetica Neue"/>
                <a:cs typeface="Helvetica Neue"/>
                <a:sym typeface="Helvetica Neue"/>
              </a:defRPr>
            </a:pPr>
            <a:endParaRPr lang="en-US" sz="1200" b="1" dirty="0">
              <a:solidFill>
                <a:schemeClr val="tx1"/>
              </a:solidFill>
              <a:latin typeface="+mn-lt"/>
            </a:endParaRP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latin typeface="Arial" panose="020B0604020202020204" pitchFamily="34" charset="0"/>
                <a:cs typeface="Arial" panose="020B0604020202020204" pitchFamily="34" charset="0"/>
              </a:rPr>
              <a:t>The work has demonstrated a novel quantum state in this new class of "</a:t>
            </a:r>
            <a:r>
              <a:rPr lang="en-US" sz="1200" dirty="0" err="1">
                <a:latin typeface="Arial" panose="020B0604020202020204" pitchFamily="34" charset="0"/>
                <a:cs typeface="Arial" panose="020B0604020202020204" pitchFamily="34" charset="0"/>
              </a:rPr>
              <a:t>endotaxial</a:t>
            </a:r>
            <a:r>
              <a:rPr lang="en-US" sz="1200" dirty="0">
                <a:latin typeface="Arial" panose="020B0604020202020204" pitchFamily="34" charset="0"/>
                <a:cs typeface="Arial" panose="020B0604020202020204" pitchFamily="34" charset="0"/>
              </a:rPr>
              <a:t>" materials.</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Where the findings are published: </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0" dirty="0" err="1">
                <a:solidFill>
                  <a:srgbClr val="C00000"/>
                </a:solidFill>
                <a:latin typeface="Arial" panose="020B0604020202020204" pitchFamily="34" charset="0"/>
                <a:cs typeface="Arial" panose="020B0604020202020204" pitchFamily="34" charset="0"/>
              </a:rPr>
              <a:t>Endotaxial</a:t>
            </a:r>
            <a:r>
              <a:rPr lang="en-US" sz="1200" b="0" dirty="0">
                <a:solidFill>
                  <a:srgbClr val="C00000"/>
                </a:solidFill>
                <a:latin typeface="Arial" panose="020B0604020202020204" pitchFamily="34" charset="0"/>
                <a:cs typeface="Arial" panose="020B0604020202020204" pitchFamily="34" charset="0"/>
              </a:rPr>
              <a:t> stabilization of 2D charge density waves </a:t>
            </a:r>
            <a:br>
              <a:rPr lang="en-US" sz="1200" b="0" dirty="0">
                <a:solidFill>
                  <a:srgbClr val="C00000"/>
                </a:solidFill>
                <a:latin typeface="Arial" panose="020B0604020202020204" pitchFamily="34" charset="0"/>
                <a:cs typeface="Arial" panose="020B0604020202020204" pitchFamily="34" charset="0"/>
              </a:rPr>
            </a:br>
            <a:r>
              <a:rPr lang="en-US" sz="1200" b="0" dirty="0">
                <a:solidFill>
                  <a:srgbClr val="C00000"/>
                </a:solidFill>
                <a:latin typeface="Arial" panose="020B0604020202020204" pitchFamily="34" charset="0"/>
                <a:cs typeface="Arial" panose="020B0604020202020204" pitchFamily="34" charset="0"/>
              </a:rPr>
              <a:t>with long-range order (</a:t>
            </a:r>
            <a:r>
              <a:rPr lang="en-US" sz="1200" b="0" dirty="0" err="1">
                <a:solidFill>
                  <a:srgbClr val="C00000"/>
                </a:solidFill>
                <a:latin typeface="Arial" panose="020B0604020202020204" pitchFamily="34" charset="0"/>
                <a:cs typeface="Arial" panose="020B0604020202020204" pitchFamily="34" charset="0"/>
              </a:rPr>
              <a:t>doi.org</a:t>
            </a:r>
            <a:r>
              <a:rPr lang="en-US" sz="1200" b="0" dirty="0">
                <a:solidFill>
                  <a:srgbClr val="C00000"/>
                </a:solidFill>
                <a:latin typeface="Arial" panose="020B0604020202020204" pitchFamily="34" charset="0"/>
                <a:cs typeface="Arial" panose="020B0604020202020204" pitchFamily="34" charset="0"/>
              </a:rPr>
              <a:t>/10.1038/s41467-024-45711-3)</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dirty="0">
                <a:latin typeface="Arial" panose="020B0604020202020204" pitchFamily="34" charset="0"/>
                <a:cs typeface="Arial" panose="020B0604020202020204" pitchFamily="34" charset="0"/>
              </a:rPr>
              <a:t>Nature Communications, </a:t>
            </a:r>
            <a:r>
              <a:rPr lang="en-US" sz="1200" b="1" dirty="0">
                <a:latin typeface="Arial" panose="020B0604020202020204" pitchFamily="34" charset="0"/>
                <a:cs typeface="Arial" panose="020B0604020202020204" pitchFamily="34" charset="0"/>
              </a:rPr>
              <a:t>15</a:t>
            </a:r>
            <a:r>
              <a:rPr lang="en-US" sz="1200" dirty="0">
                <a:latin typeface="Arial" panose="020B0604020202020204" pitchFamily="34" charset="0"/>
                <a:cs typeface="Arial" panose="020B0604020202020204" pitchFamily="34" charset="0"/>
              </a:rPr>
              <a:t>, Article number: 1403 (2024)</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b="0" dirty="0">
              <a:solidFill>
                <a:srgbClr val="C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b="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err="1">
                <a:solidFill>
                  <a:srgbClr val="C00000"/>
                </a:solidFill>
                <a:latin typeface="Arial" panose="020B0604020202020204" pitchFamily="34" charset="0"/>
                <a:cs typeface="Arial" panose="020B0604020202020204" pitchFamily="34" charset="0"/>
              </a:rPr>
              <a:t>Endotaxial</a:t>
            </a:r>
            <a:r>
              <a:rPr lang="en-US" sz="2000" b="1" dirty="0">
                <a:solidFill>
                  <a:srgbClr val="C00000"/>
                </a:solidFill>
                <a:latin typeface="Arial" panose="020B0604020202020204" pitchFamily="34" charset="0"/>
                <a:cs typeface="Arial" panose="020B0604020202020204" pitchFamily="34" charset="0"/>
              </a:rPr>
              <a:t> stabilization of 2D charge density waves </a:t>
            </a:r>
            <a:br>
              <a:rPr lang="en-US" sz="2000" b="1" dirty="0">
                <a:solidFill>
                  <a:srgbClr val="C00000"/>
                </a:solidFill>
                <a:latin typeface="Arial" panose="020B0604020202020204" pitchFamily="34" charset="0"/>
                <a:cs typeface="Arial" panose="020B0604020202020204" pitchFamily="34" charset="0"/>
              </a:rPr>
            </a:br>
            <a:r>
              <a:rPr lang="en-US" sz="2000" b="1" dirty="0">
                <a:solidFill>
                  <a:srgbClr val="C00000"/>
                </a:solidFill>
                <a:latin typeface="Arial" panose="020B0604020202020204" pitchFamily="34" charset="0"/>
                <a:cs typeface="Arial" panose="020B0604020202020204" pitchFamily="34" charset="0"/>
              </a:rPr>
              <a:t>with long-range order (</a:t>
            </a:r>
            <a:r>
              <a:rPr lang="en-US" sz="2000" b="1" dirty="0" err="1">
                <a:solidFill>
                  <a:srgbClr val="C00000"/>
                </a:solidFill>
                <a:latin typeface="Arial" panose="020B0604020202020204" pitchFamily="34" charset="0"/>
                <a:cs typeface="Arial" panose="020B0604020202020204" pitchFamily="34" charset="0"/>
              </a:rPr>
              <a:t>doi.org</a:t>
            </a:r>
            <a:r>
              <a:rPr lang="en-US" sz="2000" b="1" dirty="0">
                <a:solidFill>
                  <a:srgbClr val="C00000"/>
                </a:solidFill>
                <a:latin typeface="Arial" panose="020B0604020202020204" pitchFamily="34" charset="0"/>
                <a:cs typeface="Arial" panose="020B0604020202020204" pitchFamily="34" charset="0"/>
              </a:rPr>
              <a:t>/10.1038/s41467-024-45711-3)</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 Michigan) MRSEC </a:t>
            </a:r>
          </a:p>
          <a:p>
            <a:r>
              <a:rPr lang="en-US" sz="1400" b="1" dirty="0">
                <a:latin typeface="Arial" panose="020B0604020202020204" pitchFamily="34" charset="0"/>
                <a:cs typeface="Arial" panose="020B0604020202020204" pitchFamily="34" charset="0"/>
              </a:rPr>
              <a:t>DMR-2309029</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615873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Suk Hyun Sung, et al. John T. Heron, Kai Sun, Robert Hovden</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480647" y="1195112"/>
            <a:ext cx="446743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dirty="0">
                <a:latin typeface="Arial" panose="020B0604020202020204" pitchFamily="34" charset="0"/>
                <a:cs typeface="Arial" panose="020B0604020202020204" pitchFamily="34" charset="0"/>
              </a:rPr>
              <a:t>Rather than the typical approach of exfoliating and peeling off individual atomic layers to make a 2D material, the researchers grew the 2D material inside of another matrix. The work has dubbed this new class of materials "</a:t>
            </a:r>
            <a:r>
              <a:rPr lang="en-US" sz="1300" dirty="0" err="1">
                <a:latin typeface="Arial" panose="020B0604020202020204" pitchFamily="34" charset="0"/>
                <a:cs typeface="Arial" panose="020B0604020202020204" pitchFamily="34" charset="0"/>
              </a:rPr>
              <a:t>endotaxial</a:t>
            </a:r>
            <a:r>
              <a:rPr lang="en-US" sz="1300" dirty="0">
                <a:latin typeface="Arial" panose="020B0604020202020204" pitchFamily="34" charset="0"/>
                <a:cs typeface="Arial" panose="020B0604020202020204" pitchFamily="34" charset="0"/>
              </a:rPr>
              <a:t>" from the Greek roots "endo", meaning within, and "taxis", meaning in an ordered manner. Moreover, the electrons of the sandwiched 2D TaS2 crystal layer spontaneously clumped together to form their own 2D crystal, known a charge density wave—a repeating pattern in the distribution of electrons in a solid material.</a:t>
            </a:r>
          </a:p>
          <a:p>
            <a:pPr eaLnBrk="1" hangingPunct="1"/>
            <a:endParaRPr lang="en-US" sz="1300" dirty="0">
              <a:highlight>
                <a:srgbClr val="FFFF00"/>
              </a:highlight>
              <a:latin typeface="Arial" panose="020B0604020202020204" pitchFamily="34" charset="0"/>
              <a:cs typeface="Arial" panose="020B0604020202020204" pitchFamily="34" charset="0"/>
            </a:endParaRPr>
          </a:p>
          <a:p>
            <a:pPr eaLnBrk="1" hangingPunct="1"/>
            <a:r>
              <a:rPr lang="en-US" sz="1300" b="0" i="0" dirty="0">
                <a:solidFill>
                  <a:srgbClr val="222222"/>
                </a:solidFill>
                <a:effectLst/>
                <a:latin typeface="Arial" panose="020B0604020202020204" pitchFamily="34" charset="0"/>
                <a:cs typeface="Arial" panose="020B0604020202020204" pitchFamily="34" charset="0"/>
              </a:rPr>
              <a:t>More specifically, an ordered charge density wave (CDW) was stabilized in two-dimensions that resulted in dramatically enhancement and</a:t>
            </a:r>
            <a:r>
              <a:rPr lang="en-US" sz="1300" dirty="0">
                <a:solidFill>
                  <a:srgbClr val="222222"/>
                </a:solidFill>
                <a:latin typeface="Arial" panose="020B0604020202020204" pitchFamily="34" charset="0"/>
                <a:cs typeface="Arial" panose="020B0604020202020204" pitchFamily="34" charset="0"/>
              </a:rPr>
              <a:t> an increased </a:t>
            </a:r>
            <a:r>
              <a:rPr lang="en-US" sz="1300" b="0" i="0" dirty="0">
                <a:solidFill>
                  <a:srgbClr val="222222"/>
                </a:solidFill>
                <a:effectLst/>
                <a:latin typeface="Arial" panose="020B0604020202020204" pitchFamily="34" charset="0"/>
                <a:cs typeface="Arial" panose="020B0604020202020204" pitchFamily="34" charset="0"/>
              </a:rPr>
              <a:t>material resistivity. By enhancing CDW order, it became possible to heat and melt the charge density waves. </a:t>
            </a:r>
            <a:r>
              <a:rPr lang="en-US" sz="1300" dirty="0">
                <a:solidFill>
                  <a:srgbClr val="222222"/>
                </a:solidFill>
                <a:latin typeface="Arial" panose="020B0604020202020204" pitchFamily="34" charset="0"/>
                <a:cs typeface="Arial" panose="020B0604020202020204" pitchFamily="34" charset="0"/>
              </a:rPr>
              <a:t>I</a:t>
            </a:r>
            <a:r>
              <a:rPr lang="en-US" sz="1300" b="0" i="0" dirty="0">
                <a:solidFill>
                  <a:srgbClr val="222222"/>
                </a:solidFill>
                <a:effectLst/>
                <a:latin typeface="Arial" panose="020B0604020202020204" pitchFamily="34" charset="0"/>
                <a:cs typeface="Arial" panose="020B0604020202020204" pitchFamily="34" charset="0"/>
              </a:rPr>
              <a:t>n-situ TEM, allowed observation of CDW melting through a continuous and reversible process. From these results, new regimes of CDW phases are derived and consistent with predicted emergences of quantum order.</a:t>
            </a:r>
            <a:endParaRPr lang="en-US" sz="1300" dirty="0">
              <a:highlight>
                <a:srgbClr val="FFFF00"/>
              </a:highlight>
              <a:latin typeface="Arial" panose="020B0604020202020204" pitchFamily="34" charset="0"/>
              <a:cs typeface="Arial" panose="020B0604020202020204" pitchFamily="34" charset="0"/>
            </a:endParaRPr>
          </a:p>
          <a:p>
            <a:pPr eaLnBrk="1" hangingPunct="1"/>
            <a:endParaRPr lang="en-US" sz="1300" dirty="0">
              <a:latin typeface="Arial" panose="020B0604020202020204" pitchFamily="34" charset="0"/>
              <a:cs typeface="Arial" panose="020B0604020202020204" pitchFamily="34" charset="0"/>
            </a:endParaRPr>
          </a:p>
          <a:p>
            <a:pPr eaLnBrk="1" hangingPunct="1"/>
            <a:r>
              <a:rPr lang="en-US" sz="1300" dirty="0">
                <a:latin typeface="Arial" panose="020B0604020202020204" pitchFamily="34" charset="0"/>
                <a:cs typeface="Arial" panose="020B0604020202020204" pitchFamily="34" charset="0"/>
              </a:rPr>
              <a:t>Nature Communications, </a:t>
            </a:r>
            <a:r>
              <a:rPr lang="en-US" sz="1300" b="1" dirty="0">
                <a:latin typeface="Arial" panose="020B0604020202020204" pitchFamily="34" charset="0"/>
                <a:cs typeface="Arial" panose="020B0604020202020204" pitchFamily="34" charset="0"/>
              </a:rPr>
              <a:t>15</a:t>
            </a:r>
            <a:r>
              <a:rPr lang="en-US" sz="1300" dirty="0">
                <a:latin typeface="Arial" panose="020B0604020202020204" pitchFamily="34" charset="0"/>
                <a:cs typeface="Arial" panose="020B0604020202020204" pitchFamily="34" charset="0"/>
              </a:rPr>
              <a:t>, Article number: 1403 (2024)</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3" name="Picture 2" descr="A 3D render of a crystal. There are 5 layers, the center atomic layer has a wave pattern drawn throughout that layer.">
            <a:extLst>
              <a:ext uri="{FF2B5EF4-FFF2-40B4-BE49-F238E27FC236}">
                <a16:creationId xmlns:a16="http://schemas.microsoft.com/office/drawing/2014/main" id="{947BEFC1-0C4A-3C5A-3C31-FAFC9D28129F}"/>
              </a:ext>
            </a:extLst>
          </p:cNvPr>
          <p:cNvPicPr>
            <a:picLocks noChangeAspect="1"/>
          </p:cNvPicPr>
          <p:nvPr/>
        </p:nvPicPr>
        <p:blipFill rotWithShape="1">
          <a:blip r:embed="rId4"/>
          <a:srcRect l="9763" r="11010"/>
          <a:stretch/>
        </p:blipFill>
        <p:spPr>
          <a:xfrm>
            <a:off x="5937516" y="1603856"/>
            <a:ext cx="6112283" cy="4339650"/>
          </a:xfrm>
          <a:prstGeom prst="rect">
            <a:avLst/>
          </a:prstGeom>
        </p:spPr>
      </p:pic>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3035</TotalTime>
  <Words>541</Words>
  <Application>Microsoft Macintosh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Microsoft Sans Serif</vt:lpstr>
      <vt:lpstr>Sitka Subheading</vt:lpstr>
      <vt:lpstr>Source Sans Pro</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Hovden, Robert</cp:lastModifiedBy>
  <cp:revision>276</cp:revision>
  <cp:lastPrinted>2018-03-20T12:31:18Z</cp:lastPrinted>
  <dcterms:created xsi:type="dcterms:W3CDTF">2017-10-05T17:34:54Z</dcterms:created>
  <dcterms:modified xsi:type="dcterms:W3CDTF">2024-05-14T01:27:30Z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