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85714" autoAdjust="0"/>
  </p:normalViewPr>
  <p:slideViewPr>
    <p:cSldViewPr snapToGrid="0" snapToObjects="1">
      <p:cViewPr varScale="1">
        <p:scale>
          <a:sx n="98" d="100"/>
          <a:sy n="98" d="100"/>
        </p:scale>
        <p:origin x="1218" y="72"/>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5/14/2024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93/icb/icae00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This article studies the reversible structure and mechanical properties of a biological dynamic polymer network. This biological material based on structural protein polymers has a glass transition at 35 </a:t>
            </a:r>
            <a:r>
              <a:rPr lang="en-US" sz="1200" dirty="0"/>
              <a:t>°C, causing a reversible thermomechanical transition and a change in modulus spanning several orders of magnitudes.</a:t>
            </a:r>
            <a:endParaRPr lang="en-US" sz="120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The properties exhibited by this protein biopolymer (reversible thermomechanical transition at low temperatures) are desirable for the recycling, reshaping, and repair of dynamic materials. This work draws structure-property relationships across length scales (</a:t>
            </a:r>
            <a:r>
              <a:rPr lang="en-US" sz="1200" dirty="0" err="1">
                <a:solidFill>
                  <a:schemeClr val="tx1"/>
                </a:solidFill>
                <a:latin typeface="+mn-lt"/>
              </a:rPr>
              <a:t>nano</a:t>
            </a:r>
            <a:r>
              <a:rPr lang="en-US" sz="1200" dirty="0">
                <a:solidFill>
                  <a:schemeClr val="tx1"/>
                </a:solidFill>
                <a:latin typeface="+mn-lt"/>
              </a:rPr>
              <a:t>, micro, macro) as a function of temperature to understand the underlying structural processes in the polymer network. Furthermore, this project has involved 2 undergraduate students (including first author) and 2 PhD students that have been trained in microscopy, mechanical characterization, and spectroscopy applied to biopolymers.</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IRG2 has the main objective of designing synthetic covalent adaptable polymer networks (CANs) with tunable structure and properties to enable recycling and repairing of polymers. While many synthetic CANs have high transition temperatures and slow processes, the biological dynamic polymer studied here has very fast thermomechanical transitions at mild temperatures (much more energy efficient). These findings will inspire the design of synthetic CAN networks leveraging fundamental structure-property relationships uncovered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i="0" kern="1200" dirty="0" err="1">
                <a:solidFill>
                  <a:schemeClr val="tx1"/>
                </a:solidFill>
                <a:effectLst/>
                <a:latin typeface="+mn-lt"/>
                <a:ea typeface="+mn-ea"/>
                <a:cs typeface="+mn-cs"/>
              </a:rPr>
              <a:t>Helft</a:t>
            </a:r>
            <a:r>
              <a:rPr lang="en-US" sz="1200" b="0" i="0" kern="1200" dirty="0">
                <a:solidFill>
                  <a:schemeClr val="tx1"/>
                </a:solidFill>
                <a:effectLst/>
                <a:latin typeface="+mn-lt"/>
                <a:ea typeface="+mn-ea"/>
                <a:cs typeface="+mn-cs"/>
              </a:rPr>
              <a:t>, Margot, et al. "Thermomechanical and Morphological Properties of </a:t>
            </a:r>
            <a:r>
              <a:rPr lang="en-US" sz="1200" b="0" i="0" kern="1200" dirty="0" err="1">
                <a:solidFill>
                  <a:schemeClr val="tx1"/>
                </a:solidFill>
                <a:effectLst/>
                <a:latin typeface="+mn-lt"/>
                <a:ea typeface="+mn-ea"/>
                <a:cs typeface="+mn-cs"/>
              </a:rPr>
              <a:t>Loligo</a:t>
            </a:r>
            <a:r>
              <a:rPr lang="en-US" sz="1200" b="0" i="0" kern="1200" dirty="0">
                <a:solidFill>
                  <a:schemeClr val="tx1"/>
                </a:solidFill>
                <a:effectLst/>
                <a:latin typeface="+mn-lt"/>
                <a:ea typeface="+mn-ea"/>
                <a:cs typeface="+mn-cs"/>
              </a:rPr>
              <a:t> vulgaris Squid Sucker Ring Teeth." </a:t>
            </a:r>
            <a:r>
              <a:rPr lang="en-US" sz="1200" b="0" i="1" kern="1200" dirty="0">
                <a:solidFill>
                  <a:schemeClr val="tx1"/>
                </a:solidFill>
                <a:effectLst/>
                <a:latin typeface="+mn-lt"/>
                <a:ea typeface="+mn-ea"/>
                <a:cs typeface="+mn-cs"/>
              </a:rPr>
              <a:t>Integrative and Comparative Biology</a:t>
            </a:r>
            <a:r>
              <a:rPr lang="en-US" sz="1200" b="0" i="0" kern="1200" dirty="0">
                <a:solidFill>
                  <a:schemeClr val="tx1"/>
                </a:solidFill>
                <a:effectLst/>
                <a:latin typeface="+mn-lt"/>
                <a:ea typeface="+mn-ea"/>
                <a:cs typeface="+mn-cs"/>
              </a:rPr>
              <a:t> (2024): icae005. </a:t>
            </a:r>
            <a:r>
              <a:rPr lang="en-US" sz="1200" b="0" i="0" u="none" strike="noStrike" kern="1200" dirty="0">
                <a:solidFill>
                  <a:schemeClr val="tx1"/>
                </a:solidFill>
                <a:effectLst/>
                <a:latin typeface="+mn-lt"/>
                <a:ea typeface="+mn-ea"/>
                <a:cs typeface="+mn-cs"/>
                <a:hlinkClick r:id="rId3"/>
              </a:rPr>
              <a:t>https://doi.org/10.1093/icb/icae005</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D72494-A65A-447B-9706-D5F42F8E2674}"/>
              </a:ext>
            </a:extLst>
          </p:cNvPr>
          <p:cNvPicPr>
            <a:picLocks noChangeAspect="1"/>
          </p:cNvPicPr>
          <p:nvPr/>
        </p:nvPicPr>
        <p:blipFill>
          <a:blip r:embed="rId3"/>
          <a:stretch>
            <a:fillRect/>
          </a:stretch>
        </p:blipFill>
        <p:spPr>
          <a:xfrm>
            <a:off x="6296296" y="1572957"/>
            <a:ext cx="5133704" cy="3790117"/>
          </a:xfrm>
          <a:prstGeom prst="rect">
            <a:avLst/>
          </a:prstGeom>
        </p:spPr>
      </p:pic>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Thermomechanical Properties of Squid Sucker Proteins</a:t>
            </a:r>
          </a:p>
        </p:txBody>
      </p:sp>
      <p:sp>
        <p:nvSpPr>
          <p:cNvPr id="9" name="TextBox 8">
            <a:extLst>
              <a:ext uri="{FF2B5EF4-FFF2-40B4-BE49-F238E27FC236}">
                <a16:creationId xmlns:a16="http://schemas.microsoft.com/office/drawing/2014/main" id="{7AC7D99B-1EFC-61F2-9703-F085A3591D9E}"/>
              </a:ext>
            </a:extLst>
          </p:cNvPr>
          <p:cNvSpPr txBox="1"/>
          <p:nvPr/>
        </p:nvSpPr>
        <p:spPr>
          <a:xfrm>
            <a:off x="69957" y="200554"/>
            <a:ext cx="283861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University of Michigan MRSEC </a:t>
            </a:r>
          </a:p>
          <a:p>
            <a:r>
              <a:rPr lang="en-US" sz="1400" b="1" dirty="0">
                <a:latin typeface="Arial" panose="020B0604020202020204" pitchFamily="34" charset="0"/>
                <a:cs typeface="Arial" panose="020B0604020202020204" pitchFamily="34" charset="0"/>
              </a:rPr>
              <a:t>DMR-2309029</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229431" y="768303"/>
            <a:ext cx="4956806" cy="523220"/>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Margot </a:t>
            </a:r>
            <a:r>
              <a:rPr lang="en-US" sz="1400" b="1" dirty="0" err="1">
                <a:latin typeface="Arial" panose="020B0604020202020204" pitchFamily="34" charset="0"/>
                <a:cs typeface="Arial" panose="020B0604020202020204" pitchFamily="34" charset="0"/>
              </a:rPr>
              <a:t>Helft</a:t>
            </a:r>
            <a:r>
              <a:rPr lang="en-US" sz="1400" b="1" dirty="0">
                <a:latin typeface="Arial" panose="020B0604020202020204" pitchFamily="34" charset="0"/>
                <a:cs typeface="Arial" panose="020B0604020202020204" pitchFamily="34" charset="0"/>
              </a:rPr>
              <a:t> et al., Abdon Pena-</a:t>
            </a:r>
            <a:r>
              <a:rPr lang="en-US" sz="1400" b="1" dirty="0" err="1">
                <a:latin typeface="Arial" panose="020B0604020202020204" pitchFamily="34" charset="0"/>
                <a:cs typeface="Arial" panose="020B0604020202020204" pitchFamily="34" charset="0"/>
              </a:rPr>
              <a:t>Francesch</a:t>
            </a: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Materials Science &amp; Engineering, University of Michigan</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322187" y="1485807"/>
            <a:ext cx="4956806"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dirty="0"/>
              <a:t>Squids have teethed structures inside their suckers that they use to latch on their prey. These teeth are made of structural proteins that form a reversibly crosslinked network with outstanding mechanical properties.</a:t>
            </a:r>
          </a:p>
          <a:p>
            <a:pPr eaLnBrk="1" hangingPunct="1"/>
            <a:endParaRPr lang="en-US" sz="1300" dirty="0"/>
          </a:p>
          <a:p>
            <a:pPr eaLnBrk="1" hangingPunct="1"/>
            <a:r>
              <a:rPr lang="en-US" sz="1300" dirty="0"/>
              <a:t>In </a:t>
            </a:r>
            <a:r>
              <a:rPr lang="en-US" sz="1300" dirty="0" err="1"/>
              <a:t>Helft</a:t>
            </a:r>
            <a:r>
              <a:rPr lang="en-US" sz="1300" dirty="0"/>
              <a:t>, et al., </a:t>
            </a:r>
            <a:r>
              <a:rPr lang="en-US" sz="1300" i="1" dirty="0"/>
              <a:t>Integrative and Comparative Biology </a:t>
            </a:r>
            <a:r>
              <a:rPr lang="en-US" sz="1300" dirty="0"/>
              <a:t>(2024), the team investigated changes in </a:t>
            </a:r>
            <a:r>
              <a:rPr lang="en-US" sz="1300" dirty="0" err="1"/>
              <a:t>nano</a:t>
            </a:r>
            <a:r>
              <a:rPr lang="en-US" sz="1300" dirty="0"/>
              <a:t>/microstructure and mechanical properties with temperature, revealing a reversible softening due to a glass transition at mild temperatures (35 °C). This thermomechanical transition relies in dense hydrogen-bonding interactions that stabilize the protein network, and provide mechanical and self-healing properties that surpass many synthetic polymers.</a:t>
            </a:r>
          </a:p>
          <a:p>
            <a:pPr eaLnBrk="1" hangingPunct="1"/>
            <a:r>
              <a:rPr lang="en-US" sz="1300" dirty="0"/>
              <a:t>Understanding the structure-property relationships that govern this biological material will guide the molecular design of dynamic polymer networks in IRG2 with reversible thermomechanical properties and crosslinking mechanisms.</a:t>
            </a:r>
          </a:p>
          <a:p>
            <a:pPr eaLnBrk="1" hangingPunct="1"/>
            <a:endParaRPr lang="en-US" sz="1300" dirty="0"/>
          </a:p>
          <a:p>
            <a:pPr eaLnBrk="1" hangingPunct="1"/>
            <a:r>
              <a:rPr lang="en-US" sz="1300" dirty="0"/>
              <a:t>This project has been co-authored by 2 undergraduate students and 2 PhD students in MSE, MACRO, and Biophysics at UM.</a:t>
            </a:r>
          </a:p>
          <a:p>
            <a:pPr eaLnBrk="1" hangingPunct="1"/>
            <a:endParaRPr lang="en-US" sz="1300" dirty="0"/>
          </a:p>
          <a:p>
            <a:pPr eaLnBrk="1" hangingPunct="1"/>
            <a:r>
              <a:rPr lang="en-US" sz="1300" i="1" dirty="0"/>
              <a:t>Integrative and Comparative Biology</a:t>
            </a:r>
            <a:r>
              <a:rPr lang="en-US" sz="1300" dirty="0"/>
              <a:t> (2024): icae005</a:t>
            </a:r>
          </a:p>
        </p:txBody>
      </p:sp>
      <p:sp>
        <p:nvSpPr>
          <p:cNvPr id="12" name="Text Box 34">
            <a:extLst>
              <a:ext uri="{FF2B5EF4-FFF2-40B4-BE49-F238E27FC236}">
                <a16:creationId xmlns:a16="http://schemas.microsoft.com/office/drawing/2014/main" id="{CE6048A3-AEC8-2F76-073A-A6282D051B35}"/>
              </a:ext>
            </a:extLst>
          </p:cNvPr>
          <p:cNvSpPr txBox="1">
            <a:spLocks noChangeArrowheads="1"/>
          </p:cNvSpPr>
          <p:nvPr/>
        </p:nvSpPr>
        <p:spPr bwMode="auto">
          <a:xfrm>
            <a:off x="6296294" y="5359462"/>
            <a:ext cx="5133705"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i="1" dirty="0"/>
              <a:t>Squid sucker tissue produces structural proteins that form predatory teeth structures with high modulus and strength.</a:t>
            </a:r>
          </a:p>
          <a:p>
            <a:pPr algn="just" eaLnBrk="1" hangingPunct="1"/>
            <a:r>
              <a:rPr lang="en-US" sz="1100" i="1" dirty="0"/>
              <a:t>Alt-text: Electron microscopy image of sucker cells (cells colored in brown).</a:t>
            </a:r>
          </a:p>
          <a:p>
            <a:pPr algn="just" eaLnBrk="1" hangingPunct="1"/>
            <a:endParaRPr lang="en-US" sz="1200" i="1" dirty="0"/>
          </a:p>
          <a:p>
            <a:pPr algn="just" eaLnBrk="1" hangingPunct="1"/>
            <a:r>
              <a:rPr lang="en-US" sz="1200" i="1" dirty="0"/>
              <a:t> </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4"/>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3082</TotalTime>
  <Words>523</Words>
  <Application>Microsoft Office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Helvetica Neue</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Pena-Francesch, Abdon</cp:lastModifiedBy>
  <cp:revision>281</cp:revision>
  <cp:lastPrinted>2018-03-20T12:31:18Z</cp:lastPrinted>
  <dcterms:created xsi:type="dcterms:W3CDTF">2017-10-05T17:34:54Z</dcterms:created>
  <dcterms:modified xsi:type="dcterms:W3CDTF">2024-05-14T04:46:42Z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