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0" autoAdjust="0"/>
    <p:restoredTop sz="77465" autoAdjust="0"/>
  </p:normalViewPr>
  <p:slideViewPr>
    <p:cSldViewPr snapToGrid="0" snapToObjects="1">
      <p:cViewPr varScale="1">
        <p:scale>
          <a:sx n="76" d="100"/>
          <a:sy n="76" d="100"/>
        </p:scale>
        <p:origin x="132" y="138"/>
      </p:cViewPr>
      <p:guideLst/>
    </p:cSldViewPr>
  </p:slideViewPr>
  <p:notesTextViewPr>
    <p:cViewPr>
      <p:scale>
        <a:sx n="3" d="2"/>
        <a:sy n="3" d="2"/>
      </p:scale>
      <p:origin x="0" y="-1920"/>
    </p:cViewPr>
  </p:notesTextViewPr>
  <p:sorterViewPr>
    <p:cViewPr>
      <p:scale>
        <a:sx n="70" d="100"/>
        <a:sy n="70" d="100"/>
      </p:scale>
      <p:origin x="0" y="-4088"/>
    </p:cViewPr>
  </p:sorterViewPr>
  <p:notesViewPr>
    <p:cSldViewPr snapToGrid="0" snapToObjects="1">
      <p:cViewPr varScale="1">
        <p:scale>
          <a:sx n="76" d="100"/>
          <a:sy n="76" d="100"/>
        </p:scale>
        <p:origin x="20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9/19/2025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9/19/2025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ts val="600"/>
              </a:spcAft>
              <a:buNone/>
            </a:pPr>
            <a:r>
              <a:rPr lang="en-US" sz="1100" b="1" dirty="0">
                <a:solidFill>
                  <a:schemeClr val="tx1"/>
                </a:solidFill>
                <a:latin typeface="Arial" panose="020B0604020202020204" pitchFamily="34" charset="0"/>
                <a:cs typeface="Arial" panose="020B0604020202020204" pitchFamily="34" charset="0"/>
              </a:rPr>
              <a:t>What Has Been Achieved: </a:t>
            </a:r>
            <a:r>
              <a:rPr lang="en-US" sz="1100" b="0" i="0" u="none" strike="noStrike" dirty="0">
                <a:solidFill>
                  <a:srgbClr val="000000"/>
                </a:solidFill>
                <a:effectLst/>
                <a:latin typeface="Arial" panose="020B0604020202020204" pitchFamily="34" charset="0"/>
                <a:cs typeface="Arial" panose="020B0604020202020204" pitchFamily="34" charset="0"/>
              </a:rPr>
              <a:t>Prof. Khan led a cohort of 10 engineering undergraduate students for a day and a half trip to Ann Arbor. These students met with CMI faculty for an introductory meal and then partnered with CMI graduate students to visit the CMI labs and to tour CMI-relevant instrumentation and user facilities. An evening discussion session was held along with dinner. The CSU visitors stayed the night on campus and then returned to Ohio the next morning. </a:t>
            </a:r>
            <a:r>
              <a:rPr lang="en-US" sz="1100" b="0" dirty="0">
                <a:solidFill>
                  <a:schemeClr val="tx1"/>
                </a:solidFill>
                <a:latin typeface="Arial" panose="020B0604020202020204" pitchFamily="34" charset="0"/>
                <a:cs typeface="Arial" panose="020B0604020202020204" pitchFamily="34" charset="0"/>
              </a:rPr>
              <a:t>T</a:t>
            </a:r>
            <a:r>
              <a:rPr lang="en-US" sz="1100" b="0" i="0" u="none" strike="noStrike" dirty="0">
                <a:solidFill>
                  <a:srgbClr val="000000"/>
                </a:solidFill>
                <a:effectLst/>
                <a:latin typeface="Arial" panose="020B0604020202020204" pitchFamily="34" charset="0"/>
                <a:cs typeface="Arial" panose="020B0604020202020204" pitchFamily="34" charset="0"/>
              </a:rPr>
              <a:t>he trip was possible due to the proximity of the CSU campus in southwestern Ohio, approximately 3 </a:t>
            </a:r>
            <a:r>
              <a:rPr lang="en-US" sz="1100" b="0" i="0" u="none" strike="noStrike" dirty="0" err="1">
                <a:solidFill>
                  <a:srgbClr val="000000"/>
                </a:solidFill>
                <a:effectLst/>
                <a:latin typeface="Arial" panose="020B0604020202020204" pitchFamily="34" charset="0"/>
                <a:cs typeface="Arial" panose="020B0604020202020204" pitchFamily="34" charset="0"/>
              </a:rPr>
              <a:t>hr</a:t>
            </a:r>
            <a:r>
              <a:rPr lang="en-US" sz="1100" b="0" i="0" u="none" strike="noStrike" dirty="0">
                <a:solidFill>
                  <a:srgbClr val="000000"/>
                </a:solidFill>
                <a:effectLst/>
                <a:latin typeface="Arial" panose="020B0604020202020204" pitchFamily="34" charset="0"/>
                <a:cs typeface="Arial" panose="020B0604020202020204" pitchFamily="34" charset="0"/>
              </a:rPr>
              <a:t> from Ann Arbor, MI by car. Still, despite the proximity, there have been no prior CSU students in STEM graduate programs at UM.</a:t>
            </a:r>
            <a:br>
              <a:rPr lang="en-US" sz="1100" dirty="0">
                <a:latin typeface="Arial" panose="020B0604020202020204" pitchFamily="34" charset="0"/>
                <a:cs typeface="Arial" panose="020B0604020202020204" pitchFamily="34" charset="0"/>
              </a:rPr>
            </a:br>
            <a:r>
              <a:rPr lang="en-US" sz="1100" b="1" dirty="0">
                <a:solidFill>
                  <a:schemeClr val="tx1"/>
                </a:solidFill>
                <a:latin typeface="Arial" panose="020B0604020202020204" pitchFamily="34" charset="0"/>
                <a:cs typeface="Arial" panose="020B0604020202020204" pitchFamily="34" charset="0"/>
              </a:rPr>
              <a:t>Importance of the Achievement: </a:t>
            </a:r>
            <a:r>
              <a:rPr lang="en-US" sz="1100" b="0" dirty="0">
                <a:solidFill>
                  <a:schemeClr val="tx1"/>
                </a:solidFill>
                <a:latin typeface="Arial" panose="020B0604020202020204" pitchFamily="34" charset="0"/>
                <a:cs typeface="Arial" panose="020B0604020202020204" pitchFamily="34" charset="0"/>
              </a:rPr>
              <a:t>The result from the visit was the establishment of a formal partnership where CSU would support the summer research of CSU undergraduates at UM as part of the CMI REU program. This interaction serves multiple purposes. Primarily, this agreement gives participating CSU students an opportunity to build relationships at UM to help prepare future applications to graduate programs. Additionally, these research projects can help seed future UM-CSU collaborative grant applications.</a:t>
            </a:r>
            <a:endParaRPr lang="en-US" sz="11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100" b="1" dirty="0">
                <a:solidFill>
                  <a:schemeClr val="tx1"/>
                </a:solidFill>
                <a:latin typeface="Arial" panose="020B0604020202020204" pitchFamily="34" charset="0"/>
                <a:cs typeface="Arial" panose="020B0604020202020204" pitchFamily="34" charset="0"/>
              </a:rPr>
              <a:t>How is the achievement related to the IRG, and how does it help it achieve its goals? </a:t>
            </a:r>
            <a:r>
              <a:rPr lang="en-US" sz="1100" b="0" dirty="0">
                <a:solidFill>
                  <a:schemeClr val="tx1"/>
                </a:solidFill>
                <a:latin typeface="Arial" panose="020B0604020202020204" pitchFamily="34" charset="0"/>
                <a:cs typeface="Arial" panose="020B0604020202020204" pitchFamily="34" charset="0"/>
              </a:rPr>
              <a:t>The CSU undergraduates will perform research in labs in both IRGs.</a:t>
            </a:r>
            <a:endParaRPr lang="en-US" sz="11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Where the findings are published: </a:t>
            </a:r>
            <a:r>
              <a:rPr lang="en-US" sz="1100" b="0" dirty="0">
                <a:solidFill>
                  <a:schemeClr val="tx1"/>
                </a:solidFill>
                <a:latin typeface="Arial" panose="020B0604020202020204" pitchFamily="34" charset="0"/>
                <a:cs typeface="Arial" panose="020B0604020202020204" pitchFamily="34" charset="0"/>
              </a:rPr>
              <a:t>N/A</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9/19/2025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C00000"/>
                </a:solidFill>
                <a:latin typeface="Arial" panose="020B0604020202020204" pitchFamily="34" charset="0"/>
                <a:cs typeface="Arial" panose="020B0604020202020204" pitchFamily="34" charset="0"/>
              </a:rPr>
              <a:t>UM CMI – Central State University (CSU) Partnership</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rtlCol="0">
            <a:spAutoFit/>
          </a:bodyPr>
          <a:lstStyle/>
          <a:p>
            <a:r>
              <a:rPr lang="en" sz="1400" b="1" i="0" u="none" strike="noStrike" cap="none" dirty="0">
                <a:solidFill>
                  <a:schemeClr val="dk1"/>
                </a:solidFill>
                <a:latin typeface="Arial"/>
                <a:ea typeface="Arial"/>
                <a:cs typeface="Arial"/>
                <a:sym typeface="Arial"/>
              </a:rPr>
              <a:t>University of Michigan MRSEC DMR-2309029</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6674699" y="845156"/>
            <a:ext cx="4362093" cy="338554"/>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Rachel S. Goldman, University of Michigan</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0" name="Google Shape;150;p18">
            <a:extLst>
              <a:ext uri="{FF2B5EF4-FFF2-40B4-BE49-F238E27FC236}">
                <a16:creationId xmlns:a16="http://schemas.microsoft.com/office/drawing/2014/main" id="{61BA320B-F555-C7DE-4532-A1F58A31E901}"/>
              </a:ext>
            </a:extLst>
          </p:cNvPr>
          <p:cNvSpPr txBox="1"/>
          <p:nvPr/>
        </p:nvSpPr>
        <p:spPr>
          <a:xfrm>
            <a:off x="-28559" y="1370278"/>
            <a:ext cx="5194919" cy="4732034"/>
          </a:xfrm>
          <a:prstGeom prst="rect">
            <a:avLst/>
          </a:prstGeom>
          <a:noFill/>
          <a:ln>
            <a:noFill/>
          </a:ln>
        </p:spPr>
        <p:txBody>
          <a:bodyPr spcFirstLastPara="1" wrap="square" lIns="68575" tIns="34275" rIns="68575" bIns="34275" anchor="t" anchorCtr="0">
            <a:spAutoFit/>
          </a:bodyPr>
          <a:lstStyle/>
          <a:p>
            <a:pPr marL="0" lvl="0" indent="0" algn="just" rtl="0">
              <a:spcBef>
                <a:spcPts val="0"/>
              </a:spcBef>
              <a:spcAft>
                <a:spcPts val="600"/>
              </a:spcAft>
              <a:buClr>
                <a:srgbClr val="000000"/>
              </a:buClr>
              <a:buFont typeface="Arial"/>
              <a:buNone/>
            </a:pPr>
            <a:r>
              <a:rPr lang="en-US" b="0" i="0" u="none" strike="noStrike" dirty="0">
                <a:solidFill>
                  <a:srgbClr val="000000"/>
                </a:solidFill>
                <a:effectLst/>
                <a:latin typeface="Arial" panose="020B0604020202020204" pitchFamily="34" charset="0"/>
              </a:rPr>
              <a:t>We expanded our formal interactions with faculty and students at Central State University (CSU), the only public HBCU in Ohio. </a:t>
            </a:r>
          </a:p>
          <a:p>
            <a:pPr marL="0" lvl="0" indent="0" algn="just" rtl="0">
              <a:spcBef>
                <a:spcPts val="0"/>
              </a:spcBef>
              <a:spcAft>
                <a:spcPts val="600"/>
              </a:spcAft>
              <a:buClr>
                <a:srgbClr val="000000"/>
              </a:buClr>
              <a:buFont typeface="Arial"/>
              <a:buNone/>
            </a:pPr>
            <a:r>
              <a:rPr lang="en-US" b="0" i="0" u="none" strike="noStrike" dirty="0">
                <a:solidFill>
                  <a:srgbClr val="000000"/>
                </a:solidFill>
                <a:effectLst/>
                <a:latin typeface="Arial" panose="020B0604020202020204" pitchFamily="34" charset="0"/>
              </a:rPr>
              <a:t>Following several Zoom meetings with Profs. Mohammadreza Hadizadeh (Physics), Saleh </a:t>
            </a:r>
            <a:r>
              <a:rPr lang="en-US" b="0" i="0" u="none" strike="noStrike" dirty="0" err="1">
                <a:solidFill>
                  <a:srgbClr val="000000"/>
                </a:solidFill>
                <a:effectLst/>
                <a:latin typeface="Arial" panose="020B0604020202020204" pitchFamily="34" charset="0"/>
              </a:rPr>
              <a:t>Alemstri</a:t>
            </a:r>
            <a:r>
              <a:rPr lang="en-US" b="0" i="0" u="none" strike="noStrike" dirty="0">
                <a:solidFill>
                  <a:srgbClr val="000000"/>
                </a:solidFill>
                <a:effectLst/>
                <a:latin typeface="Arial" panose="020B0604020202020204" pitchFamily="34" charset="0"/>
              </a:rPr>
              <a:t> (Manufacturing Engineering), and </a:t>
            </a:r>
            <a:r>
              <a:rPr lang="en-US" b="0" i="0" u="none" strike="noStrike" dirty="0" err="1">
                <a:solidFill>
                  <a:srgbClr val="000000"/>
                </a:solidFill>
                <a:effectLst/>
                <a:latin typeface="Arial" panose="020B0604020202020204" pitchFamily="34" charset="0"/>
              </a:rPr>
              <a:t>Mubbashar</a:t>
            </a:r>
            <a:r>
              <a:rPr lang="en-US" b="0" i="0" u="none" strike="noStrike" dirty="0">
                <a:solidFill>
                  <a:srgbClr val="000000"/>
                </a:solidFill>
                <a:effectLst/>
                <a:latin typeface="Arial" panose="020B0604020202020204" pitchFamily="34" charset="0"/>
              </a:rPr>
              <a:t> Khan (Electronic Engineering Technology), we hosted a student student cohort visit during Fall Break 2024.  During the Summer of 2025, we will be hosting 4 CSU undergraduate students in our REU program. </a:t>
            </a:r>
          </a:p>
          <a:p>
            <a:pPr marL="0" lvl="0" indent="0" algn="just" rtl="0">
              <a:spcBef>
                <a:spcPts val="0"/>
              </a:spcBef>
              <a:spcAft>
                <a:spcPts val="600"/>
              </a:spcAft>
              <a:buClr>
                <a:srgbClr val="000000"/>
              </a:buClr>
              <a:buFont typeface="Arial"/>
              <a:buNone/>
            </a:pPr>
            <a:r>
              <a:rPr lang="en-US" b="0" i="0" u="none" strike="noStrike" dirty="0">
                <a:solidFill>
                  <a:srgbClr val="000000"/>
                </a:solidFill>
                <a:effectLst/>
                <a:latin typeface="Arial" panose="020B0604020202020204" pitchFamily="34" charset="0"/>
              </a:rPr>
              <a:t>Since CSU is a primarily undergraduate institution, the partnership with the UM CMI-MRSEC gives CSU students insight on the graduate school experience and access to advanced research topics. </a:t>
            </a:r>
            <a:endParaRPr dirty="0">
              <a:solidFill>
                <a:schemeClr val="dk1"/>
              </a:solidFill>
              <a:latin typeface="Arial" panose="020B0604020202020204" pitchFamily="34" charset="0"/>
              <a:cs typeface="Arial" panose="020B0604020202020204" pitchFamily="34" charset="0"/>
            </a:endParaRPr>
          </a:p>
        </p:txBody>
      </p:sp>
      <p:sp>
        <p:nvSpPr>
          <p:cNvPr id="21" name="Text Box 34">
            <a:extLst>
              <a:ext uri="{FF2B5EF4-FFF2-40B4-BE49-F238E27FC236}">
                <a16:creationId xmlns:a16="http://schemas.microsoft.com/office/drawing/2014/main" id="{4B800BC7-AE05-D734-32D2-47CD3C751138}"/>
              </a:ext>
            </a:extLst>
          </p:cNvPr>
          <p:cNvSpPr txBox="1">
            <a:spLocks noChangeArrowheads="1"/>
          </p:cNvSpPr>
          <p:nvPr/>
        </p:nvSpPr>
        <p:spPr bwMode="auto">
          <a:xfrm>
            <a:off x="5527220" y="5739311"/>
            <a:ext cx="6050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Figure 1. </a:t>
            </a:r>
            <a:r>
              <a:rPr lang="en-US" sz="1400" dirty="0"/>
              <a:t>Photos from CSU visit to UM CMI on October 15, 2024.</a:t>
            </a:r>
            <a:endParaRPr lang="en-US" sz="1400" i="1" dirty="0"/>
          </a:p>
        </p:txBody>
      </p:sp>
      <p:grpSp>
        <p:nvGrpSpPr>
          <p:cNvPr id="2" name="Group 1">
            <a:extLst>
              <a:ext uri="{FF2B5EF4-FFF2-40B4-BE49-F238E27FC236}">
                <a16:creationId xmlns:a16="http://schemas.microsoft.com/office/drawing/2014/main" id="{FAD6ABC4-C3B0-7573-B38B-2A5913BF791D}"/>
              </a:ext>
            </a:extLst>
          </p:cNvPr>
          <p:cNvGrpSpPr>
            <a:grpSpLocks noChangeAspect="1"/>
          </p:cNvGrpSpPr>
          <p:nvPr/>
        </p:nvGrpSpPr>
        <p:grpSpPr>
          <a:xfrm>
            <a:off x="5486950" y="1364671"/>
            <a:ext cx="5778240" cy="4297680"/>
            <a:chOff x="6246077" y="1633938"/>
            <a:chExt cx="5154894" cy="3834054"/>
          </a:xfrm>
        </p:grpSpPr>
        <p:pic>
          <p:nvPicPr>
            <p:cNvPr id="16" name="Picture 15" descr="CSU cohort visiting UM lab.">
              <a:extLst>
                <a:ext uri="{FF2B5EF4-FFF2-40B4-BE49-F238E27FC236}">
                  <a16:creationId xmlns:a16="http://schemas.microsoft.com/office/drawing/2014/main" id="{CA5B1DB1-348E-DF60-664F-7D2A740CF563}"/>
                </a:ext>
              </a:extLst>
            </p:cNvPr>
            <p:cNvPicPr>
              <a:picLocks noChangeAspect="1"/>
            </p:cNvPicPr>
            <p:nvPr/>
          </p:nvPicPr>
          <p:blipFill>
            <a:blip r:embed="rId4"/>
            <a:srcRect t="21529" r="50747"/>
            <a:stretch/>
          </p:blipFill>
          <p:spPr>
            <a:xfrm flipH="1">
              <a:off x="6246077" y="1633938"/>
              <a:ext cx="2538963" cy="1889064"/>
            </a:xfrm>
            <a:prstGeom prst="rect">
              <a:avLst/>
            </a:prstGeom>
          </p:spPr>
        </p:pic>
        <p:pic>
          <p:nvPicPr>
            <p:cNvPr id="18" name="Picture 17" descr="Group photo of UM and CSU students and faculty">
              <a:extLst>
                <a:ext uri="{FF2B5EF4-FFF2-40B4-BE49-F238E27FC236}">
                  <a16:creationId xmlns:a16="http://schemas.microsoft.com/office/drawing/2014/main" id="{C3850171-BA20-4E63-4AE1-59F24005C3E2}"/>
                </a:ext>
              </a:extLst>
            </p:cNvPr>
            <p:cNvPicPr>
              <a:picLocks noChangeAspect="1"/>
            </p:cNvPicPr>
            <p:nvPr/>
          </p:nvPicPr>
          <p:blipFill>
            <a:blip r:embed="rId5"/>
            <a:srcRect t="19724" b="1806"/>
            <a:stretch/>
          </p:blipFill>
          <p:spPr>
            <a:xfrm>
              <a:off x="6246078" y="3578928"/>
              <a:ext cx="5154893" cy="1889064"/>
            </a:xfrm>
            <a:prstGeom prst="rect">
              <a:avLst/>
            </a:prstGeom>
          </p:spPr>
        </p:pic>
        <p:pic>
          <p:nvPicPr>
            <p:cNvPr id="23" name="Picture 22" descr="CSU student performing microscopic analysis.">
              <a:extLst>
                <a:ext uri="{FF2B5EF4-FFF2-40B4-BE49-F238E27FC236}">
                  <a16:creationId xmlns:a16="http://schemas.microsoft.com/office/drawing/2014/main" id="{10011636-E2A3-9838-B1D0-BA6E8221A6A6}"/>
                </a:ext>
              </a:extLst>
            </p:cNvPr>
            <p:cNvPicPr>
              <a:picLocks noChangeAspect="1"/>
            </p:cNvPicPr>
            <p:nvPr/>
          </p:nvPicPr>
          <p:blipFill>
            <a:blip r:embed="rId6"/>
            <a:srcRect l="30071" t="2175" r="20326" b="19354"/>
            <a:stretch/>
          </p:blipFill>
          <p:spPr>
            <a:xfrm>
              <a:off x="8844045" y="1633938"/>
              <a:ext cx="2556926" cy="1889064"/>
            </a:xfrm>
            <a:prstGeom prst="rect">
              <a:avLst/>
            </a:prstGeom>
          </p:spPr>
        </p:pic>
      </p:gr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3156</TotalTime>
  <Words>405</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Moore, Akesha</cp:lastModifiedBy>
  <cp:revision>281</cp:revision>
  <cp:lastPrinted>2018-03-20T12:31:18Z</cp:lastPrinted>
  <dcterms:created xsi:type="dcterms:W3CDTF">2017-10-05T17:34:54Z</dcterms:created>
  <dcterms:modified xsi:type="dcterms:W3CDTF">2025-09-19T21:40:16Z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