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77" autoAdjust="0"/>
    <p:restoredTop sz="94084" autoAdjust="0"/>
  </p:normalViewPr>
  <p:slideViewPr>
    <p:cSldViewPr>
      <p:cViewPr>
        <p:scale>
          <a:sx n="90" d="100"/>
          <a:sy n="90" d="100"/>
        </p:scale>
        <p:origin x="-2392" y="-5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5DE67-491E-4545-A7B1-D9D7BF549024}" type="datetimeFigureOut">
              <a:rPr lang="en-US" smtClean="0"/>
              <a:t>6/21/16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F7D35-CF25-4C50-BCF6-9072D71FB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25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demonstrate the generation of accelerating optical laser pulses inside a glass substrate patterned with a metasurface consisting of v-shaped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plasmonic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nanoantennas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Tuning 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nanoantenna’s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geometry allows for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phase coverage from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 and 360 degrees, thus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allowing for complete control of the cross-polarized scattered field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The metasurface was designed to generate a half-Bessel beam that accelerates along a portion of a circular trajectory inside the glass when illuminated with a Gaussian beam of wavelength 800 nm at an incident angle of 45 degrees. 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nanoantennas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were fabricated with standard electron-beam lithography on ITO-coated glass, followed by electron-beam evaporation of 3 nm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/ 30 nm Au and lift-off processes. To facilitate the imaging of the accelerating beam from inside the glass, one of the edges of the ITO-coated glass slide was polished down to optical quality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prior to fabrication, and the leading edge of the metasurface was fabricated within 1mm from the polished edge of the slide.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beams were imaged by collecting Rayleigh-scattered light from defects inside the glass. The imaged beam trajectories agree very well with those predicted by theory.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F7D35-CF25-4C50-BCF6-9072D71FB84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219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6363-49D6-4ECB-8EEB-9C464744D2DE}" type="datetimeFigureOut">
              <a:rPr lang="en-US" smtClean="0"/>
              <a:t>6/21/16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1506-2604-47F8-8FD6-B20A1C18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198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6363-49D6-4ECB-8EEB-9C464744D2DE}" type="datetimeFigureOut">
              <a:rPr lang="en-US" smtClean="0"/>
              <a:t>6/21/16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1506-2604-47F8-8FD6-B20A1C18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48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6363-49D6-4ECB-8EEB-9C464744D2DE}" type="datetimeFigureOut">
              <a:rPr lang="en-US" smtClean="0"/>
              <a:t>6/21/16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1506-2604-47F8-8FD6-B20A1C18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87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6363-49D6-4ECB-8EEB-9C464744D2DE}" type="datetimeFigureOut">
              <a:rPr lang="en-US" smtClean="0"/>
              <a:t>6/21/16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1506-2604-47F8-8FD6-B20A1C18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27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6363-49D6-4ECB-8EEB-9C464744D2DE}" type="datetimeFigureOut">
              <a:rPr lang="en-US" smtClean="0"/>
              <a:t>6/21/16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1506-2604-47F8-8FD6-B20A1C18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724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6363-49D6-4ECB-8EEB-9C464744D2DE}" type="datetimeFigureOut">
              <a:rPr lang="en-US" smtClean="0"/>
              <a:t>6/21/16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1506-2604-47F8-8FD6-B20A1C18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269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6363-49D6-4ECB-8EEB-9C464744D2DE}" type="datetimeFigureOut">
              <a:rPr lang="en-US" smtClean="0"/>
              <a:t>6/21/16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1506-2604-47F8-8FD6-B20A1C18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289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6363-49D6-4ECB-8EEB-9C464744D2DE}" type="datetimeFigureOut">
              <a:rPr lang="en-US" smtClean="0"/>
              <a:t>6/21/16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1506-2604-47F8-8FD6-B20A1C18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901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6363-49D6-4ECB-8EEB-9C464744D2DE}" type="datetimeFigureOut">
              <a:rPr lang="en-US" smtClean="0"/>
              <a:t>6/21/16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1506-2604-47F8-8FD6-B20A1C18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66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6363-49D6-4ECB-8EEB-9C464744D2DE}" type="datetimeFigureOut">
              <a:rPr lang="en-US" smtClean="0"/>
              <a:t>6/21/16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1506-2604-47F8-8FD6-B20A1C18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210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6363-49D6-4ECB-8EEB-9C464744D2DE}" type="datetimeFigureOut">
              <a:rPr lang="en-US" smtClean="0"/>
              <a:t>6/21/16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1506-2604-47F8-8FD6-B20A1C18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382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E6363-49D6-4ECB-8EEB-9C464744D2DE}" type="datetimeFigureOut">
              <a:rPr lang="en-US" smtClean="0"/>
              <a:t>6/21/16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D1506-2604-47F8-8FD6-B20A1C18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787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16965" y="40839"/>
            <a:ext cx="8358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Metasurface Generation of Accelerating Light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941392" y="3100585"/>
            <a:ext cx="4978019" cy="2460687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en-US" sz="1900" dirty="0" smtClean="0">
                <a:solidFill>
                  <a:schemeClr val="accent2"/>
                </a:solidFill>
              </a:rPr>
              <a:t>Artificially designed planar devices known as </a:t>
            </a:r>
            <a:r>
              <a:rPr lang="en-US" sz="1900" dirty="0" err="1" smtClean="0">
                <a:solidFill>
                  <a:schemeClr val="accent2"/>
                </a:solidFill>
              </a:rPr>
              <a:t>metasurfaces</a:t>
            </a:r>
            <a:r>
              <a:rPr lang="en-US" sz="1900" dirty="0" smtClean="0">
                <a:solidFill>
                  <a:schemeClr val="accent2"/>
                </a:solidFill>
              </a:rPr>
              <a:t> can control the output of an incident beam to generate prechosen patterns. We designed and fabricated a metasurface that accelerates light along a partial circular trajectory and imaged the resulting beam. This compact, flat-optic approach allows for simple integration of accelerating light into photonic devices, thus opening new opportunities for the advanced manipulation of light</a:t>
            </a:r>
            <a:r>
              <a:rPr lang="en-US" sz="2000" dirty="0" smtClean="0">
                <a:solidFill>
                  <a:schemeClr val="accent2"/>
                </a:solidFill>
              </a:rPr>
              <a:t>.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378145"/>
            <a:ext cx="8229600" cy="1018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2F4D71"/>
            </a:prstShdw>
          </a:effectLst>
        </p:spPr>
        <p:txBody>
          <a:bodyPr wrap="square" anchor="ctr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n-US" sz="1400" dirty="0" smtClean="0"/>
              <a:t>M. Henstridge</a:t>
            </a:r>
            <a:r>
              <a:rPr lang="en-US" sz="1400" baseline="30000" dirty="0" smtClean="0"/>
              <a:t>1</a:t>
            </a:r>
            <a:r>
              <a:rPr lang="en-US" sz="1400" dirty="0" smtClean="0"/>
              <a:t>, C. Pfeiffer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, D. Wang</a:t>
            </a:r>
            <a:r>
              <a:rPr lang="en-US" sz="1400" baseline="30000" dirty="0" smtClean="0"/>
              <a:t>3</a:t>
            </a:r>
            <a:r>
              <a:rPr lang="en-US" sz="1400" dirty="0" smtClean="0"/>
              <a:t>, A. Boltasseva</a:t>
            </a:r>
            <a:r>
              <a:rPr lang="en-US" sz="1400" baseline="30000" dirty="0" smtClean="0"/>
              <a:t>3</a:t>
            </a:r>
            <a:r>
              <a:rPr lang="en-US" sz="1400" dirty="0" smtClean="0"/>
              <a:t>, V. Shalaev</a:t>
            </a:r>
            <a:r>
              <a:rPr lang="en-US" sz="1400" baseline="30000" dirty="0" smtClean="0"/>
              <a:t>3</a:t>
            </a:r>
            <a:r>
              <a:rPr lang="en-US" sz="1400" dirty="0" smtClean="0"/>
              <a:t>, A. Grbic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, and R. Merlin</a:t>
            </a:r>
            <a:r>
              <a:rPr lang="en-US" sz="1400" baseline="30000" dirty="0" smtClean="0"/>
              <a:t>1</a:t>
            </a:r>
            <a:endParaRPr lang="en-US" sz="1400" baseline="30000" dirty="0"/>
          </a:p>
          <a:p>
            <a:pPr algn="ctr">
              <a:spcBef>
                <a:spcPct val="10000"/>
              </a:spcBef>
            </a:pPr>
            <a:r>
              <a:rPr lang="en-US" sz="1400" baseline="30000" dirty="0"/>
              <a:t>1</a:t>
            </a:r>
            <a:r>
              <a:rPr lang="en-US" sz="1400" dirty="0" smtClean="0"/>
              <a:t>Department of Physics, University of Michigan</a:t>
            </a:r>
          </a:p>
          <a:p>
            <a:pPr algn="ctr">
              <a:spcBef>
                <a:spcPct val="10000"/>
              </a:spcBef>
            </a:pPr>
            <a:r>
              <a:rPr lang="en-US" sz="1400" baseline="30000" dirty="0" smtClean="0"/>
              <a:t>2</a:t>
            </a:r>
            <a:r>
              <a:rPr lang="en-US" sz="1400" dirty="0" smtClean="0"/>
              <a:t>Department of Electrical Engineering and Computer Science, University of Michigan</a:t>
            </a:r>
          </a:p>
          <a:p>
            <a:pPr algn="ctr">
              <a:spcBef>
                <a:spcPct val="10000"/>
              </a:spcBef>
            </a:pPr>
            <a:r>
              <a:rPr lang="en-US" sz="1400" baseline="30000" dirty="0" smtClean="0"/>
              <a:t>3</a:t>
            </a:r>
            <a:r>
              <a:rPr lang="en-US" sz="1400" dirty="0" smtClean="0"/>
              <a:t>School of Electrical and Computer Engineering and </a:t>
            </a:r>
            <a:r>
              <a:rPr lang="en-US" sz="1400" dirty="0" err="1" smtClean="0"/>
              <a:t>Birck</a:t>
            </a:r>
            <a:r>
              <a:rPr lang="en-US" sz="1400" dirty="0" smtClean="0"/>
              <a:t> Nanotechnology Center, Purdue University</a:t>
            </a:r>
            <a:endParaRPr lang="en-US" sz="1400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31402" y="4360943"/>
            <a:ext cx="3552062" cy="120032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cs typeface="Arial" charset="0"/>
              </a:rPr>
              <a:t>The metasurface, consisting of </a:t>
            </a:r>
            <a:r>
              <a:rPr lang="en-US" sz="1200" b="1" dirty="0" err="1" smtClean="0">
                <a:cs typeface="Arial" charset="0"/>
              </a:rPr>
              <a:t>plasmonic</a:t>
            </a:r>
            <a:r>
              <a:rPr lang="en-US" sz="1200" b="1" dirty="0" smtClean="0">
                <a:cs typeface="Arial" charset="0"/>
              </a:rPr>
              <a:t> </a:t>
            </a:r>
            <a:r>
              <a:rPr lang="en-US" sz="1200" b="1" dirty="0" err="1" smtClean="0">
                <a:cs typeface="Arial" charset="0"/>
              </a:rPr>
              <a:t>nanoantennas</a:t>
            </a:r>
            <a:r>
              <a:rPr lang="en-US" sz="1200" b="1" dirty="0" smtClean="0">
                <a:cs typeface="Arial" charset="0"/>
              </a:rPr>
              <a:t> shown in the inset, was fabricated onto a glass substrate and illuminated by ultrafast laser pulses. The trajectory of the accelerating beam was imaged using a standard setup consisting of two lenses and a CCD.</a:t>
            </a:r>
            <a:endParaRPr lang="en-US" sz="1200" dirty="0">
              <a:cs typeface="Arial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7391400" y="1685925"/>
            <a:ext cx="1524000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cs typeface="Arial" charset="0"/>
              </a:rPr>
              <a:t>Experimental (left) and theoretical (right) accelerating beams generated by our metasurface. The radius of curvature is 400 µm.</a:t>
            </a:r>
            <a:endParaRPr lang="en-US" sz="1200" dirty="0">
              <a:cs typeface="Arial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3181507" y="5943601"/>
            <a:ext cx="291449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/>
              <a:t>Sponsored by </a:t>
            </a:r>
            <a:r>
              <a:rPr lang="en-US" sz="1600" dirty="0" smtClean="0"/>
              <a:t>NSF-MRSEC</a:t>
            </a:r>
          </a:p>
          <a:p>
            <a:pPr>
              <a:defRPr/>
            </a:pPr>
            <a:r>
              <a:rPr lang="en-US" sz="1600" dirty="0" smtClean="0"/>
              <a:t>through </a:t>
            </a:r>
            <a:r>
              <a:rPr lang="en-US" sz="1600" dirty="0"/>
              <a:t>contract DMR-1120923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02" y="5921828"/>
            <a:ext cx="3273798" cy="529585"/>
          </a:xfrm>
          <a:prstGeom prst="rect">
            <a:avLst/>
          </a:prstGeom>
        </p:spPr>
      </p:pic>
      <p:pic>
        <p:nvPicPr>
          <p:cNvPr id="16" name="Picture 8" descr="CPHOM_logo_small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2200" y="5715000"/>
            <a:ext cx="2866644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4" name="Group 33"/>
          <p:cNvGrpSpPr>
            <a:grpSpLocks noChangeAspect="1"/>
          </p:cNvGrpSpPr>
          <p:nvPr/>
        </p:nvGrpSpPr>
        <p:grpSpPr>
          <a:xfrm>
            <a:off x="748191" y="1632035"/>
            <a:ext cx="2833209" cy="2590550"/>
            <a:chOff x="838199" y="1653484"/>
            <a:chExt cx="2757009" cy="2520876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199" y="1653484"/>
              <a:ext cx="2757009" cy="192791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3866" y="3282777"/>
              <a:ext cx="1314667" cy="891583"/>
            </a:xfrm>
            <a:prstGeom prst="rect">
              <a:avLst/>
            </a:prstGeom>
          </p:spPr>
        </p:pic>
        <p:cxnSp>
          <p:nvCxnSpPr>
            <p:cNvPr id="24" name="Straight Connector 23"/>
            <p:cNvCxnSpPr/>
            <p:nvPr/>
          </p:nvCxnSpPr>
          <p:spPr>
            <a:xfrm flipH="1">
              <a:off x="1323866" y="2438400"/>
              <a:ext cx="657334" cy="844377"/>
            </a:xfrm>
            <a:prstGeom prst="line">
              <a:avLst/>
            </a:prstGeom>
            <a:ln w="63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981200" y="2438400"/>
              <a:ext cx="657333" cy="844377"/>
            </a:xfrm>
            <a:prstGeom prst="line">
              <a:avLst/>
            </a:prstGeom>
            <a:ln w="63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3" name="Picture 3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881" y="1685925"/>
            <a:ext cx="3365981" cy="1270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12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424</Words>
  <Application>Microsoft Macintosh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Adams, Gina A</dc:creator>
  <cp:lastModifiedBy>Divya Abhat</cp:lastModifiedBy>
  <cp:revision>33</cp:revision>
  <dcterms:created xsi:type="dcterms:W3CDTF">2012-04-09T20:12:20Z</dcterms:created>
  <dcterms:modified xsi:type="dcterms:W3CDTF">2016-06-21T17:45:25Z</dcterms:modified>
</cp:coreProperties>
</file>