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7" autoAdjust="0"/>
    <p:restoredTop sz="94693"/>
  </p:normalViewPr>
  <p:slideViewPr>
    <p:cSldViewPr snapToGrid="0" snapToObjects="1">
      <p:cViewPr varScale="1">
        <p:scale>
          <a:sx n="51" d="100"/>
          <a:sy n="51" d="100"/>
        </p:scale>
        <p:origin x="1594"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4/27/2021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tiff"/><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2" y="76869"/>
            <a:ext cx="6086168" cy="803867"/>
          </a:xfrm>
        </p:spPr>
        <p:txBody>
          <a:bodyPr anchor="ctr"/>
          <a:lstStyle/>
          <a:p>
            <a:pPr algn="ctr"/>
            <a:r>
              <a:rPr lang="en-US" sz="2200" b="1" dirty="0">
                <a:solidFill>
                  <a:schemeClr val="tx1"/>
                </a:solidFill>
              </a:rPr>
              <a:t>Accelerating Innovation through Licensing, Commercialization, and Startups</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DMR-1720139</a:t>
            </a:r>
          </a:p>
        </p:txBody>
      </p:sp>
      <p:sp>
        <p:nvSpPr>
          <p:cNvPr id="9" name="Text Box 28"/>
          <p:cNvSpPr txBox="1">
            <a:spLocks noChangeArrowheads="1"/>
          </p:cNvSpPr>
          <p:nvPr/>
        </p:nvSpPr>
        <p:spPr bwMode="auto">
          <a:xfrm>
            <a:off x="230961" y="1836852"/>
            <a:ext cx="374064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NU-MRSEC amplifies its societal impact by engaging industry and other partners, promoting commercialization, and providing shared facilities that are informed by the latest materials research.  In this manner, the latest scientific developments are efficiently brought to the marketplace, and society at large. The commercial potential for NU-MRSEC research is often initially explored through industrial partnerships and sponsored research. The NU-MRSEC also has a strong track record in transitioning scientific discoveries into startup companies or licensing intellectual property to pre-existing commercial entities. NU-MRSEC faculty members also provide advice to startup and established companies by serving on their technical advisory boards.</a:t>
            </a:r>
          </a:p>
        </p:txBody>
      </p:sp>
      <p:sp>
        <p:nvSpPr>
          <p:cNvPr id="6" name="TextBox 5" descr="&#10;">
            <a:extLst>
              <a:ext uri="{FF2B5EF4-FFF2-40B4-BE49-F238E27FC236}">
                <a16:creationId xmlns:a16="http://schemas.microsoft.com/office/drawing/2014/main" id="{ED89E069-11FA-474B-8026-8A464A638668}"/>
              </a:ext>
            </a:extLst>
          </p:cNvPr>
          <p:cNvSpPr txBox="1"/>
          <p:nvPr/>
        </p:nvSpPr>
        <p:spPr>
          <a:xfrm>
            <a:off x="4211585" y="5322885"/>
            <a:ext cx="4676877" cy="646331"/>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Logos of startup companies that have spun out of the NU-MRSEC, license NU-MRSEC intellectual property, and/or utilize NU-MRSEC faculty members for technical and entrepreneurial advice.</a:t>
            </a:r>
          </a:p>
        </p:txBody>
      </p:sp>
      <p:sp>
        <p:nvSpPr>
          <p:cNvPr id="39" name="Rectangle 37">
            <a:extLst>
              <a:ext uri="{FF2B5EF4-FFF2-40B4-BE49-F238E27FC236}">
                <a16:creationId xmlns:a16="http://schemas.microsoft.com/office/drawing/2014/main" id="{17B49002-1629-1148-B716-98E5021E356E}"/>
              </a:ext>
            </a:extLst>
          </p:cNvPr>
          <p:cNvSpPr>
            <a:spLocks noChangeArrowheads="1"/>
          </p:cNvSpPr>
          <p:nvPr/>
        </p:nvSpPr>
        <p:spPr bwMode="auto">
          <a:xfrm>
            <a:off x="4133849" y="1599872"/>
            <a:ext cx="4832351" cy="44367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2" descr="Logos of startup companies that have spun out of the NU-MRSEC, license NU-MRSEC intellectual property, and/or utilize NU-MRSEC faculty members for technical and entrepreneurial advice." title="Accelerating Innovation through Licensing, Commercialization, and Startups"/>
          <p:cNvGrpSpPr/>
          <p:nvPr/>
        </p:nvGrpSpPr>
        <p:grpSpPr>
          <a:xfrm>
            <a:off x="4230693" y="1694776"/>
            <a:ext cx="4657669" cy="3506274"/>
            <a:chOff x="4240525" y="1635784"/>
            <a:chExt cx="4657669" cy="3506274"/>
          </a:xfrm>
        </p:grpSpPr>
        <p:pic>
          <p:nvPicPr>
            <p:cNvPr id="40" name="Picture 39">
              <a:extLst>
                <a:ext uri="{FF2B5EF4-FFF2-40B4-BE49-F238E27FC236}">
                  <a16:creationId xmlns:a16="http://schemas.microsoft.com/office/drawing/2014/main" id="{C6F68FCB-AE4B-EC45-82FB-4B9556AD51A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47918" y="4201540"/>
              <a:ext cx="940518" cy="940518"/>
            </a:xfrm>
            <a:prstGeom prst="rect">
              <a:avLst/>
            </a:prstGeom>
          </p:spPr>
        </p:pic>
        <p:pic>
          <p:nvPicPr>
            <p:cNvPr id="42" name="Picture 41">
              <a:extLst>
                <a:ext uri="{FF2B5EF4-FFF2-40B4-BE49-F238E27FC236}">
                  <a16:creationId xmlns:a16="http://schemas.microsoft.com/office/drawing/2014/main" id="{647559E5-29ED-CF41-A0F6-E48FC82724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0525" y="1635784"/>
              <a:ext cx="2118304" cy="983768"/>
            </a:xfrm>
            <a:prstGeom prst="rect">
              <a:avLst/>
            </a:prstGeom>
          </p:spPr>
        </p:pic>
        <p:pic>
          <p:nvPicPr>
            <p:cNvPr id="43" name="Picture 42" descr="ampy-logo-1.png">
              <a:extLst>
                <a:ext uri="{FF2B5EF4-FFF2-40B4-BE49-F238E27FC236}">
                  <a16:creationId xmlns:a16="http://schemas.microsoft.com/office/drawing/2014/main" id="{99524FF3-D522-F443-B465-4670CC5311E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17287" y="1938684"/>
              <a:ext cx="1825302" cy="377967"/>
            </a:xfrm>
            <a:prstGeom prst="rect">
              <a:avLst/>
            </a:prstGeom>
          </p:spPr>
        </p:pic>
        <p:pic>
          <p:nvPicPr>
            <p:cNvPr id="44" name="Picture 43">
              <a:extLst>
                <a:ext uri="{FF2B5EF4-FFF2-40B4-BE49-F238E27FC236}">
                  <a16:creationId xmlns:a16="http://schemas.microsoft.com/office/drawing/2014/main" id="{7FEE3995-1175-D645-8DFF-B9196A819E7B}"/>
                </a:ext>
              </a:extLst>
            </p:cNvPr>
            <p:cNvPicPr>
              <a:picLocks noChangeAspect="1"/>
            </p:cNvPicPr>
            <p:nvPr/>
          </p:nvPicPr>
          <p:blipFill rotWithShape="1">
            <a:blip r:embed="rId5"/>
            <a:srcRect r="24354" b="3430"/>
            <a:stretch/>
          </p:blipFill>
          <p:spPr>
            <a:xfrm>
              <a:off x="7198411" y="2788519"/>
              <a:ext cx="1699783" cy="367636"/>
            </a:xfrm>
            <a:prstGeom prst="rect">
              <a:avLst/>
            </a:prstGeom>
          </p:spPr>
        </p:pic>
        <p:pic>
          <p:nvPicPr>
            <p:cNvPr id="45" name="Picture 44">
              <a:extLst>
                <a:ext uri="{FF2B5EF4-FFF2-40B4-BE49-F238E27FC236}">
                  <a16:creationId xmlns:a16="http://schemas.microsoft.com/office/drawing/2014/main" id="{4872D8F2-C9E4-2F42-98D3-01B361F36A6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30363" y="2730269"/>
              <a:ext cx="2247025" cy="476357"/>
            </a:xfrm>
            <a:prstGeom prst="rect">
              <a:avLst/>
            </a:prstGeom>
          </p:spPr>
        </p:pic>
        <p:pic>
          <p:nvPicPr>
            <p:cNvPr id="46" name="Picture 45">
              <a:extLst>
                <a:ext uri="{FF2B5EF4-FFF2-40B4-BE49-F238E27FC236}">
                  <a16:creationId xmlns:a16="http://schemas.microsoft.com/office/drawing/2014/main" id="{B0765E75-441F-5745-BCD9-D6C05F11120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28087" y="3476595"/>
              <a:ext cx="2097513" cy="655473"/>
            </a:xfrm>
            <a:prstGeom prst="rect">
              <a:avLst/>
            </a:prstGeom>
          </p:spPr>
        </p:pic>
        <p:pic>
          <p:nvPicPr>
            <p:cNvPr id="48" name="Picture 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0627" y="3326506"/>
              <a:ext cx="2206969" cy="85336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5589" y="4341433"/>
              <a:ext cx="3174075" cy="747518"/>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Rectangle 49"/>
          <p:cNvSpPr/>
          <p:nvPr/>
        </p:nvSpPr>
        <p:spPr>
          <a:xfrm>
            <a:off x="4296697" y="1091604"/>
            <a:ext cx="4845573" cy="307777"/>
          </a:xfrm>
          <a:prstGeom prst="rect">
            <a:avLst/>
          </a:prstGeom>
        </p:spPr>
        <p:txBody>
          <a:bodyPr wrap="square" anchor="ctr">
            <a:spAutoFit/>
          </a:bodyPr>
          <a:lstStyle/>
          <a:p>
            <a:pPr algn="ctr"/>
            <a:r>
              <a:rPr lang="en-US" sz="1400" b="1" dirty="0">
                <a:solidFill>
                  <a:schemeClr val="bg1"/>
                </a:solidFill>
              </a:rPr>
              <a:t>Knowledge Transfer, Northwestern University MRSEC</a:t>
            </a:r>
          </a:p>
        </p:txBody>
      </p:sp>
      <p:sp>
        <p:nvSpPr>
          <p:cNvPr id="51" name="Rectangle 50"/>
          <p:cNvSpPr/>
          <p:nvPr/>
        </p:nvSpPr>
        <p:spPr>
          <a:xfrm>
            <a:off x="162135" y="725016"/>
            <a:ext cx="773017" cy="338554"/>
          </a:xfrm>
          <a:prstGeom prst="rect">
            <a:avLst/>
          </a:prstGeom>
        </p:spPr>
        <p:txBody>
          <a:bodyPr wrap="square" anchor="ctr">
            <a:spAutoFit/>
          </a:bodyPr>
          <a:lstStyle/>
          <a:p>
            <a:r>
              <a:rPr lang="en-US" sz="1600" b="1" dirty="0">
                <a:solidFill>
                  <a:srgbClr val="002060"/>
                </a:solidFill>
              </a:rPr>
              <a:t>2021</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11768</TotalTime>
  <Words>156</Words>
  <Application>Microsoft Office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News Gothic MT</vt:lpstr>
      <vt:lpstr>Wingdings 2</vt:lpstr>
      <vt:lpstr>Breeze</vt:lpstr>
      <vt:lpstr>Accelerating Innovation through Licensing, Commercialization, and Startups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Schimahtai Hsij</cp:lastModifiedBy>
  <cp:revision>47</cp:revision>
  <cp:lastPrinted>2016-08-01T15:14:13Z</cp:lastPrinted>
  <dcterms:created xsi:type="dcterms:W3CDTF">2016-07-19T18:16:54Z</dcterms:created>
  <dcterms:modified xsi:type="dcterms:W3CDTF">2021-04-27T22:57:44Z</dcterms:modified>
  <cp:category/>
</cp:coreProperties>
</file>