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60" r:id="rId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343" autoAdjust="0"/>
    <p:restoredTop sz="94681"/>
  </p:normalViewPr>
  <p:slideViewPr>
    <p:cSldViewPr snapToGrid="0" snapToObjects="1">
      <p:cViewPr varScale="1">
        <p:scale>
          <a:sx n="140" d="100"/>
          <a:sy n="140" d="100"/>
        </p:scale>
        <p:origin x="2456" y="20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6B054E01-4C7C-A949-9CA9-EB14D9CB29D5}" type="datetimeFigureOut">
              <a:rPr lang="en-US" smtClean="0"/>
              <a:t>4/27/20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C21C2928-6BB4-9D47-977C-76BADFFE1FD6}" type="slidenum">
              <a:rPr lang="en-US" smtClean="0"/>
              <a:t>‹#›</a:t>
            </a:fld>
            <a:endParaRPr lang="en-US"/>
          </a:p>
        </p:txBody>
      </p:sp>
    </p:spTree>
    <p:extLst>
      <p:ext uri="{BB962C8B-B14F-4D97-AF65-F5344CB8AC3E}">
        <p14:creationId xmlns:p14="http://schemas.microsoft.com/office/powerpoint/2010/main" val="18338258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1C2928-6BB4-9D47-977C-76BADFFE1FD6}" type="slidenum">
              <a:rPr lang="en-US" smtClean="0"/>
              <a:t>1</a:t>
            </a:fld>
            <a:endParaRPr lang="en-US"/>
          </a:p>
        </p:txBody>
      </p:sp>
    </p:spTree>
    <p:extLst>
      <p:ext uri="{BB962C8B-B14F-4D97-AF65-F5344CB8AC3E}">
        <p14:creationId xmlns:p14="http://schemas.microsoft.com/office/powerpoint/2010/main" val="2342473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9748" y="199529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a:t>Click to edit Master title style</a:t>
            </a:r>
            <a:endParaRPr dirty="0"/>
          </a:p>
        </p:txBody>
      </p:sp>
      <p:sp>
        <p:nvSpPr>
          <p:cNvPr id="3" name="Subtitle 2"/>
          <p:cNvSpPr>
            <a:spLocks noGrp="1"/>
          </p:cNvSpPr>
          <p:nvPr>
            <p:ph type="subTitle" idx="1"/>
          </p:nvPr>
        </p:nvSpPr>
        <p:spPr>
          <a:xfrm>
            <a:off x="1399747" y="3956266"/>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4/27/20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9929" y="-26103"/>
            <a:ext cx="5281622" cy="803189"/>
          </a:xfrm>
        </p:spPr>
        <p:txBody>
          <a:bodyPr/>
          <a:lstStyle>
            <a:lvl1pPr algn="l">
              <a:defRPr sz="2000">
                <a:solidFill>
                  <a:srgbClr val="FFFFFF"/>
                </a:solidFill>
              </a:defRPr>
            </a:lvl1pPr>
          </a:lstStyle>
          <a:p>
            <a:r>
              <a:rPr lang="en-US" dirty="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4/27/20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513" y="25655"/>
            <a:ext cx="5795584" cy="731178"/>
          </a:xfrm>
        </p:spPr>
        <p:txBody>
          <a:bodyPr/>
          <a:lstStyle>
            <a:lvl1pPr algn="l">
              <a:defRPr sz="2400">
                <a:solidFill>
                  <a:schemeClr val="bg1"/>
                </a:solidFill>
              </a:defRPr>
            </a:lvl1pPr>
          </a:lstStyle>
          <a:p>
            <a:r>
              <a:rPr lang="en-US" dirty="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p:txBody>
          <a:bodyPr/>
          <a:lstStyle/>
          <a:p>
            <a:fld id="{DAA67AA0-DEF6-D741-AF0E-1BCF8203E1C0}" type="datetimeFigureOut">
              <a:rPr lang="en-US" smtClean="0"/>
              <a:t>4/27/20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A67AA0-DEF6-D741-AF0E-1BCF8203E1C0}" type="datetimeFigureOut">
              <a:rPr lang="en-US" smtClean="0"/>
              <a:t>4/27/20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t>4/27/20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3.xml"/><Relationship Id="rId7" Type="http://schemas.openxmlformats.org/officeDocument/2006/relationships/image" Target="../media/image2.jpg"/><Relationship Id="rId12"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6.jpg"/><Relationship Id="rId5" Type="http://schemas.openxmlformats.org/officeDocument/2006/relationships/slideLayout" Target="../slideLayouts/slideLayout5.xml"/><Relationship Id="rId10" Type="http://schemas.openxmlformats.org/officeDocument/2006/relationships/image" Target="../media/image5.jpg"/><Relationship Id="rId4" Type="http://schemas.openxmlformats.org/officeDocument/2006/relationships/slideLayout" Target="../slideLayouts/slideLayout4.xml"/><Relationship Id="rId9"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t>4/27/20</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t>‹#›</a:t>
            </a:fld>
            <a:endParaRPr lang="en-US"/>
          </a:p>
        </p:txBody>
      </p:sp>
      <p:pic>
        <p:nvPicPr>
          <p:cNvPr id="7" name="Picture 6" descr="DMR Templates BMAT.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descr="DMR Templates MMN.jp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descr="DMR Templates CER.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descr="DMR Templates CMMT.jp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descr="DMR Templates D.jp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descr="DMR Templates 88P.jp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 id="2147483666" r:id="rId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3434" y="93426"/>
            <a:ext cx="6039727" cy="803867"/>
          </a:xfrm>
        </p:spPr>
        <p:txBody>
          <a:bodyPr anchor="ctr"/>
          <a:lstStyle/>
          <a:p>
            <a:r>
              <a:rPr lang="en-US" sz="2000" b="1" dirty="0">
                <a:solidFill>
                  <a:schemeClr val="tx1"/>
                </a:solidFill>
              </a:rPr>
              <a:t>Path to the PhD Panel Discussion</a:t>
            </a:r>
          </a:p>
        </p:txBody>
      </p:sp>
      <p:sp>
        <p:nvSpPr>
          <p:cNvPr id="7" name="Rectangle 6"/>
          <p:cNvSpPr/>
          <p:nvPr/>
        </p:nvSpPr>
        <p:spPr>
          <a:xfrm>
            <a:off x="4480137" y="1137325"/>
            <a:ext cx="3575727" cy="276999"/>
          </a:xfrm>
          <a:prstGeom prst="rect">
            <a:avLst/>
          </a:prstGeom>
        </p:spPr>
        <p:txBody>
          <a:bodyPr wrap="square" anchor="ctr">
            <a:spAutoFit/>
          </a:bodyPr>
          <a:lstStyle/>
          <a:p>
            <a:r>
              <a:rPr lang="en-US" sz="1200" b="1" dirty="0">
                <a:solidFill>
                  <a:schemeClr val="bg1"/>
                </a:solidFill>
              </a:rPr>
              <a:t>NYU MRSEC &amp; NYU CSTEP</a:t>
            </a:r>
          </a:p>
        </p:txBody>
      </p:sp>
      <p:sp>
        <p:nvSpPr>
          <p:cNvPr id="8" name="Rectangle 7"/>
          <p:cNvSpPr/>
          <p:nvPr/>
        </p:nvSpPr>
        <p:spPr>
          <a:xfrm>
            <a:off x="152400" y="346918"/>
            <a:ext cx="2759824" cy="276999"/>
          </a:xfrm>
          <a:prstGeom prst="rect">
            <a:avLst/>
          </a:prstGeom>
        </p:spPr>
        <p:txBody>
          <a:bodyPr wrap="square" anchor="ctr">
            <a:spAutoFit/>
          </a:bodyPr>
          <a:lstStyle/>
          <a:p>
            <a:r>
              <a:rPr lang="is-IS" sz="1200" b="1" dirty="0">
                <a:solidFill>
                  <a:schemeClr val="bg1"/>
                </a:solidFill>
              </a:rPr>
              <a:t>NYU MRSEC 1420073</a:t>
            </a:r>
            <a:endParaRPr lang="en-US" sz="1200" b="1" dirty="0">
              <a:solidFill>
                <a:schemeClr val="bg1"/>
              </a:solidFill>
            </a:endParaRPr>
          </a:p>
        </p:txBody>
      </p:sp>
      <p:sp>
        <p:nvSpPr>
          <p:cNvPr id="9" name="Text Box 28"/>
          <p:cNvSpPr txBox="1">
            <a:spLocks noChangeArrowheads="1"/>
          </p:cNvSpPr>
          <p:nvPr/>
        </p:nvSpPr>
        <p:spPr bwMode="auto">
          <a:xfrm>
            <a:off x="152400" y="2260850"/>
            <a:ext cx="3995052" cy="35779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171450" indent="-171450" algn="just">
              <a:spcBef>
                <a:spcPts val="300"/>
              </a:spcBef>
              <a:spcAft>
                <a:spcPts val="300"/>
              </a:spcAft>
              <a:buFont typeface="Arial" panose="020B0604020202020204" pitchFamily="34" charset="0"/>
              <a:buChar char="•"/>
            </a:pPr>
            <a:r>
              <a:rPr lang="en-US" sz="1100" dirty="0">
                <a:latin typeface="Arial" panose="020B0604020202020204" pitchFamily="34" charset="0"/>
                <a:cs typeface="Arial" panose="020B0604020202020204" pitchFamily="34" charset="0"/>
              </a:rPr>
              <a:t> </a:t>
            </a:r>
            <a:r>
              <a:rPr lang="en-US" sz="1100" dirty="0">
                <a:latin typeface="Arial" panose="020B0604020202020204" pitchFamily="34" charset="0"/>
                <a:ea typeface="Times New Roman" panose="02020603050405020304" pitchFamily="18" charset="0"/>
                <a:cs typeface="Arial" panose="020B0604020202020204" pitchFamily="34" charset="0"/>
              </a:rPr>
              <a:t>NYU-MRSEC pursues its partnership with NYU-CSTEP (</a:t>
            </a:r>
            <a:r>
              <a:rPr lang="en-US" sz="1100" i="1" dirty="0">
                <a:latin typeface="Arial" panose="020B0604020202020204" pitchFamily="34" charset="0"/>
                <a:ea typeface="Times New Roman" panose="02020603050405020304" pitchFamily="18" charset="0"/>
                <a:cs typeface="Arial" panose="020B0604020202020204" pitchFamily="34" charset="0"/>
              </a:rPr>
              <a:t>Collegiate Science</a:t>
            </a:r>
            <a:r>
              <a:rPr lang="en-US" sz="1100" dirty="0">
                <a:latin typeface="Arial" panose="020B0604020202020204" pitchFamily="34" charset="0"/>
                <a:ea typeface="Times New Roman" panose="02020603050405020304" pitchFamily="18" charset="0"/>
                <a:cs typeface="Arial" panose="020B0604020202020204" pitchFamily="34" charset="0"/>
              </a:rPr>
              <a:t> </a:t>
            </a:r>
            <a:r>
              <a:rPr lang="en-US" sz="1100" i="1" dirty="0">
                <a:latin typeface="Arial" panose="020B0604020202020204" pitchFamily="34" charset="0"/>
                <a:ea typeface="Times New Roman" panose="02020603050405020304" pitchFamily="18" charset="0"/>
                <a:cs typeface="Arial" panose="020B0604020202020204" pitchFamily="34" charset="0"/>
              </a:rPr>
              <a:t>and Technology Entry Program</a:t>
            </a:r>
            <a:r>
              <a:rPr lang="en-US" sz="1100" dirty="0">
                <a:latin typeface="Arial" panose="020B0604020202020204" pitchFamily="34" charset="0"/>
                <a:ea typeface="Times New Roman" panose="02020603050405020304" pitchFamily="18" charset="0"/>
                <a:cs typeface="Arial" panose="020B0604020202020204" pitchFamily="34" charset="0"/>
              </a:rPr>
              <a:t>). The Center was invited to give a guest lecture as part of the </a:t>
            </a:r>
            <a:r>
              <a:rPr lang="en-US" sz="1100" i="1" dirty="0">
                <a:latin typeface="Arial" panose="020B0604020202020204" pitchFamily="34" charset="0"/>
                <a:ea typeface="Times New Roman" panose="02020603050405020304" pitchFamily="18" charset="0"/>
                <a:cs typeface="Arial" panose="020B0604020202020204" pitchFamily="34" charset="0"/>
              </a:rPr>
              <a:t>NYU-CSTEP Research Initiative </a:t>
            </a:r>
            <a:r>
              <a:rPr lang="en-US" sz="1100" dirty="0">
                <a:latin typeface="Arial" panose="020B0604020202020204" pitchFamily="34" charset="0"/>
                <a:ea typeface="Times New Roman" panose="02020603050405020304" pitchFamily="18" charset="0"/>
                <a:cs typeface="Arial" panose="020B0604020202020204" pitchFamily="34" charset="0"/>
              </a:rPr>
              <a:t>(</a:t>
            </a:r>
            <a:r>
              <a:rPr lang="en-US" sz="1100" i="1" dirty="0">
                <a:latin typeface="Arial" panose="020B0604020202020204" pitchFamily="34" charset="0"/>
                <a:ea typeface="Times New Roman" panose="02020603050405020304" pitchFamily="18" charset="0"/>
                <a:cs typeface="Arial" panose="020B0604020202020204" pitchFamily="34" charset="0"/>
              </a:rPr>
              <a:t>CRI</a:t>
            </a:r>
            <a:r>
              <a:rPr lang="en-US" sz="1100" dirty="0">
                <a:latin typeface="Arial" panose="020B0604020202020204" pitchFamily="34" charset="0"/>
                <a:ea typeface="Times New Roman" panose="02020603050405020304" pitchFamily="18" charset="0"/>
                <a:cs typeface="Arial" panose="020B0604020202020204" pitchFamily="34" charset="0"/>
              </a:rPr>
              <a:t>). CRI is a program providing the opportunity for NYU-CSTEP students every year to conduct research in NYU labs and includes professional development and academic enrichment workshops. </a:t>
            </a:r>
          </a:p>
          <a:p>
            <a:pPr marL="171450" indent="-171450" algn="just">
              <a:spcBef>
                <a:spcPts val="300"/>
              </a:spcBef>
              <a:spcAft>
                <a:spcPts val="300"/>
              </a:spcAft>
              <a:buFont typeface="Arial" panose="020B0604020202020204" pitchFamily="34" charset="0"/>
              <a:buChar char="•"/>
            </a:pPr>
            <a:r>
              <a:rPr lang="en-US" sz="1100" dirty="0">
                <a:latin typeface="Arial" panose="020B0604020202020204" pitchFamily="34" charset="0"/>
                <a:ea typeface="Times New Roman" panose="02020603050405020304" pitchFamily="18" charset="0"/>
                <a:cs typeface="Arial" panose="020B0604020202020204" pitchFamily="34" charset="0"/>
              </a:rPr>
              <a:t>Dr. </a:t>
            </a:r>
            <a:r>
              <a:rPr lang="en-US" sz="1100" b="1" dirty="0">
                <a:latin typeface="Arial" panose="020B0604020202020204" pitchFamily="34" charset="0"/>
                <a:ea typeface="Times New Roman" panose="02020603050405020304" pitchFamily="18" charset="0"/>
                <a:cs typeface="Arial" panose="020B0604020202020204" pitchFamily="34" charset="0"/>
              </a:rPr>
              <a:t>L. Andrew Wray</a:t>
            </a:r>
            <a:r>
              <a:rPr lang="en-US" sz="1100" dirty="0">
                <a:latin typeface="Arial" panose="020B0604020202020204" pitchFamily="34" charset="0"/>
                <a:ea typeface="Times New Roman" panose="02020603050405020304" pitchFamily="18" charset="0"/>
                <a:cs typeface="Arial" panose="020B0604020202020204" pitchFamily="34" charset="0"/>
              </a:rPr>
              <a:t> (SEED) gave a lecture on his career path, his research and advice for graduate school application. </a:t>
            </a:r>
          </a:p>
          <a:p>
            <a:pPr marL="171450" indent="-171450" algn="just">
              <a:spcBef>
                <a:spcPts val="300"/>
              </a:spcBef>
              <a:spcAft>
                <a:spcPts val="300"/>
              </a:spcAft>
              <a:buFont typeface="Arial" panose="020B0604020202020204" pitchFamily="34" charset="0"/>
              <a:buChar char="•"/>
            </a:pPr>
            <a:r>
              <a:rPr lang="en-US" sz="1100" dirty="0">
                <a:latin typeface="Arial" panose="020B0604020202020204" pitchFamily="34" charset="0"/>
                <a:ea typeface="Times New Roman" panose="02020603050405020304" pitchFamily="18" charset="0"/>
                <a:cs typeface="Arial" panose="020B0604020202020204" pitchFamily="34" charset="0"/>
              </a:rPr>
              <a:t>The talk was followed by a panel discussion moderated by </a:t>
            </a:r>
            <a:r>
              <a:rPr lang="en-US" sz="1100" b="1" dirty="0">
                <a:latin typeface="Arial" panose="020B0604020202020204" pitchFamily="34" charset="0"/>
                <a:ea typeface="Times New Roman" panose="02020603050405020304" pitchFamily="18" charset="0"/>
                <a:cs typeface="Arial" panose="020B0604020202020204" pitchFamily="34" charset="0"/>
              </a:rPr>
              <a:t>Wray</a:t>
            </a:r>
            <a:r>
              <a:rPr lang="en-US" sz="1100" dirty="0">
                <a:latin typeface="Arial" panose="020B0604020202020204" pitchFamily="34" charset="0"/>
                <a:ea typeface="Times New Roman" panose="02020603050405020304" pitchFamily="18" charset="0"/>
                <a:cs typeface="Arial" panose="020B0604020202020204" pitchFamily="34" charset="0"/>
              </a:rPr>
              <a:t> and involving three MRSEC graduate students and one undergraduate student (MRSEC Education Fellow). The students were asked to share about their research experience, how they got involved in research, the reasons why they decided/plan to pursue a graduate degree, challenges of research/graduate school, etc. </a:t>
            </a:r>
          </a:p>
          <a:p>
            <a:pPr algn="just" eaLnBrk="1" hangingPunct="1">
              <a:spcBef>
                <a:spcPts val="600"/>
              </a:spcBef>
              <a:spcAft>
                <a:spcPts val="600"/>
              </a:spcAft>
              <a:buFont typeface="Arial" charset="0"/>
              <a:buChar char="•"/>
            </a:pPr>
            <a:endParaRPr lang="en-US" sz="1100" dirty="0">
              <a:latin typeface="Arial" panose="020B0604020202020204" pitchFamily="34" charset="0"/>
              <a:cs typeface="Arial" panose="020B0604020202020204" pitchFamily="34" charset="0"/>
            </a:endParaRPr>
          </a:p>
        </p:txBody>
      </p:sp>
      <p:sp>
        <p:nvSpPr>
          <p:cNvPr id="12" name="Rectangle 11"/>
          <p:cNvSpPr/>
          <p:nvPr/>
        </p:nvSpPr>
        <p:spPr>
          <a:xfrm>
            <a:off x="152400" y="745755"/>
            <a:ext cx="1501791" cy="276999"/>
          </a:xfrm>
          <a:prstGeom prst="rect">
            <a:avLst/>
          </a:prstGeom>
        </p:spPr>
        <p:txBody>
          <a:bodyPr wrap="square" anchor="ctr">
            <a:spAutoFit/>
          </a:bodyPr>
          <a:lstStyle/>
          <a:p>
            <a:r>
              <a:rPr lang="en-US" sz="1200" b="1" dirty="0">
                <a:solidFill>
                  <a:srgbClr val="002060"/>
                </a:solidFill>
              </a:rPr>
              <a:t>2019-2020</a:t>
            </a:r>
          </a:p>
        </p:txBody>
      </p:sp>
      <p:sp>
        <p:nvSpPr>
          <p:cNvPr id="6" name="TextBox 5"/>
          <p:cNvSpPr txBox="1"/>
          <p:nvPr/>
        </p:nvSpPr>
        <p:spPr>
          <a:xfrm>
            <a:off x="4594148" y="5146983"/>
            <a:ext cx="4274902" cy="553998"/>
          </a:xfrm>
          <a:prstGeom prst="rect">
            <a:avLst/>
          </a:prstGeom>
          <a:noFill/>
        </p:spPr>
        <p:txBody>
          <a:bodyPr wrap="square" rtlCol="0">
            <a:spAutoFit/>
          </a:bodyPr>
          <a:lstStyle/>
          <a:p>
            <a:pPr algn="just"/>
            <a:r>
              <a:rPr lang="en-US" sz="1000" dirty="0">
                <a:latin typeface="Arial" panose="020B0604020202020204" pitchFamily="34" charset="0"/>
                <a:ea typeface="Times New Roman" panose="02020603050405020304" pitchFamily="18" charset="0"/>
                <a:cs typeface="Arial" panose="020B0604020202020204" pitchFamily="34" charset="0"/>
              </a:rPr>
              <a:t>Path to the PhD Discussion moderated by SEED investigator. Three MRSEC graduate students and one MRSEC Education Fellow shared about their </a:t>
            </a:r>
            <a:r>
              <a:rPr lang="en-US" sz="1000">
                <a:latin typeface="Arial" panose="020B0604020202020204" pitchFamily="34" charset="0"/>
                <a:ea typeface="Times New Roman" panose="02020603050405020304" pitchFamily="18" charset="0"/>
                <a:cs typeface="Arial" panose="020B0604020202020204" pitchFamily="34" charset="0"/>
              </a:rPr>
              <a:t>research experience. </a:t>
            </a:r>
            <a:endParaRPr lang="en-US" sz="1000" b="1" dirty="0">
              <a:latin typeface="Arial" panose="020B0604020202020204" pitchFamily="34" charset="0"/>
              <a:cs typeface="Arial" panose="020B0604020202020204" pitchFamily="34" charset="0"/>
            </a:endParaRPr>
          </a:p>
        </p:txBody>
      </p:sp>
      <p:pic>
        <p:nvPicPr>
          <p:cNvPr id="14" name="Google Shape;174;p36">
            <a:extLst>
              <a:ext uri="{FF2B5EF4-FFF2-40B4-BE49-F238E27FC236}">
                <a16:creationId xmlns:a16="http://schemas.microsoft.com/office/drawing/2014/main" id="{E5C72106-5BFD-CA49-BB2C-4F01AFD334D3}"/>
              </a:ext>
            </a:extLst>
          </p:cNvPr>
          <p:cNvPicPr preferRelativeResize="0"/>
          <p:nvPr/>
        </p:nvPicPr>
        <p:blipFill>
          <a:blip r:embed="rId3">
            <a:alphaModFix/>
          </a:blip>
          <a:stretch>
            <a:fillRect/>
          </a:stretch>
        </p:blipFill>
        <p:spPr>
          <a:xfrm>
            <a:off x="15352400" y="4351525"/>
            <a:ext cx="7205400" cy="8122200"/>
          </a:xfrm>
          <a:prstGeom prst="flowChartAlternateProcess">
            <a:avLst/>
          </a:prstGeom>
          <a:noFill/>
          <a:ln>
            <a:noFill/>
          </a:ln>
        </p:spPr>
      </p:pic>
      <p:pic>
        <p:nvPicPr>
          <p:cNvPr id="15" name="Google Shape;174;p36">
            <a:extLst>
              <a:ext uri="{FF2B5EF4-FFF2-40B4-BE49-F238E27FC236}">
                <a16:creationId xmlns:a16="http://schemas.microsoft.com/office/drawing/2014/main" id="{CDF25474-5497-7048-9F03-D861ABA545B6}"/>
              </a:ext>
            </a:extLst>
          </p:cNvPr>
          <p:cNvPicPr preferRelativeResize="0"/>
          <p:nvPr/>
        </p:nvPicPr>
        <p:blipFill>
          <a:blip r:embed="rId3">
            <a:alphaModFix/>
          </a:blip>
          <a:stretch>
            <a:fillRect/>
          </a:stretch>
        </p:blipFill>
        <p:spPr>
          <a:xfrm>
            <a:off x="15504800" y="4503925"/>
            <a:ext cx="7205400" cy="8122200"/>
          </a:xfrm>
          <a:prstGeom prst="flowChartAlternateProcess">
            <a:avLst/>
          </a:prstGeom>
          <a:noFill/>
          <a:ln>
            <a:noFill/>
          </a:ln>
        </p:spPr>
      </p:pic>
      <p:pic>
        <p:nvPicPr>
          <p:cNvPr id="5" name="Picture 4" descr="Dr. Wray (standing), three graduate students and one undergraduate student (sitting) are discussing their research experience and decision to pursue graduate school.">
            <a:extLst>
              <a:ext uri="{FF2B5EF4-FFF2-40B4-BE49-F238E27FC236}">
                <a16:creationId xmlns:a16="http://schemas.microsoft.com/office/drawing/2014/main" id="{4C1F71FA-7F9C-254D-B983-3CC381873B9C}"/>
              </a:ext>
            </a:extLst>
          </p:cNvPr>
          <p:cNvPicPr>
            <a:picLocks noChangeAspect="1"/>
          </p:cNvPicPr>
          <p:nvPr/>
        </p:nvPicPr>
        <p:blipFill>
          <a:blip r:embed="rId4"/>
          <a:stretch>
            <a:fillRect/>
          </a:stretch>
        </p:blipFill>
        <p:spPr>
          <a:xfrm>
            <a:off x="4708163" y="2334002"/>
            <a:ext cx="4046873" cy="2675167"/>
          </a:xfrm>
          <a:prstGeom prst="rect">
            <a:avLst/>
          </a:prstGeom>
        </p:spPr>
      </p:pic>
    </p:spTree>
    <p:extLst>
      <p:ext uri="{BB962C8B-B14F-4D97-AF65-F5344CB8AC3E}">
        <p14:creationId xmlns:p14="http://schemas.microsoft.com/office/powerpoint/2010/main" val="176501293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19147</TotalTime>
  <Words>194</Words>
  <Application>Microsoft Macintosh PowerPoint</Application>
  <PresentationFormat>On-screen Show (4:3)</PresentationFormat>
  <Paragraphs>9</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News Gothic MT</vt:lpstr>
      <vt:lpstr>Times New Roman</vt:lpstr>
      <vt:lpstr>Wingdings 2</vt:lpstr>
      <vt:lpstr>Breeze</vt:lpstr>
      <vt:lpstr>Path to the PhD Panel Discussion</vt:lpstr>
    </vt:vector>
  </TitlesOfParts>
  <Manager/>
  <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rob</dc:creator>
  <cp:keywords/>
  <dc:description/>
  <cp:lastModifiedBy>Microsoft Office User</cp:lastModifiedBy>
  <cp:revision>127</cp:revision>
  <cp:lastPrinted>2016-08-01T15:14:13Z</cp:lastPrinted>
  <dcterms:created xsi:type="dcterms:W3CDTF">2016-07-19T18:16:54Z</dcterms:created>
  <dcterms:modified xsi:type="dcterms:W3CDTF">2020-04-27T18:05:33Z</dcterms:modified>
  <cp:category/>
</cp:coreProperties>
</file>