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9144000" cy="6858000" type="screen4x3"/>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10" d="100"/>
          <a:sy n="110" d="100"/>
        </p:scale>
        <p:origin x="1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40" name="Picture 39"/>
          <p:cNvPicPr/>
          <p:nvPr/>
        </p:nvPicPr>
        <p:blipFill>
          <a:blip r:embed="rId2"/>
          <a:stretch/>
        </p:blipFill>
        <p:spPr>
          <a:xfrm>
            <a:off x="2079000" y="1604520"/>
            <a:ext cx="4984920" cy="3977280"/>
          </a:xfrm>
          <a:prstGeom prst="rect">
            <a:avLst/>
          </a:prstGeom>
          <a:ln>
            <a:noFill/>
          </a:ln>
        </p:spPr>
      </p:pic>
      <p:pic>
        <p:nvPicPr>
          <p:cNvPr id="41" name="Picture 4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8" name="Picture 6"/>
          <p:cNvPicPr/>
          <p:nvPr/>
        </p:nvPicPr>
        <p:blipFill>
          <a:blip r:embed="rId15"/>
          <a:stretch/>
        </p:blipFill>
        <p:spPr>
          <a:xfrm>
            <a:off x="0" y="0"/>
            <a:ext cx="9143280" cy="6857280"/>
          </a:xfrm>
          <a:prstGeom prst="rect">
            <a:avLst/>
          </a:prstGeom>
          <a:ln>
            <a:noFill/>
          </a:ln>
        </p:spPr>
      </p:pic>
      <p:pic>
        <p:nvPicPr>
          <p:cNvPr id="9" name="Picture 7"/>
          <p:cNvPicPr/>
          <p:nvPr/>
        </p:nvPicPr>
        <p:blipFill>
          <a:blip r:embed="rId16"/>
          <a:stretch/>
        </p:blipFill>
        <p:spPr>
          <a:xfrm>
            <a:off x="0" y="0"/>
            <a:ext cx="9143280" cy="6857280"/>
          </a:xfrm>
          <a:prstGeom prst="rect">
            <a:avLst/>
          </a:prstGeom>
          <a:ln>
            <a:noFill/>
          </a:ln>
        </p:spPr>
      </p:pic>
      <p:pic>
        <p:nvPicPr>
          <p:cNvPr id="2" name="Picture 8"/>
          <p:cNvPicPr/>
          <p:nvPr/>
        </p:nvPicPr>
        <p:blipFill>
          <a:blip r:embed="rId17"/>
          <a:stretch/>
        </p:blipFill>
        <p:spPr>
          <a:xfrm>
            <a:off x="0" y="0"/>
            <a:ext cx="9143280" cy="6857280"/>
          </a:xfrm>
          <a:prstGeom prst="rect">
            <a:avLst/>
          </a:prstGeom>
          <a:ln>
            <a:noFill/>
          </a:ln>
        </p:spPr>
      </p:pic>
      <p:pic>
        <p:nvPicPr>
          <p:cNvPr id="3" name="Picture 9"/>
          <p:cNvPicPr/>
          <p:nvPr/>
        </p:nvPicPr>
        <p:blipFill>
          <a:blip r:embed="rId18"/>
          <a:stretch/>
        </p:blipFill>
        <p:spPr>
          <a:xfrm>
            <a:off x="0" y="0"/>
            <a:ext cx="9143280" cy="6857280"/>
          </a:xfrm>
          <a:prstGeom prst="rect">
            <a:avLst/>
          </a:prstGeom>
          <a:ln>
            <a:noFill/>
          </a:ln>
        </p:spPr>
      </p:pic>
      <p:pic>
        <p:nvPicPr>
          <p:cNvPr id="4" name="Picture 10"/>
          <p:cNvPicPr/>
          <p:nvPr/>
        </p:nvPicPr>
        <p:blipFill>
          <a:blip r:embed="rId19"/>
          <a:stretch/>
        </p:blipFill>
        <p:spPr>
          <a:xfrm>
            <a:off x="0" y="0"/>
            <a:ext cx="9143280" cy="6857280"/>
          </a:xfrm>
          <a:prstGeom prst="rect">
            <a:avLst/>
          </a:prstGeom>
          <a:ln>
            <a:noFill/>
          </a:ln>
        </p:spPr>
      </p:pic>
      <p:pic>
        <p:nvPicPr>
          <p:cNvPr id="5" name="Picture 11"/>
          <p:cNvPicPr/>
          <p:nvPr/>
        </p:nvPicPr>
        <p:blipFill>
          <a:blip r:embed="rId20"/>
          <a:stretch/>
        </p:blipFill>
        <p:spPr>
          <a:xfrm>
            <a:off x="0" y="0"/>
            <a:ext cx="9143280" cy="6857280"/>
          </a:xfrm>
          <a:prstGeom prst="rect">
            <a:avLst/>
          </a:prstGeom>
          <a:ln>
            <a:noFill/>
          </a:ln>
        </p:spPr>
      </p:pic>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3346200" y="110520"/>
            <a:ext cx="5797080" cy="8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800" b="1" strike="noStrike" spc="-1">
                <a:solidFill>
                  <a:srgbClr val="000000"/>
                </a:solidFill>
                <a:uFill>
                  <a:solidFill>
                    <a:srgbClr val="FFFFFF"/>
                  </a:solidFill>
                </a:uFill>
                <a:latin typeface="News Gothic MT"/>
              </a:rPr>
              <a:t>Freezing on a Sphere</a:t>
            </a:r>
            <a:endParaRPr lang="en-US" sz="1800" b="0" strike="noStrike" spc="-1">
              <a:solidFill>
                <a:srgbClr val="000000"/>
              </a:solidFill>
              <a:uFill>
                <a:solidFill>
                  <a:srgbClr val="FFFFFF"/>
                </a:solidFill>
              </a:uFill>
              <a:latin typeface="Arial"/>
            </a:endParaRPr>
          </a:p>
        </p:txBody>
      </p:sp>
      <p:sp>
        <p:nvSpPr>
          <p:cNvPr id="43" name="CustomShape 2"/>
          <p:cNvSpPr/>
          <p:nvPr/>
        </p:nvSpPr>
        <p:spPr>
          <a:xfrm>
            <a:off x="4371120" y="1108440"/>
            <a:ext cx="46918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1" spc="-1" dirty="0">
                <a:solidFill>
                  <a:srgbClr val="FFFFFF"/>
                </a:solidFill>
                <a:uFill>
                  <a:solidFill>
                    <a:srgbClr val="FFFFFF"/>
                  </a:solidFill>
                </a:uFill>
                <a:latin typeface="News Gothic MT"/>
              </a:rPr>
              <a:t>Andrew D. Hollingsworth &amp; Paul M. </a:t>
            </a:r>
            <a:r>
              <a:rPr lang="en-US" sz="1200" b="1" spc="-1" dirty="0" err="1">
                <a:solidFill>
                  <a:srgbClr val="FFFFFF"/>
                </a:solidFill>
                <a:uFill>
                  <a:solidFill>
                    <a:srgbClr val="FFFFFF"/>
                  </a:solidFill>
                </a:uFill>
                <a:latin typeface="News Gothic MT"/>
              </a:rPr>
              <a:t>Chaikin</a:t>
            </a:r>
            <a:r>
              <a:rPr lang="en-US" sz="1200" b="1" spc="-1" dirty="0">
                <a:solidFill>
                  <a:srgbClr val="FFFFFF"/>
                </a:solidFill>
                <a:uFill>
                  <a:solidFill>
                    <a:srgbClr val="FFFFFF"/>
                  </a:solidFill>
                </a:uFill>
                <a:latin typeface="News Gothic MT"/>
              </a:rPr>
              <a:t>, </a:t>
            </a:r>
            <a:r>
              <a:rPr lang="en-US" sz="1200" b="1" strike="noStrike" spc="-1" dirty="0">
                <a:solidFill>
                  <a:srgbClr val="FFFFFF"/>
                </a:solidFill>
                <a:uFill>
                  <a:solidFill>
                    <a:srgbClr val="FFFFFF"/>
                  </a:solidFill>
                </a:uFill>
                <a:latin typeface="News Gothic MT"/>
                <a:ea typeface="DejaVu Sans"/>
              </a:rPr>
              <a:t>New York University</a:t>
            </a:r>
            <a:endParaRPr lang="en-US" sz="1800" b="0" strike="noStrike" spc="-1" dirty="0">
              <a:solidFill>
                <a:srgbClr val="000000"/>
              </a:solidFill>
              <a:uFill>
                <a:solidFill>
                  <a:srgbClr val="FFFFFF"/>
                </a:solidFill>
              </a:uFill>
              <a:latin typeface="Arial"/>
            </a:endParaRPr>
          </a:p>
        </p:txBody>
      </p:sp>
      <p:sp>
        <p:nvSpPr>
          <p:cNvPr id="45" name="CustomShape 4"/>
          <p:cNvSpPr/>
          <p:nvPr/>
        </p:nvSpPr>
        <p:spPr>
          <a:xfrm>
            <a:off x="457200" y="1446120"/>
            <a:ext cx="3931920" cy="423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400" b="0" strike="noStrike" spc="-1" dirty="0">
                <a:solidFill>
                  <a:srgbClr val="000000"/>
                </a:solidFill>
                <a:uFill>
                  <a:solidFill>
                    <a:srgbClr val="FFFFFF"/>
                  </a:solidFill>
                </a:uFill>
                <a:latin typeface="Arial"/>
                <a:ea typeface="DejaVu Sans"/>
              </a:rPr>
              <a:t>A crystal is defined by the regular and periodic ordering of the atoms, molecules, or particles that compose them.  If bent or strained, this order and regularity is disturbed, and defects appear that relieve some of the applied stress.</a:t>
            </a:r>
            <a:endParaRPr lang="en-US" sz="1800" b="0" strike="noStrike" spc="-1" dirty="0">
              <a:solidFill>
                <a:srgbClr val="000000"/>
              </a:solidFill>
              <a:uFill>
                <a:solidFill>
                  <a:srgbClr val="FFFFFF"/>
                </a:solidFill>
              </a:uFill>
              <a:latin typeface="Arial"/>
            </a:endParaRPr>
          </a:p>
          <a:p>
            <a:pPr algn="just">
              <a:lnSpc>
                <a:spcPct val="100000"/>
              </a:lnSpc>
            </a:pPr>
            <a:endParaRPr lang="en-US" sz="1800" b="0" strike="noStrike" spc="-1" dirty="0">
              <a:solidFill>
                <a:srgbClr val="000000"/>
              </a:solidFill>
              <a:uFill>
                <a:solidFill>
                  <a:srgbClr val="FFFFFF"/>
                </a:solidFill>
              </a:uFill>
              <a:latin typeface="Arial"/>
            </a:endParaRPr>
          </a:p>
          <a:p>
            <a:pPr algn="just">
              <a:lnSpc>
                <a:spcPct val="100000"/>
              </a:lnSpc>
            </a:pPr>
            <a:r>
              <a:rPr lang="en-US" sz="1400" b="0" strike="noStrike" spc="-1" dirty="0">
                <a:solidFill>
                  <a:srgbClr val="000000"/>
                </a:solidFill>
                <a:uFill>
                  <a:solidFill>
                    <a:srgbClr val="FFFFFF"/>
                  </a:solidFill>
                </a:uFill>
                <a:latin typeface="Arial"/>
                <a:ea typeface="DejaVu Sans"/>
              </a:rPr>
              <a:t>Moreover, when a crystal is assembled on a closed surface, like a sphere, </a:t>
            </a:r>
            <a:r>
              <a:rPr lang="en-US" sz="1400" b="0" strike="noStrike" spc="-1" dirty="0" err="1">
                <a:solidFill>
                  <a:srgbClr val="000000"/>
                </a:solidFill>
                <a:uFill>
                  <a:solidFill>
                    <a:srgbClr val="FFFFFF"/>
                  </a:solidFill>
                </a:uFill>
                <a:latin typeface="Arial"/>
                <a:ea typeface="DejaVu Sans"/>
              </a:rPr>
              <a:t>disclinations</a:t>
            </a:r>
            <a:r>
              <a:rPr lang="en-US" sz="1400" b="0" strike="noStrike" spc="-1" dirty="0">
                <a:solidFill>
                  <a:srgbClr val="000000"/>
                </a:solidFill>
                <a:uFill>
                  <a:solidFill>
                    <a:srgbClr val="FFFFFF"/>
                  </a:solidFill>
                </a:uFill>
                <a:latin typeface="Arial"/>
                <a:ea typeface="DejaVu Sans"/>
              </a:rPr>
              <a:t> – defects that drastically warp the orientation of the crystal – appear.  The topology of the sphere (or of any closed surface) guarantees their existence, and their presence ruins the metrics of long-range order that define crystals.</a:t>
            </a:r>
            <a:endParaRPr lang="en-US" sz="1800" b="0" strike="noStrike" spc="-1" dirty="0">
              <a:solidFill>
                <a:srgbClr val="000000"/>
              </a:solidFill>
              <a:uFill>
                <a:solidFill>
                  <a:srgbClr val="FFFFFF"/>
                </a:solidFill>
              </a:uFill>
              <a:latin typeface="Arial"/>
            </a:endParaRPr>
          </a:p>
          <a:p>
            <a:pPr algn="just">
              <a:lnSpc>
                <a:spcPct val="100000"/>
              </a:lnSpc>
            </a:pPr>
            <a:endParaRPr lang="en-US" sz="1800" b="0" strike="noStrike" spc="-1" dirty="0">
              <a:solidFill>
                <a:srgbClr val="000000"/>
              </a:solidFill>
              <a:uFill>
                <a:solidFill>
                  <a:srgbClr val="FFFFFF"/>
                </a:solidFill>
              </a:uFill>
              <a:latin typeface="Arial"/>
            </a:endParaRPr>
          </a:p>
          <a:p>
            <a:pPr algn="just">
              <a:lnSpc>
                <a:spcPct val="100000"/>
              </a:lnSpc>
            </a:pPr>
            <a:r>
              <a:rPr lang="en-US" sz="1400" b="0" strike="noStrike" spc="-1" dirty="0">
                <a:solidFill>
                  <a:srgbClr val="000000"/>
                </a:solidFill>
                <a:uFill>
                  <a:solidFill>
                    <a:srgbClr val="FFFFFF"/>
                  </a:solidFill>
                </a:uFill>
                <a:latin typeface="Arial"/>
                <a:ea typeface="DejaVu Sans"/>
              </a:rPr>
              <a:t>However, because </a:t>
            </a:r>
            <a:r>
              <a:rPr lang="en-US" sz="1400" spc="-1" dirty="0">
                <a:solidFill>
                  <a:srgbClr val="000000"/>
                </a:solidFill>
                <a:uFill>
                  <a:solidFill>
                    <a:srgbClr val="FFFFFF"/>
                  </a:solidFill>
                </a:uFill>
              </a:rPr>
              <a:t>disclinations </a:t>
            </a:r>
            <a:r>
              <a:rPr lang="en-US" sz="1400" b="0" strike="noStrike" spc="-1" dirty="0">
                <a:solidFill>
                  <a:srgbClr val="000000"/>
                </a:solidFill>
                <a:uFill>
                  <a:solidFill>
                    <a:srgbClr val="FFFFFF"/>
                  </a:solidFill>
                </a:uFill>
                <a:latin typeface="Arial"/>
                <a:ea typeface="DejaVu Sans"/>
              </a:rPr>
              <a:t>repel each other, they organize and break the rotational symmetry of the sphere.  We have devised a way to use this broken symmetry to redefine these metrics, and thus redefine what it means to be a crystal on a sphere.</a:t>
            </a:r>
            <a:endParaRPr lang="en-US" sz="1800" b="0" strike="noStrike" spc="-1" dirty="0">
              <a:solidFill>
                <a:srgbClr val="000000"/>
              </a:solidFill>
              <a:uFill>
                <a:solidFill>
                  <a:srgbClr val="FFFFFF"/>
                </a:solidFill>
              </a:uFill>
              <a:latin typeface="Arial"/>
            </a:endParaRPr>
          </a:p>
        </p:txBody>
      </p:sp>
      <p:sp>
        <p:nvSpPr>
          <p:cNvPr id="46" name="CustomShape 5"/>
          <p:cNvSpPr/>
          <p:nvPr/>
        </p:nvSpPr>
        <p:spPr>
          <a:xfrm>
            <a:off x="4667400" y="1728000"/>
            <a:ext cx="4075920" cy="4260240"/>
          </a:xfrm>
          <a:prstGeom prst="rect">
            <a:avLst/>
          </a:prstGeom>
          <a:noFill/>
          <a:ln w="9360">
            <a:solidFill>
              <a:schemeClr val="tx1"/>
            </a:solidFill>
            <a:miter/>
          </a:ln>
        </p:spPr>
        <p:style>
          <a:lnRef idx="0">
            <a:scrgbClr r="0" g="0" b="0"/>
          </a:lnRef>
          <a:fillRef idx="0">
            <a:scrgbClr r="0" g="0" b="0"/>
          </a:fillRef>
          <a:effectRef idx="0">
            <a:scrgbClr r="0" g="0" b="0"/>
          </a:effectRef>
          <a:fontRef idx="minor"/>
        </p:style>
      </p:sp>
      <p:sp>
        <p:nvSpPr>
          <p:cNvPr id="47" name="CustomShape 6"/>
          <p:cNvSpPr/>
          <p:nvPr/>
        </p:nvSpPr>
        <p:spPr>
          <a:xfrm>
            <a:off x="152279" y="657000"/>
            <a:ext cx="1224457" cy="4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1" strike="noStrike" spc="-1" dirty="0">
                <a:solidFill>
                  <a:srgbClr val="002060"/>
                </a:solidFill>
                <a:uFill>
                  <a:solidFill>
                    <a:srgbClr val="FFFFFF"/>
                  </a:solidFill>
                </a:uFill>
                <a:latin typeface="News Gothic MT"/>
                <a:ea typeface="DejaVu Sans"/>
              </a:rPr>
              <a:t>2017-2018</a:t>
            </a:r>
            <a:endParaRPr lang="en-US" sz="1800" b="0" strike="noStrike" spc="-1" dirty="0">
              <a:solidFill>
                <a:srgbClr val="000000"/>
              </a:solidFill>
              <a:uFill>
                <a:solidFill>
                  <a:srgbClr val="FFFFFF"/>
                </a:solidFill>
              </a:uFill>
              <a:latin typeface="Arial"/>
            </a:endParaRPr>
          </a:p>
        </p:txBody>
      </p:sp>
      <p:pic>
        <p:nvPicPr>
          <p:cNvPr id="48" name="Picture 47" descr="To unfold the icosahedron, the five triangles that are attached to each vertex must be separated, and an extra wedge inserted between them.  These extra wedges undo the distortions of the disclinations, and produce an icosahedral net decorated with particles that show clear long-range order."/>
          <p:cNvPicPr/>
          <p:nvPr/>
        </p:nvPicPr>
        <p:blipFill>
          <a:blip r:embed="rId2"/>
          <a:stretch/>
        </p:blipFill>
        <p:spPr>
          <a:xfrm rot="16200000">
            <a:off x="5648400" y="2884680"/>
            <a:ext cx="4114800" cy="2002680"/>
          </a:xfrm>
          <a:prstGeom prst="rect">
            <a:avLst/>
          </a:prstGeom>
          <a:ln>
            <a:noFill/>
          </a:ln>
        </p:spPr>
      </p:pic>
      <p:pic>
        <p:nvPicPr>
          <p:cNvPr id="49" name="Picture 48" descr="The locations of particles assembled on the surface of a sphere are projected onto the faces of a suitably oriented icosahedron.  The particles show clear signs of crystalline order, and defects that warp crystalline order accumulate at the vertices."/>
          <p:cNvPicPr/>
          <p:nvPr/>
        </p:nvPicPr>
        <p:blipFill>
          <a:blip r:embed="rId3"/>
          <a:srcRect l="9994" t="6063" r="5017" b="5542"/>
          <a:stretch/>
        </p:blipFill>
        <p:spPr>
          <a:xfrm>
            <a:off x="5046120" y="1737720"/>
            <a:ext cx="1554120" cy="1462680"/>
          </a:xfrm>
          <a:prstGeom prst="rect">
            <a:avLst/>
          </a:prstGeom>
          <a:ln>
            <a:noFill/>
          </a:ln>
        </p:spPr>
      </p:pic>
      <p:pic>
        <p:nvPicPr>
          <p:cNvPr id="50" name="Picture 49" descr="Orientational correlation functions that demonstrate that our unfolding procedure restores the definition of crystalline long-range order for spheres that is typically defined for crystals.  Without it, correlations would have decayed at most a quarter of the way around the sphere."/>
          <p:cNvPicPr/>
          <p:nvPr/>
        </p:nvPicPr>
        <p:blipFill>
          <a:blip r:embed="rId4"/>
          <a:stretch/>
        </p:blipFill>
        <p:spPr>
          <a:xfrm>
            <a:off x="4788000" y="3236400"/>
            <a:ext cx="1920240" cy="2743200"/>
          </a:xfrm>
          <a:prstGeom prst="rect">
            <a:avLst/>
          </a:prstGeom>
          <a:ln>
            <a:noFill/>
          </a:ln>
        </p:spPr>
      </p:pic>
      <p:sp>
        <p:nvSpPr>
          <p:cNvPr id="11" name="Rectangle 10">
            <a:extLst>
              <a:ext uri="{FF2B5EF4-FFF2-40B4-BE49-F238E27FC236}">
                <a16:creationId xmlns:a16="http://schemas.microsoft.com/office/drawing/2014/main" id="{DCBA9FC6-556A-2647-8216-D80D819ACBF3}"/>
              </a:ext>
            </a:extLst>
          </p:cNvPr>
          <p:cNvSpPr/>
          <p:nvPr/>
        </p:nvSpPr>
        <p:spPr>
          <a:xfrm>
            <a:off x="152400" y="346918"/>
            <a:ext cx="2759824" cy="276999"/>
          </a:xfrm>
          <a:prstGeom prst="rect">
            <a:avLst/>
          </a:prstGeom>
        </p:spPr>
        <p:txBody>
          <a:bodyPr wrap="square" anchor="ctr">
            <a:spAutoFit/>
          </a:bodyPr>
          <a:lstStyle/>
          <a:p>
            <a:r>
              <a:rPr lang="is-IS" sz="1200" b="1" dirty="0">
                <a:solidFill>
                  <a:schemeClr val="bg1"/>
                </a:solidFill>
              </a:rPr>
              <a:t>NYU MRSEC 1420073</a:t>
            </a:r>
            <a:endParaRPr lang="en-US" sz="1200" b="1"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22432</TotalTime>
  <Words>173</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DejaVu Sans</vt:lpstr>
      <vt:lpstr>News Gothic MT</vt:lpstr>
      <vt:lpstr>Symbol</vt:lpstr>
      <vt:lpstr>Wingdings</vt:lpstr>
      <vt:lpstr>Office Theme</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dc:description/>
  <cp:lastModifiedBy>Divya Abhat</cp:lastModifiedBy>
  <cp:revision>27</cp:revision>
  <cp:lastPrinted>2016-08-01T15:14:13Z</cp:lastPrinted>
  <dcterms:created xsi:type="dcterms:W3CDTF">2016-07-19T18:16:54Z</dcterms:created>
  <dcterms:modified xsi:type="dcterms:W3CDTF">2018-05-18T13:41:39Z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