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4" autoAdjust="0"/>
    <p:restoredTop sz="94663"/>
  </p:normalViewPr>
  <p:slideViewPr>
    <p:cSldViewPr snapToGrid="0" snapToObjects="1">
      <p:cViewPr varScale="1">
        <p:scale>
          <a:sx n="117" d="100"/>
          <a:sy n="117" d="100"/>
        </p:scale>
        <p:origin x="152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D0DD0FC-A1BD-5B48-9B94-0DE56820A51B}" type="datetimeFigureOut">
              <a:rPr lang="en-US" smtClean="0"/>
              <a:t>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BF65E89-1A45-E548-891A-EA65901D2EEB}" type="slidenum">
              <a:rPr lang="en-US" smtClean="0"/>
              <a:t>‹#›</a:t>
            </a:fld>
            <a:endParaRPr lang="en-US"/>
          </a:p>
        </p:txBody>
      </p:sp>
    </p:spTree>
    <p:extLst>
      <p:ext uri="{BB962C8B-B14F-4D97-AF65-F5344CB8AC3E}">
        <p14:creationId xmlns:p14="http://schemas.microsoft.com/office/powerpoint/2010/main" val="366071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u="sng" dirty="0">
                <a:solidFill>
                  <a:srgbClr val="FF0000"/>
                </a:solidFill>
              </a:rPr>
              <a:t>Very Important</a:t>
            </a:r>
            <a:r>
              <a:rPr lang="en-US" sz="1200" i="1" dirty="0"/>
              <a:t>:  New regulations require entering also “Alternative Text” for each  image or other object to make them accessible to people with visual disabilities.  Please see instructions on attached file for how to do that.</a:t>
            </a:r>
          </a:p>
          <a:p>
            <a:endParaRPr lang="en-US" dirty="0"/>
          </a:p>
        </p:txBody>
      </p:sp>
      <p:sp>
        <p:nvSpPr>
          <p:cNvPr id="4" name="Slide Number Placeholder 3"/>
          <p:cNvSpPr>
            <a:spLocks noGrp="1"/>
          </p:cNvSpPr>
          <p:nvPr>
            <p:ph type="sldNum" sz="quarter" idx="10"/>
          </p:nvPr>
        </p:nvSpPr>
        <p:spPr/>
        <p:txBody>
          <a:bodyPr/>
          <a:lstStyle/>
          <a:p>
            <a:fld id="{DBF65E89-1A45-E548-891A-EA65901D2EEB}" type="slidenum">
              <a:rPr lang="en-US" smtClean="0"/>
              <a:t>1</a:t>
            </a:fld>
            <a:endParaRPr lang="en-US"/>
          </a:p>
        </p:txBody>
      </p:sp>
    </p:spTree>
    <p:extLst>
      <p:ext uri="{BB962C8B-B14F-4D97-AF65-F5344CB8AC3E}">
        <p14:creationId xmlns:p14="http://schemas.microsoft.com/office/powerpoint/2010/main" val="15657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dirty="0"/>
              <a:t>Freely-jointed polymers made of droplets</a:t>
            </a:r>
            <a:endParaRPr lang="en-US" sz="1800" b="1" dirty="0">
              <a:solidFill>
                <a:schemeClr val="tx1"/>
              </a:solidFill>
            </a:endParaRPr>
          </a:p>
        </p:txBody>
      </p:sp>
      <p:sp>
        <p:nvSpPr>
          <p:cNvPr id="7" name="Rectangle 6"/>
          <p:cNvSpPr/>
          <p:nvPr/>
        </p:nvSpPr>
        <p:spPr>
          <a:xfrm>
            <a:off x="4371035" y="1030048"/>
            <a:ext cx="4692577" cy="430887"/>
          </a:xfrm>
          <a:prstGeom prst="rect">
            <a:avLst/>
          </a:prstGeom>
        </p:spPr>
        <p:txBody>
          <a:bodyPr wrap="square" anchor="ctr">
            <a:spAutoFit/>
          </a:bodyPr>
          <a:lstStyle/>
          <a:p>
            <a:r>
              <a:rPr lang="en-US" sz="1100" dirty="0">
                <a:solidFill>
                  <a:schemeClr val="bg1"/>
                </a:solidFill>
              </a:rPr>
              <a:t>Angus McMullen, Miranda Holmes-</a:t>
            </a:r>
            <a:r>
              <a:rPr lang="en-US" sz="1100" dirty="0" err="1">
                <a:solidFill>
                  <a:schemeClr val="bg1"/>
                </a:solidFill>
              </a:rPr>
              <a:t>Cerfon</a:t>
            </a:r>
            <a:r>
              <a:rPr lang="en-US" sz="1100" dirty="0">
                <a:solidFill>
                  <a:schemeClr val="bg1"/>
                </a:solidFill>
              </a:rPr>
              <a:t>, Francesco </a:t>
            </a:r>
            <a:r>
              <a:rPr lang="en-US" sz="1100" dirty="0" err="1">
                <a:solidFill>
                  <a:schemeClr val="bg1"/>
                </a:solidFill>
              </a:rPr>
              <a:t>Sciortino</a:t>
            </a:r>
            <a:r>
              <a:rPr lang="en-US" sz="1100" dirty="0">
                <a:solidFill>
                  <a:schemeClr val="bg1"/>
                </a:solidFill>
              </a:rPr>
              <a:t>, Alexander Y. </a:t>
            </a:r>
            <a:r>
              <a:rPr lang="en-US" sz="1100" dirty="0" err="1">
                <a:solidFill>
                  <a:schemeClr val="bg1"/>
                </a:solidFill>
              </a:rPr>
              <a:t>Grosberg</a:t>
            </a:r>
            <a:r>
              <a:rPr lang="en-US" sz="1100" dirty="0">
                <a:solidFill>
                  <a:schemeClr val="bg1"/>
                </a:solidFill>
              </a:rPr>
              <a:t>, and Jasna Brujic, New York University</a:t>
            </a:r>
            <a:endParaRPr lang="en-US" sz="11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DMR-1420073</a:t>
            </a:r>
          </a:p>
        </p:txBody>
      </p:sp>
      <p:sp>
        <p:nvSpPr>
          <p:cNvPr id="12" name="Rectangle 11"/>
          <p:cNvSpPr/>
          <p:nvPr/>
        </p:nvSpPr>
        <p:spPr>
          <a:xfrm>
            <a:off x="152399" y="746341"/>
            <a:ext cx="1440669" cy="461665"/>
          </a:xfrm>
          <a:prstGeom prst="rect">
            <a:avLst/>
          </a:prstGeom>
        </p:spPr>
        <p:txBody>
          <a:bodyPr wrap="square" anchor="ctr">
            <a:spAutoFit/>
          </a:bodyPr>
          <a:lstStyle/>
          <a:p>
            <a:r>
              <a:rPr lang="en-US" sz="1200" b="1" dirty="0">
                <a:solidFill>
                  <a:srgbClr val="002060"/>
                </a:solidFill>
              </a:rPr>
              <a:t>2018 -2019</a:t>
            </a:r>
          </a:p>
          <a:p>
            <a:endParaRPr lang="en-US" sz="1200" b="1" dirty="0">
              <a:solidFill>
                <a:srgbClr val="002060"/>
              </a:solidFill>
            </a:endParaRPr>
          </a:p>
        </p:txBody>
      </p:sp>
      <p:sp>
        <p:nvSpPr>
          <p:cNvPr id="13" name="Text Box 4"/>
          <p:cNvSpPr txBox="1">
            <a:spLocks noChangeArrowheads="1"/>
          </p:cNvSpPr>
          <p:nvPr/>
        </p:nvSpPr>
        <p:spPr bwMode="auto">
          <a:xfrm>
            <a:off x="152400" y="1574800"/>
            <a:ext cx="4218635"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latin typeface=""/>
              </a:rPr>
              <a:t>A goal of colloidal self-assembly is to fabricate in bulk complex three-dimensional structures that current manufacturing methods cannot produce. One way to assemble such a material is to take a flexible polymer made of colloids and ‘fold’ it into a designed configuration, just like polypeptides fold into proteins. This requires a flexible colloidal polymer.</a:t>
            </a:r>
          </a:p>
          <a:p>
            <a:pPr algn="just"/>
            <a:endParaRPr lang="en-US" sz="1400" dirty="0">
              <a:latin typeface=""/>
            </a:endParaRPr>
          </a:p>
          <a:p>
            <a:pPr algn="just"/>
            <a:r>
              <a:rPr lang="en-US" sz="1400" dirty="0">
                <a:latin typeface=""/>
              </a:rPr>
              <a:t>Here, we control the valence of DNA-functionalized emulsion droplets to make flexible colloidal polymers. We examine their conformational statistics to show that they are freely-jointed. We demonstrate that their end-to-end length scales with the number of bonds in agreement with 2D Flory theory, and that their diffusion follows the </a:t>
            </a:r>
            <a:r>
              <a:rPr lang="en-US" sz="1400" dirty="0" err="1">
                <a:latin typeface=""/>
              </a:rPr>
              <a:t>Zimm</a:t>
            </a:r>
            <a:r>
              <a:rPr lang="en-US" sz="1400" dirty="0">
                <a:latin typeface=""/>
              </a:rPr>
              <a:t> model. In future work, we will investigate the folding of these polymers, allowing us to both learn about protein folding and fabricate complex colloidal structures. </a:t>
            </a:r>
            <a:endParaRPr lang="en-US" sz="1400" dirty="0"/>
          </a:p>
        </p:txBody>
      </p:sp>
      <p:sp>
        <p:nvSpPr>
          <p:cNvPr id="9" name="TextBox 8"/>
          <p:cNvSpPr txBox="1"/>
          <p:nvPr/>
        </p:nvSpPr>
        <p:spPr>
          <a:xfrm>
            <a:off x="4662040" y="4610566"/>
            <a:ext cx="4110565" cy="1200329"/>
          </a:xfrm>
          <a:prstGeom prst="rect">
            <a:avLst/>
          </a:prstGeom>
          <a:noFill/>
        </p:spPr>
        <p:txBody>
          <a:bodyPr wrap="square" rtlCol="0">
            <a:spAutoFit/>
          </a:bodyPr>
          <a:lstStyle/>
          <a:p>
            <a:pPr algn="just"/>
            <a:r>
              <a:rPr lang="en-US" sz="1200" b="1" dirty="0"/>
              <a:t>Figure</a:t>
            </a:r>
            <a:r>
              <a:rPr lang="en-US" sz="1200" dirty="0"/>
              <a:t>. Three different configurations of a freely-jointed polymer made of micron-scale oil droplets. PDMS oil droplets self-assemble in bulk into these colloidal polymers through specifically designed DNA linkages. The polymers are flexible because of the fluid nature of the monomers. </a:t>
            </a:r>
          </a:p>
        </p:txBody>
      </p:sp>
      <p:sp>
        <p:nvSpPr>
          <p:cNvPr id="3" name="Rectangle 2"/>
          <p:cNvSpPr/>
          <p:nvPr/>
        </p:nvSpPr>
        <p:spPr>
          <a:xfrm>
            <a:off x="4801341" y="6433312"/>
            <a:ext cx="5390922" cy="323165"/>
          </a:xfrm>
          <a:prstGeom prst="rect">
            <a:avLst/>
          </a:prstGeom>
        </p:spPr>
        <p:txBody>
          <a:bodyPr wrap="square">
            <a:spAutoFit/>
          </a:bodyPr>
          <a:lstStyle/>
          <a:p>
            <a:r>
              <a:rPr lang="en-US" sz="1500" i="1" dirty="0"/>
              <a:t>Physical Review Letters</a:t>
            </a:r>
            <a:r>
              <a:rPr lang="en-US" sz="1500" dirty="0"/>
              <a:t>,</a:t>
            </a:r>
            <a:r>
              <a:rPr lang="en-US" sz="1500" b="1" dirty="0"/>
              <a:t> 2018</a:t>
            </a:r>
            <a:r>
              <a:rPr lang="en-US" sz="1500" i="1" dirty="0"/>
              <a:t>, 121, </a:t>
            </a:r>
            <a:r>
              <a:rPr lang="en-US" sz="1500" dirty="0"/>
              <a:t>138002</a:t>
            </a:r>
          </a:p>
        </p:txBody>
      </p:sp>
      <p:pic>
        <p:nvPicPr>
          <p:cNvPr id="6" name="Picture 5" descr="Three images of polymers fabricated from colloidal emulsion droplets" title="colloidal polymers">
            <a:extLst>
              <a:ext uri="{FF2B5EF4-FFF2-40B4-BE49-F238E27FC236}">
                <a16:creationId xmlns:a16="http://schemas.microsoft.com/office/drawing/2014/main" id="{7BD0E64C-51D0-4946-A3D2-E4DC1250EF46}"/>
              </a:ext>
            </a:extLst>
          </p:cNvPr>
          <p:cNvPicPr>
            <a:picLocks noChangeAspect="1"/>
          </p:cNvPicPr>
          <p:nvPr/>
        </p:nvPicPr>
        <p:blipFill>
          <a:blip r:embed="rId3"/>
          <a:stretch>
            <a:fillRect/>
          </a:stretch>
        </p:blipFill>
        <p:spPr>
          <a:xfrm>
            <a:off x="4572000" y="2273680"/>
            <a:ext cx="4572000" cy="2107760"/>
          </a:xfrm>
          <a:prstGeom prst="rect">
            <a:avLst/>
          </a:prstGeom>
        </p:spPr>
      </p:pic>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11840</TotalTime>
  <Words>267</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Freely-jointed polymers made of droplets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53</cp:revision>
  <cp:lastPrinted>2016-08-01T15:14:13Z</cp:lastPrinted>
  <dcterms:created xsi:type="dcterms:W3CDTF">2016-07-19T18:16:54Z</dcterms:created>
  <dcterms:modified xsi:type="dcterms:W3CDTF">2019-05-20T19:15:38Z</dcterms:modified>
  <cp:category/>
</cp:coreProperties>
</file>