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60" r:id="rId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049" autoAdjust="0"/>
    <p:restoredTop sz="94663"/>
  </p:normalViewPr>
  <p:slideViewPr>
    <p:cSldViewPr snapToGrid="0" snapToObjects="1">
      <p:cViewPr varScale="1">
        <p:scale>
          <a:sx n="117" d="100"/>
          <a:sy n="117" d="100"/>
        </p:scale>
        <p:origin x="1912" y="1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6B054E01-4C7C-A949-9CA9-EB14D9CB29D5}" type="datetimeFigureOut">
              <a:rPr lang="en-US" smtClean="0"/>
              <a:t>6/10/20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C21C2928-6BB4-9D47-977C-76BADFFE1FD6}" type="slidenum">
              <a:rPr lang="en-US" smtClean="0"/>
              <a:t>‹#›</a:t>
            </a:fld>
            <a:endParaRPr lang="en-US"/>
          </a:p>
        </p:txBody>
      </p:sp>
    </p:spTree>
    <p:extLst>
      <p:ext uri="{BB962C8B-B14F-4D97-AF65-F5344CB8AC3E}">
        <p14:creationId xmlns:p14="http://schemas.microsoft.com/office/powerpoint/2010/main" val="18338258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1C2928-6BB4-9D47-977C-76BADFFE1FD6}" type="slidenum">
              <a:rPr lang="en-US" smtClean="0"/>
              <a:t>1</a:t>
            </a:fld>
            <a:endParaRPr lang="en-US"/>
          </a:p>
        </p:txBody>
      </p:sp>
    </p:spTree>
    <p:extLst>
      <p:ext uri="{BB962C8B-B14F-4D97-AF65-F5344CB8AC3E}">
        <p14:creationId xmlns:p14="http://schemas.microsoft.com/office/powerpoint/2010/main" val="23424730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99748" y="1995294"/>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dirty="0"/>
              <a:t>Click to edit Master title style</a:t>
            </a:r>
            <a:endParaRPr dirty="0"/>
          </a:p>
        </p:txBody>
      </p:sp>
      <p:sp>
        <p:nvSpPr>
          <p:cNvPr id="3" name="Subtitle 2"/>
          <p:cNvSpPr>
            <a:spLocks noGrp="1"/>
          </p:cNvSpPr>
          <p:nvPr>
            <p:ph type="subTitle" idx="1"/>
          </p:nvPr>
        </p:nvSpPr>
        <p:spPr>
          <a:xfrm>
            <a:off x="1399747" y="3956266"/>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6/10/20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09929" y="-26103"/>
            <a:ext cx="5281622" cy="803189"/>
          </a:xfrm>
        </p:spPr>
        <p:txBody>
          <a:bodyPr/>
          <a:lstStyle>
            <a:lvl1pPr algn="l">
              <a:defRPr sz="2000">
                <a:solidFill>
                  <a:srgbClr val="FFFFFF"/>
                </a:solidFill>
              </a:defRPr>
            </a:lvl1pPr>
          </a:lstStyle>
          <a:p>
            <a:r>
              <a:rPr lang="en-US" dirty="0"/>
              <a:t>Click to edit Master title style</a:t>
            </a:r>
            <a:endParaRPr dirty="0"/>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6/10/20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513" y="25655"/>
            <a:ext cx="5795584" cy="731178"/>
          </a:xfrm>
        </p:spPr>
        <p:txBody>
          <a:bodyPr/>
          <a:lstStyle>
            <a:lvl1pPr algn="l">
              <a:defRPr sz="2400">
                <a:solidFill>
                  <a:schemeClr val="bg1"/>
                </a:solidFill>
              </a:defRPr>
            </a:lvl1pPr>
          </a:lstStyle>
          <a:p>
            <a:r>
              <a:rPr lang="en-US" dirty="0"/>
              <a:t>Click to edit Master title style</a:t>
            </a:r>
            <a:endParaRPr dirty="0"/>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Date Placeholder 4"/>
          <p:cNvSpPr>
            <a:spLocks noGrp="1"/>
          </p:cNvSpPr>
          <p:nvPr>
            <p:ph type="dt" sz="half" idx="10"/>
          </p:nvPr>
        </p:nvSpPr>
        <p:spPr/>
        <p:txBody>
          <a:bodyPr/>
          <a:lstStyle/>
          <a:p>
            <a:fld id="{DAA67AA0-DEF6-D741-AF0E-1BCF8203E1C0}" type="datetimeFigureOut">
              <a:rPr lang="en-US" smtClean="0"/>
              <a:t>6/10/20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A67AA0-DEF6-D741-AF0E-1BCF8203E1C0}" type="datetimeFigureOut">
              <a:rPr lang="en-US" smtClean="0"/>
              <a:t>6/10/20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46036" y="240822"/>
            <a:ext cx="5797964" cy="504198"/>
          </a:xfrm>
        </p:spPr>
        <p:txBody>
          <a:bodyPr/>
          <a:lstStyle>
            <a:lvl1pPr algn="l">
              <a:defRPr sz="2400">
                <a:solidFill>
                  <a:srgbClr val="FFFFFF"/>
                </a:solidFill>
              </a:defRPr>
            </a:lvl1pPr>
          </a:lstStyle>
          <a:p>
            <a:r>
              <a:rPr lang="en-US" dirty="0"/>
              <a:t>Click to edit Master title style</a:t>
            </a:r>
            <a:endParaRPr dirty="0"/>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Date Placeholder 6"/>
          <p:cNvSpPr>
            <a:spLocks noGrp="1"/>
          </p:cNvSpPr>
          <p:nvPr>
            <p:ph type="dt" sz="half" idx="10"/>
          </p:nvPr>
        </p:nvSpPr>
        <p:spPr/>
        <p:txBody>
          <a:bodyPr/>
          <a:lstStyle/>
          <a:p>
            <a:fld id="{DAA67AA0-DEF6-D741-AF0E-1BCF8203E1C0}" type="datetimeFigureOut">
              <a:rPr lang="en-US" smtClean="0"/>
              <a:t>6/10/20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slideLayout" Target="../slideLayouts/slideLayout3.xml"/><Relationship Id="rId7" Type="http://schemas.openxmlformats.org/officeDocument/2006/relationships/image" Target="../media/image2.jpg"/><Relationship Id="rId12"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6.jpg"/><Relationship Id="rId5" Type="http://schemas.openxmlformats.org/officeDocument/2006/relationships/slideLayout" Target="../slideLayouts/slideLayout5.xml"/><Relationship Id="rId10" Type="http://schemas.openxmlformats.org/officeDocument/2006/relationships/image" Target="../media/image5.jpg"/><Relationship Id="rId4" Type="http://schemas.openxmlformats.org/officeDocument/2006/relationships/slideLayout" Target="../slideLayouts/slideLayout4.xml"/><Relationship Id="rId9" Type="http://schemas.openxmlformats.org/officeDocument/2006/relationships/image" Target="../media/image4.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DAA67AA0-DEF6-D741-AF0E-1BCF8203E1C0}" type="datetimeFigureOut">
              <a:rPr lang="en-US" smtClean="0"/>
              <a:t>6/10/20</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1FA1B1B6-1873-E042-A246-BC0F54B866B4}" type="slidenum">
              <a:rPr lang="en-US" smtClean="0"/>
              <a:t>‹#›</a:t>
            </a:fld>
            <a:endParaRPr lang="en-US"/>
          </a:p>
        </p:txBody>
      </p:sp>
      <p:pic>
        <p:nvPicPr>
          <p:cNvPr id="7" name="Picture 6" descr="DMR Templates BMAT.jp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descr="DMR Templates MMN.jp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descr="DMR Templates CER.jp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Picture 9" descr="DMR Templates CMMT.jp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10" descr="DMR Templates D.jp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descr="DMR Templates 88P.jp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4" r:id="rId4"/>
    <p:sldLayoutId id="2147483666" r:id="rId5"/>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10.jpeg"/><Relationship Id="rId4"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1568" y="93426"/>
            <a:ext cx="6039727" cy="803867"/>
          </a:xfrm>
        </p:spPr>
        <p:txBody>
          <a:bodyPr anchor="ctr"/>
          <a:lstStyle/>
          <a:p>
            <a:r>
              <a:rPr lang="en-US" sz="2000" b="1" dirty="0">
                <a:solidFill>
                  <a:schemeClr val="tx1"/>
                </a:solidFill>
              </a:rPr>
              <a:t>Manipulating Solid Forms of Contact Insecticides for Infectious Disease Prevention</a:t>
            </a:r>
          </a:p>
        </p:txBody>
      </p:sp>
      <p:sp>
        <p:nvSpPr>
          <p:cNvPr id="7" name="Rectangle 6"/>
          <p:cNvSpPr/>
          <p:nvPr/>
        </p:nvSpPr>
        <p:spPr>
          <a:xfrm>
            <a:off x="4371035" y="1014660"/>
            <a:ext cx="4692577" cy="461665"/>
          </a:xfrm>
          <a:prstGeom prst="rect">
            <a:avLst/>
          </a:prstGeom>
        </p:spPr>
        <p:txBody>
          <a:bodyPr wrap="square" anchor="ctr">
            <a:spAutoFit/>
          </a:bodyPr>
          <a:lstStyle/>
          <a:p>
            <a:r>
              <a:rPr lang="en-US" sz="1200" b="1" dirty="0">
                <a:solidFill>
                  <a:schemeClr val="bg1"/>
                </a:solidFill>
              </a:rPr>
              <a:t>X. Zhu, C. T. Hu, J. Yang, L. A. Joyce, M. </a:t>
            </a:r>
            <a:r>
              <a:rPr lang="en-US" sz="1200" b="1" dirty="0" err="1">
                <a:solidFill>
                  <a:schemeClr val="bg1"/>
                </a:solidFill>
              </a:rPr>
              <a:t>Qiu</a:t>
            </a:r>
            <a:r>
              <a:rPr lang="en-US" sz="1200" b="1" dirty="0">
                <a:solidFill>
                  <a:schemeClr val="bg1"/>
                </a:solidFill>
              </a:rPr>
              <a:t>, </a:t>
            </a:r>
          </a:p>
          <a:p>
            <a:r>
              <a:rPr lang="en-US" sz="1200" b="1" dirty="0">
                <a:solidFill>
                  <a:schemeClr val="bg1"/>
                </a:solidFill>
              </a:rPr>
              <a:t>M. D. Ward, B. </a:t>
            </a:r>
            <a:r>
              <a:rPr lang="en-US" sz="1200" b="1" dirty="0" err="1">
                <a:solidFill>
                  <a:schemeClr val="bg1"/>
                </a:solidFill>
              </a:rPr>
              <a:t>Kahr</a:t>
            </a:r>
            <a:endParaRPr lang="en-US" sz="1200" b="1" dirty="0">
              <a:solidFill>
                <a:schemeClr val="bg1"/>
              </a:solidFill>
            </a:endParaRPr>
          </a:p>
        </p:txBody>
      </p:sp>
      <p:sp>
        <p:nvSpPr>
          <p:cNvPr id="8" name="Rectangle 7"/>
          <p:cNvSpPr/>
          <p:nvPr/>
        </p:nvSpPr>
        <p:spPr>
          <a:xfrm>
            <a:off x="152400" y="346918"/>
            <a:ext cx="2759824" cy="276999"/>
          </a:xfrm>
          <a:prstGeom prst="rect">
            <a:avLst/>
          </a:prstGeom>
        </p:spPr>
        <p:txBody>
          <a:bodyPr wrap="square" anchor="ctr">
            <a:spAutoFit/>
          </a:bodyPr>
          <a:lstStyle/>
          <a:p>
            <a:r>
              <a:rPr lang="is-IS" sz="1200" b="1" dirty="0">
                <a:solidFill>
                  <a:schemeClr val="bg1"/>
                </a:solidFill>
              </a:rPr>
              <a:t>NYU MRSEC 1420073</a:t>
            </a:r>
            <a:endParaRPr lang="en-US" sz="1200" b="1" dirty="0">
              <a:solidFill>
                <a:schemeClr val="bg1"/>
              </a:solidFill>
            </a:endParaRPr>
          </a:p>
        </p:txBody>
      </p:sp>
      <p:sp>
        <p:nvSpPr>
          <p:cNvPr id="12" name="Rectangle 11"/>
          <p:cNvSpPr/>
          <p:nvPr/>
        </p:nvSpPr>
        <p:spPr>
          <a:xfrm>
            <a:off x="152400" y="745755"/>
            <a:ext cx="1501791" cy="276999"/>
          </a:xfrm>
          <a:prstGeom prst="rect">
            <a:avLst/>
          </a:prstGeom>
        </p:spPr>
        <p:txBody>
          <a:bodyPr wrap="square" anchor="ctr">
            <a:spAutoFit/>
          </a:bodyPr>
          <a:lstStyle/>
          <a:p>
            <a:r>
              <a:rPr lang="en-US" sz="1200" b="1" dirty="0">
                <a:solidFill>
                  <a:srgbClr val="002060"/>
                </a:solidFill>
              </a:rPr>
              <a:t>2019-2020</a:t>
            </a:r>
          </a:p>
        </p:txBody>
      </p:sp>
      <p:sp>
        <p:nvSpPr>
          <p:cNvPr id="3" name="TextBox 2"/>
          <p:cNvSpPr txBox="1"/>
          <p:nvPr/>
        </p:nvSpPr>
        <p:spPr>
          <a:xfrm>
            <a:off x="0" y="5858934"/>
            <a:ext cx="9210200" cy="307777"/>
          </a:xfrm>
          <a:prstGeom prst="rect">
            <a:avLst/>
          </a:prstGeom>
          <a:noFill/>
        </p:spPr>
        <p:txBody>
          <a:bodyPr wrap="none" rtlCol="0">
            <a:spAutoFit/>
          </a:bodyPr>
          <a:lstStyle/>
          <a:p>
            <a:r>
              <a:rPr lang="en-US" sz="1400" i="1" dirty="0"/>
              <a:t>J. Am. Chem. Soc</a:t>
            </a:r>
            <a:r>
              <a:rPr lang="en-US" sz="1400" dirty="0"/>
              <a:t>. </a:t>
            </a:r>
            <a:r>
              <a:rPr lang="en-US" sz="1400" b="1" dirty="0"/>
              <a:t>2019</a:t>
            </a:r>
            <a:r>
              <a:rPr lang="en-US" sz="1400" dirty="0"/>
              <a:t>, </a:t>
            </a:r>
            <a:r>
              <a:rPr lang="en-US" sz="1400" i="1" dirty="0"/>
              <a:t>14</a:t>
            </a:r>
            <a:r>
              <a:rPr lang="en-US" sz="1400" dirty="0"/>
              <a:t>, 16858-16864 (highlighted in the </a:t>
            </a:r>
            <a:r>
              <a:rPr lang="en-US" sz="1400" i="1" dirty="0"/>
              <a:t>NY Times Science Times</a:t>
            </a:r>
            <a:r>
              <a:rPr lang="en-US" sz="1400" dirty="0"/>
              <a:t>, October 22, 2019) </a:t>
            </a:r>
          </a:p>
        </p:txBody>
      </p:sp>
      <p:sp>
        <p:nvSpPr>
          <p:cNvPr id="5" name="Rectangle 4"/>
          <p:cNvSpPr/>
          <p:nvPr/>
        </p:nvSpPr>
        <p:spPr>
          <a:xfrm>
            <a:off x="0" y="1476325"/>
            <a:ext cx="5314380" cy="4401204"/>
          </a:xfrm>
          <a:prstGeom prst="rect">
            <a:avLst/>
          </a:prstGeom>
        </p:spPr>
        <p:txBody>
          <a:bodyPr wrap="square">
            <a:spAutoFit/>
          </a:bodyPr>
          <a:lstStyle/>
          <a:p>
            <a:pPr algn="just"/>
            <a:r>
              <a:rPr lang="en-US" sz="1400" dirty="0">
                <a:latin typeface="Arial"/>
                <a:cs typeface="Arial"/>
              </a:rPr>
              <a:t>Malaria control is under threat by the development of vector resistance to </a:t>
            </a:r>
            <a:r>
              <a:rPr lang="en-US" sz="1400" dirty="0" err="1">
                <a:latin typeface="Arial"/>
                <a:cs typeface="Arial"/>
              </a:rPr>
              <a:t>pyrethroids</a:t>
            </a:r>
            <a:r>
              <a:rPr lang="en-US" sz="1400" dirty="0">
                <a:latin typeface="Arial"/>
                <a:cs typeface="Arial"/>
              </a:rPr>
              <a:t>, prompting calls for a return to the notorious crystalline contact insecticide DDT. A faster acting </a:t>
            </a:r>
            <a:r>
              <a:rPr lang="en-US" sz="1400" dirty="0" err="1">
                <a:latin typeface="Arial"/>
                <a:cs typeface="Arial"/>
              </a:rPr>
              <a:t>difluoro</a:t>
            </a:r>
            <a:r>
              <a:rPr lang="en-US" sz="1400" dirty="0">
                <a:latin typeface="Arial"/>
                <a:cs typeface="Arial"/>
              </a:rPr>
              <a:t> congener, DFDT, was developed in Germany during WWII, but in 1945, but then vanished from history. </a:t>
            </a:r>
          </a:p>
          <a:p>
            <a:pPr algn="just"/>
            <a:endParaRPr lang="en-US" sz="1400" dirty="0">
              <a:latin typeface="Arial"/>
              <a:cs typeface="Arial"/>
            </a:endParaRPr>
          </a:p>
          <a:p>
            <a:pPr algn="just"/>
            <a:r>
              <a:rPr lang="en-US" sz="1400" dirty="0">
                <a:latin typeface="Arial"/>
                <a:cs typeface="Arial"/>
              </a:rPr>
              <a:t>MRSEC investigators rediscovered DFDT and found that amorphous and crystalline forms of DFDT and a mono-fluorinated chiral congener, MFDT were more active against </a:t>
            </a:r>
            <a:r>
              <a:rPr lang="en-US" sz="1400" i="1" dirty="0">
                <a:latin typeface="Arial"/>
                <a:cs typeface="Arial"/>
              </a:rPr>
              <a:t>Anopheles </a:t>
            </a:r>
            <a:r>
              <a:rPr lang="en-US" sz="1400" dirty="0">
                <a:latin typeface="Arial"/>
                <a:cs typeface="Arial"/>
              </a:rPr>
              <a:t>and </a:t>
            </a:r>
            <a:r>
              <a:rPr lang="en-US" sz="1400" i="1" dirty="0">
                <a:latin typeface="Arial"/>
                <a:cs typeface="Arial"/>
              </a:rPr>
              <a:t>Aedes</a:t>
            </a:r>
            <a:r>
              <a:rPr lang="en-US" sz="1400" dirty="0">
                <a:latin typeface="Arial"/>
                <a:cs typeface="Arial"/>
              </a:rPr>
              <a:t> mosquitoes, the former the disease vector for malaria and the latter for Zika, yellow fever, dengue, and chikungunya. Contact insecticides are transmitted to the insect when its feet contact the solid surface of the insecticide, resulting in absorption of the active agent. The speed of action depended inversely on the thermodynamic stability of the solid form, establishing an unambiguous link between thermodynamic stability of the solid forms and efficacy, demonstrating that manipulation of the solid-state chemistry of contact insecticides is a viable strategy for mitigating insect-borne diseases while reducing environmental impact. </a:t>
            </a:r>
          </a:p>
        </p:txBody>
      </p:sp>
      <p:pic>
        <p:nvPicPr>
          <p:cNvPr id="10" name="Picture 9" descr="Macintosh HD:Users:michaelward1:Downloads:DFDT TOC.png"/>
          <p:cNvPicPr/>
          <p:nvPr/>
        </p:nvPicPr>
        <p:blipFill rotWithShape="1">
          <a:blip r:embed="rId3">
            <a:extLst>
              <a:ext uri="{28A0092B-C50C-407E-A947-70E740481C1C}">
                <a14:useLocalDpi xmlns:a14="http://schemas.microsoft.com/office/drawing/2010/main" val="0"/>
              </a:ext>
            </a:extLst>
          </a:blip>
          <a:srcRect l="22044" r="20329"/>
          <a:stretch/>
        </p:blipFill>
        <p:spPr bwMode="auto">
          <a:xfrm>
            <a:off x="5348834" y="3008541"/>
            <a:ext cx="2007800" cy="2778111"/>
          </a:xfrm>
          <a:prstGeom prst="rect">
            <a:avLst/>
          </a:prstGeom>
          <a:noFill/>
          <a:ln>
            <a:noFill/>
          </a:ln>
          <a:extLst>
            <a:ext uri="{53640926-AAD7-44d8-BBD7-CCE9431645EC}">
              <a14:shadowObscured xmlns:a14="http://schemas.microsoft.com/office/drawing/2010/main" xmlns=""/>
            </a:ext>
          </a:extLst>
        </p:spPr>
      </p:pic>
      <p:pic>
        <p:nvPicPr>
          <p:cNvPr id="11" name="Picture 10"/>
          <p:cNvPicPr>
            <a:picLocks noChangeAspect="1"/>
          </p:cNvPicPr>
          <p:nvPr/>
        </p:nvPicPr>
        <p:blipFill>
          <a:blip r:embed="rId4"/>
          <a:stretch>
            <a:fillRect/>
          </a:stretch>
        </p:blipFill>
        <p:spPr>
          <a:xfrm>
            <a:off x="5754119" y="1591789"/>
            <a:ext cx="1913690" cy="1217803"/>
          </a:xfrm>
          <a:prstGeom prst="rect">
            <a:avLst/>
          </a:prstGeom>
        </p:spPr>
      </p:pic>
      <p:sp>
        <p:nvSpPr>
          <p:cNvPr id="6" name="TextBox 5"/>
          <p:cNvSpPr txBox="1"/>
          <p:nvPr/>
        </p:nvSpPr>
        <p:spPr>
          <a:xfrm>
            <a:off x="7369027" y="1893662"/>
            <a:ext cx="795560" cy="369332"/>
          </a:xfrm>
          <a:prstGeom prst="rect">
            <a:avLst/>
          </a:prstGeom>
          <a:noFill/>
        </p:spPr>
        <p:txBody>
          <a:bodyPr wrap="none" rtlCol="0">
            <a:spAutoFit/>
          </a:bodyPr>
          <a:lstStyle/>
          <a:p>
            <a:r>
              <a:rPr lang="en-US" dirty="0"/>
              <a:t>DFDT</a:t>
            </a:r>
          </a:p>
        </p:txBody>
      </p:sp>
      <p:pic>
        <p:nvPicPr>
          <p:cNvPr id="14" name="Picture 13"/>
          <p:cNvPicPr>
            <a:picLocks noChangeAspect="1"/>
          </p:cNvPicPr>
          <p:nvPr/>
        </p:nvPicPr>
        <p:blipFill rotWithShape="1">
          <a:blip r:embed="rId5" cstate="print">
            <a:extLst>
              <a:ext uri="{28A0092B-C50C-407E-A947-70E740481C1C}">
                <a14:useLocalDpi xmlns:a14="http://schemas.microsoft.com/office/drawing/2010/main"/>
              </a:ext>
            </a:extLst>
          </a:blip>
          <a:srcRect b="7783"/>
          <a:stretch/>
        </p:blipFill>
        <p:spPr>
          <a:xfrm>
            <a:off x="6927804" y="3008541"/>
            <a:ext cx="2205436" cy="2014084"/>
          </a:xfrm>
          <a:prstGeom prst="rect">
            <a:avLst/>
          </a:prstGeom>
        </p:spPr>
      </p:pic>
    </p:spTree>
    <p:extLst>
      <p:ext uri="{BB962C8B-B14F-4D97-AF65-F5344CB8AC3E}">
        <p14:creationId xmlns:p14="http://schemas.microsoft.com/office/powerpoint/2010/main" val="176501293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15905</TotalTime>
  <Words>256</Words>
  <Application>Microsoft Macintosh PowerPoint</Application>
  <PresentationFormat>On-screen Show (4:3)</PresentationFormat>
  <Paragraphs>11</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News Gothic MT</vt:lpstr>
      <vt:lpstr>Wingdings 2</vt:lpstr>
      <vt:lpstr>Breeze</vt:lpstr>
      <vt:lpstr>Manipulating Solid Forms of Contact Insecticides for Infectious Disease Prevention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rob</dc:creator>
  <cp:keywords/>
  <dc:description/>
  <cp:lastModifiedBy>Divya Abhat</cp:lastModifiedBy>
  <cp:revision>90</cp:revision>
  <cp:lastPrinted>2016-08-01T15:14:13Z</cp:lastPrinted>
  <dcterms:created xsi:type="dcterms:W3CDTF">2016-07-19T18:16:54Z</dcterms:created>
  <dcterms:modified xsi:type="dcterms:W3CDTF">2020-06-10T11:45:44Z</dcterms:modified>
  <cp:category/>
</cp:coreProperties>
</file>