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0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51" autoAdjust="0"/>
    <p:restoredTop sz="94683"/>
  </p:normalViewPr>
  <p:slideViewPr>
    <p:cSldViewPr snapToGrid="0" snapToObjects="1">
      <p:cViewPr>
        <p:scale>
          <a:sx n="75" d="100"/>
          <a:sy n="75" d="100"/>
        </p:scale>
        <p:origin x="-1144" y="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54E01-4C7C-A949-9CA9-EB14D9CB29D5}" type="datetimeFigureOut">
              <a:rPr lang="en-US" smtClean="0"/>
              <a:t>11/2/19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C2928-6BB4-9D47-977C-76BADFFE1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C2928-6BB4-9D47-977C-76BADFFE1F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7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11/2/19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11/2/19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11/2/19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11/2/19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11/2/19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jpg"/><Relationship Id="rId1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2.jpg"/><Relationship Id="rId8" Type="http://schemas.openxmlformats.org/officeDocument/2006/relationships/image" Target="../media/image3.jpg"/><Relationship Id="rId9" Type="http://schemas.openxmlformats.org/officeDocument/2006/relationships/image" Target="../media/image4.jpg"/><Relationship Id="rId10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11/2/19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7534" y="93426"/>
            <a:ext cx="6039727" cy="803867"/>
          </a:xfrm>
        </p:spPr>
        <p:txBody>
          <a:bodyPr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A hydrogen-bonded framework toolkit for molecular structure determination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035" y="1014660"/>
            <a:ext cx="469257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Y. Li, S. Tang, A. </a:t>
            </a:r>
            <a:r>
              <a:rPr lang="en-US" sz="1200" b="1" dirty="0" err="1">
                <a:solidFill>
                  <a:schemeClr val="bg1"/>
                </a:solidFill>
              </a:rPr>
              <a:t>Yusov</a:t>
            </a:r>
            <a:r>
              <a:rPr lang="en-US" sz="1200" b="1" dirty="0">
                <a:solidFill>
                  <a:schemeClr val="bg1"/>
                </a:solidFill>
              </a:rPr>
              <a:t>, J. Rose, A. </a:t>
            </a:r>
            <a:r>
              <a:rPr lang="en-US" sz="1200" b="1" dirty="0" err="1">
                <a:solidFill>
                  <a:schemeClr val="bg1"/>
                </a:solidFill>
              </a:rPr>
              <a:t>Borrfors</a:t>
            </a:r>
            <a:r>
              <a:rPr lang="en-US" sz="12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C</a:t>
            </a:r>
            <a:r>
              <a:rPr lang="en-US" sz="1200" b="1" dirty="0">
                <a:solidFill>
                  <a:schemeClr val="bg1"/>
                </a:solidFill>
              </a:rPr>
              <a:t>. T. Hu, M. D. </a:t>
            </a:r>
            <a:r>
              <a:rPr lang="en-US" sz="1200" b="1" dirty="0" smtClean="0">
                <a:solidFill>
                  <a:schemeClr val="bg1"/>
                </a:solidFill>
              </a:rPr>
              <a:t>Ward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46918"/>
            <a:ext cx="275982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is-IS" sz="1200" b="1" dirty="0">
                <a:solidFill>
                  <a:schemeClr val="bg1"/>
                </a:solidFill>
              </a:rPr>
              <a:t>NYU MRSEC 1420073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745755"/>
            <a:ext cx="1501791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2019-2020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5200" y="1917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735" y="1481357"/>
            <a:ext cx="5208606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MRSEC investigators reported that a versatile </a:t>
            </a:r>
            <a:r>
              <a:rPr lang="en-US" sz="1400" dirty="0"/>
              <a:t>toolkit of </a:t>
            </a:r>
            <a:r>
              <a:rPr lang="en-US" sz="1400" dirty="0" err="1"/>
              <a:t>guanidinium</a:t>
            </a:r>
            <a:r>
              <a:rPr lang="en-US" sz="1400" dirty="0"/>
              <a:t> </a:t>
            </a:r>
            <a:r>
              <a:rPr lang="en-US" sz="1400" dirty="0" err="1"/>
              <a:t>organosulfonate</a:t>
            </a:r>
            <a:r>
              <a:rPr lang="en-US" sz="1400" dirty="0"/>
              <a:t> </a:t>
            </a:r>
            <a:r>
              <a:rPr lang="en-US" sz="1400" dirty="0" smtClean="0"/>
              <a:t>(GS) hydrogen</a:t>
            </a:r>
            <a:r>
              <a:rPr lang="en-US" sz="1400" dirty="0"/>
              <a:t>-bonded host </a:t>
            </a:r>
            <a:r>
              <a:rPr lang="en-US" sz="1400" dirty="0" smtClean="0"/>
              <a:t>frameworks can form inclusion compounds with complex “stubborn” molecules that cannot be crystallized or form suitable single crystals for X-ray diffraction analysis by themselves, enabling determination of their molecular structure.</a:t>
            </a:r>
          </a:p>
          <a:p>
            <a:pPr algn="just"/>
            <a:endParaRPr lang="en-US" sz="1400" dirty="0" smtClean="0"/>
          </a:p>
          <a:p>
            <a:pPr algn="just"/>
            <a:r>
              <a:rPr lang="en-US" sz="1400" dirty="0" smtClean="0"/>
              <a:t>Straightforward single</a:t>
            </a:r>
            <a:r>
              <a:rPr lang="en-US" sz="1400" dirty="0"/>
              <a:t>-step crystallization, </a:t>
            </a:r>
            <a:r>
              <a:rPr lang="en-US" sz="1400" dirty="0" smtClean="0"/>
              <a:t>enabling </a:t>
            </a:r>
            <a:r>
              <a:rPr lang="en-US" sz="1400" dirty="0"/>
              <a:t>rapid stoichiometric inclusion of a wide range of target molecules with full </a:t>
            </a:r>
            <a:r>
              <a:rPr lang="en-US" sz="1400" dirty="0" smtClean="0"/>
              <a:t>occupancy, </a:t>
            </a:r>
            <a:r>
              <a:rPr lang="en-US" sz="1400" dirty="0"/>
              <a:t>affording well-refined structures. Moreover, anomalous scattering by the framework sulfur atoms enables reliable assignment of absolute configuration of </a:t>
            </a:r>
            <a:r>
              <a:rPr lang="en-US" sz="1400" dirty="0" err="1"/>
              <a:t>stereogenic</a:t>
            </a:r>
            <a:r>
              <a:rPr lang="en-US" sz="1400" dirty="0"/>
              <a:t> </a:t>
            </a:r>
            <a:r>
              <a:rPr lang="en-US" sz="1400" dirty="0" smtClean="0"/>
              <a:t>centers. </a:t>
            </a:r>
          </a:p>
          <a:p>
            <a:pPr algn="just"/>
            <a:endParaRPr lang="en-US" sz="1400" dirty="0"/>
          </a:p>
          <a:p>
            <a:pPr algn="just"/>
            <a:r>
              <a:rPr lang="en-US" sz="1400" dirty="0" smtClean="0"/>
              <a:t>A new utility for hydrogen-bonded frameworks, using materials science to address a critical need of synthetic chemistry in academic and industrial laboratories, circumventing many of the limitations of the so-called crystalline sponge method that relies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894574"/>
            <a:ext cx="4466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Nature Communications, </a:t>
            </a:r>
            <a:r>
              <a:rPr lang="en-US" sz="1200" b="1" dirty="0" smtClean="0"/>
              <a:t>2019</a:t>
            </a:r>
            <a:r>
              <a:rPr lang="en-US" sz="1200" dirty="0"/>
              <a:t>, </a:t>
            </a:r>
            <a:r>
              <a:rPr lang="en-US" sz="1200" dirty="0" smtClean="0"/>
              <a:t>I, </a:t>
            </a:r>
            <a:r>
              <a:rPr lang="en-US" sz="1200" dirty="0"/>
              <a:t>4477.</a:t>
            </a:r>
            <a:r>
              <a:rPr lang="en-US" sz="1200" dirty="0"/>
              <a:t>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93274" y="1580480"/>
            <a:ext cx="3784541" cy="5141149"/>
            <a:chOff x="5293274" y="1665145"/>
            <a:chExt cx="3784541" cy="51411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61006" y="1665145"/>
              <a:ext cx="1994669" cy="179953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93" t="3043" r="22703" b="8529"/>
            <a:stretch/>
          </p:blipFill>
          <p:spPr>
            <a:xfrm>
              <a:off x="6371335" y="3324178"/>
              <a:ext cx="2571016" cy="250683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361006" y="5831012"/>
              <a:ext cx="3716809" cy="9752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400" i="1" dirty="0" smtClean="0"/>
                <a:t>Single crystal structure of </a:t>
              </a:r>
              <a:r>
                <a:rPr lang="en-US" sz="1400" i="1" dirty="0" err="1" smtClean="0"/>
                <a:t>drospirenone</a:t>
              </a:r>
              <a:r>
                <a:rPr lang="en-US" sz="1400" i="1" dirty="0" smtClean="0"/>
                <a:t> molecules trapped in a GS frameworks. </a:t>
              </a:r>
              <a:r>
                <a:rPr lang="en-US" sz="1400" i="1" dirty="0" err="1" smtClean="0"/>
                <a:t>Drospirenone</a:t>
              </a:r>
              <a:r>
                <a:rPr lang="en-US" sz="1400" i="1" dirty="0" smtClean="0"/>
                <a:t> is an active pharmaceutical ingredient used </a:t>
              </a:r>
              <a:r>
                <a:rPr lang="en-US" sz="1400" i="1" dirty="0"/>
                <a:t>in birth control </a:t>
              </a:r>
              <a:r>
                <a:rPr lang="en-US" sz="1400" i="1" dirty="0" smtClean="0"/>
                <a:t>drugs.</a:t>
              </a:r>
              <a:endParaRPr lang="en-US" sz="1400" i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93274" y="1665146"/>
              <a:ext cx="3770338" cy="5141148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19265" y="2650957"/>
              <a:ext cx="16230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/>
                <a:t>drospirenone</a:t>
              </a:r>
              <a:r>
                <a:rPr lang="en-US" i="1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50129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15926</TotalTime>
  <Words>222</Words>
  <Application>Microsoft Macintosh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Breeze</vt:lpstr>
      <vt:lpstr>A hydrogen-bonded framework toolkit for molecular structure determination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Michael Ward</cp:lastModifiedBy>
  <cp:revision>90</cp:revision>
  <cp:lastPrinted>2016-08-01T15:14:13Z</cp:lastPrinted>
  <dcterms:created xsi:type="dcterms:W3CDTF">2016-07-19T18:16:54Z</dcterms:created>
  <dcterms:modified xsi:type="dcterms:W3CDTF">2019-11-02T19:28:11Z</dcterms:modified>
  <cp:category/>
</cp:coreProperties>
</file>