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6291"/>
  </p:normalViewPr>
  <p:slideViewPr>
    <p:cSldViewPr snapToGrid="0" snapToObjects="1">
      <p:cViewPr varScale="1">
        <p:scale>
          <a:sx n="124" d="100"/>
          <a:sy n="124" d="100"/>
        </p:scale>
        <p:origin x="1472" y="176"/>
      </p:cViewPr>
      <p:guideLst>
        <p:guide orient="horz" pos="2160"/>
        <p:guide pos="2856"/>
      </p:guideLst>
    </p:cSldViewPr>
  </p:slid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B054E01-4C7C-A949-9CA9-EB14D9CB29D5}" type="datetimeFigureOut">
              <a:rPr lang="en-US" smtClean="0"/>
              <a:t>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C2928-6BB4-9D47-977C-76BADFFE1FD6}" type="slidenum">
              <a:rPr lang="en-US" smtClean="0"/>
              <a:t>‹#›</a:t>
            </a:fld>
            <a:endParaRPr lang="en-US"/>
          </a:p>
        </p:txBody>
      </p:sp>
    </p:spTree>
    <p:extLst>
      <p:ext uri="{BB962C8B-B14F-4D97-AF65-F5344CB8AC3E}">
        <p14:creationId xmlns:p14="http://schemas.microsoft.com/office/powerpoint/2010/main" val="183382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developed a new type of non volatile spintronic logic device in which logic information is stored in the magnetization state of a magnetic insulator.</a:t>
            </a:r>
          </a:p>
          <a:p>
            <a:r>
              <a:rPr lang="en-US" sz="1200" kern="1200" baseline="0" dirty="0">
                <a:solidFill>
                  <a:schemeClr val="tx1"/>
                </a:solidFill>
                <a:effectLst/>
                <a:latin typeface="+mn-lt"/>
                <a:ea typeface="+mn-ea"/>
                <a:cs typeface="+mn-cs"/>
              </a:rPr>
              <a:t>(2) The magnetization state can be manipulated or “written” by applying a spin torque to the magnet. </a:t>
            </a:r>
          </a:p>
          <a:p>
            <a:r>
              <a:rPr lang="en-US" sz="1200" kern="1200" baseline="0" dirty="0">
                <a:solidFill>
                  <a:schemeClr val="tx1"/>
                </a:solidFill>
                <a:effectLst/>
                <a:latin typeface="+mn-lt"/>
                <a:ea typeface="+mn-ea"/>
                <a:cs typeface="+mn-cs"/>
              </a:rPr>
              <a:t>(3) The way we generate this spin torque is by integrating the magnetic insulator with a topological insulator layer, such as bismuth selenide, which has a large spin-orbit coupling. </a:t>
            </a:r>
          </a:p>
          <a:p>
            <a:r>
              <a:rPr lang="en-US" sz="1200" kern="1200" baseline="0" dirty="0">
                <a:solidFill>
                  <a:schemeClr val="tx1"/>
                </a:solidFill>
                <a:effectLst/>
                <a:latin typeface="+mn-lt"/>
                <a:ea typeface="+mn-ea"/>
                <a:cs typeface="+mn-cs"/>
              </a:rPr>
              <a:t>(4) A voltage signal is applied across the topological insulator which is converted into spin torque, which then acts to modify the state of the magnetic insulator. </a:t>
            </a:r>
          </a:p>
          <a:p>
            <a:r>
              <a:rPr lang="en-US" sz="1200" kern="1200" baseline="0" dirty="0">
                <a:solidFill>
                  <a:schemeClr val="tx1"/>
                </a:solidFill>
                <a:effectLst/>
                <a:latin typeface="+mn-lt"/>
                <a:ea typeface="+mn-ea"/>
                <a:cs typeface="+mn-cs"/>
              </a:rPr>
              <a:t>(5) During this writing process, only voltage signals or electric fields are used and there is no flow of charge current, which means that there is virtually no dissipation in the device. </a:t>
            </a:r>
          </a:p>
          <a:p>
            <a:r>
              <a:rPr lang="en-US" sz="1200" kern="1200" baseline="0" dirty="0">
                <a:solidFill>
                  <a:schemeClr val="tx1"/>
                </a:solidFill>
                <a:effectLst/>
                <a:latin typeface="+mn-lt"/>
                <a:ea typeface="+mn-ea"/>
                <a:cs typeface="+mn-cs"/>
              </a:rPr>
              <a:t>(6) The magnetic insulator can create a gap in the surface states of the topological insulator to prevent charge leakage and therefore lead to very low dissipation. </a:t>
            </a:r>
          </a:p>
          <a:p>
            <a:r>
              <a:rPr lang="en-US" sz="1200" kern="1200" baseline="0" dirty="0">
                <a:solidFill>
                  <a:schemeClr val="tx1"/>
                </a:solidFill>
                <a:effectLst/>
                <a:latin typeface="+mn-lt"/>
                <a:ea typeface="+mn-ea"/>
                <a:cs typeface="+mn-cs"/>
              </a:rPr>
              <a:t>(7) We also have a read unit to read the information stored in the magnetic insulator. We have a magnetic tunnel junction, the free layer of which is exchange coupled to the magnetic insulator. </a:t>
            </a:r>
          </a:p>
          <a:p>
            <a:r>
              <a:rPr lang="en-US" sz="1200" kern="1200" baseline="0" dirty="0">
                <a:solidFill>
                  <a:schemeClr val="tx1"/>
                </a:solidFill>
                <a:effectLst/>
                <a:latin typeface="+mn-lt"/>
                <a:ea typeface="+mn-ea"/>
                <a:cs typeface="+mn-cs"/>
              </a:rPr>
              <a:t>(8) The voltage signals V+ and V- are applied on the read unit and the state of the magnetization vector is read as an output voltage “</a:t>
            </a:r>
            <a:r>
              <a:rPr lang="en-US" sz="1200" kern="1200" baseline="0" dirty="0" err="1">
                <a:solidFill>
                  <a:schemeClr val="tx1"/>
                </a:solidFill>
                <a:effectLst/>
                <a:latin typeface="+mn-lt"/>
                <a:ea typeface="+mn-ea"/>
                <a:cs typeface="+mn-cs"/>
              </a:rPr>
              <a:t>Vout</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(9) Energy in this device is dissipated in charging and discharging the capacitance of the output node, which can come from loading the output or wires and other </a:t>
            </a:r>
            <a:r>
              <a:rPr lang="en-US" sz="1200" kern="1200" baseline="0" dirty="0" err="1">
                <a:solidFill>
                  <a:schemeClr val="tx1"/>
                </a:solidFill>
                <a:effectLst/>
                <a:latin typeface="+mn-lt"/>
                <a:ea typeface="+mn-ea"/>
                <a:cs typeface="+mn-cs"/>
              </a:rPr>
              <a:t>parasitics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(10) Our physics-based modeling combined with equivalent circuit approach shows that the </a:t>
            </a:r>
            <a:r>
              <a:rPr lang="en-US" sz="1200" kern="1200" dirty="0">
                <a:solidFill>
                  <a:schemeClr val="tx1"/>
                </a:solidFill>
                <a:effectLst/>
                <a:latin typeface="+mn-lt"/>
                <a:ea typeface="+mn-ea"/>
                <a:cs typeface="+mn-cs"/>
              </a:rPr>
              <a:t>voltage-controlled topological spin switch can operate at 20</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atto</a:t>
            </a:r>
            <a:r>
              <a:rPr lang="en-US" sz="1200" kern="1200" baseline="0" dirty="0">
                <a:solidFill>
                  <a:schemeClr val="tx1"/>
                </a:solidFill>
                <a:effectLst/>
                <a:latin typeface="+mn-lt"/>
                <a:ea typeface="+mn-ea"/>
                <a:cs typeface="+mn-cs"/>
              </a:rPr>
              <a:t> joules energy per bit with a delay under 500 ps. These performance metrics are significantly better than those obtained in contemporary spin-based devices such as all-spin logic, charge-spin logic and ideas being </a:t>
            </a:r>
            <a:r>
              <a:rPr lang="en-US" sz="1200" kern="1200" baseline="0" dirty="0" err="1">
                <a:solidFill>
                  <a:schemeClr val="tx1"/>
                </a:solidFill>
                <a:effectLst/>
                <a:latin typeface="+mn-lt"/>
                <a:ea typeface="+mn-ea"/>
                <a:cs typeface="+mn-cs"/>
              </a:rPr>
              <a:t>persued</a:t>
            </a:r>
            <a:r>
              <a:rPr lang="en-US" sz="1200" kern="1200" baseline="0" dirty="0">
                <a:solidFill>
                  <a:schemeClr val="tx1"/>
                </a:solidFill>
                <a:effectLst/>
                <a:latin typeface="+mn-lt"/>
                <a:ea typeface="+mn-ea"/>
                <a:cs typeface="+mn-cs"/>
              </a:rPr>
              <a:t> by Intel on magneto-electric spin-orbit logic.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21C2928-6BB4-9D47-977C-76BADFFE1FD6}" type="slidenum">
              <a:rPr lang="en-US" smtClean="0"/>
              <a:t>1</a:t>
            </a:fld>
            <a:endParaRPr lang="en-US"/>
          </a:p>
        </p:txBody>
      </p:sp>
    </p:spTree>
    <p:extLst>
      <p:ext uri="{BB962C8B-B14F-4D97-AF65-F5344CB8AC3E}">
        <p14:creationId xmlns:p14="http://schemas.microsoft.com/office/powerpoint/2010/main" val="234247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581" y="131005"/>
            <a:ext cx="6039727" cy="803867"/>
          </a:xfrm>
        </p:spPr>
        <p:txBody>
          <a:bodyPr anchor="ctr"/>
          <a:lstStyle/>
          <a:p>
            <a:r>
              <a:rPr lang="en-US" sz="1800" b="1" dirty="0">
                <a:solidFill>
                  <a:schemeClr val="tx1"/>
                </a:solidFill>
              </a:rPr>
              <a:t>A Fully Voltage-Controlled Spin Logic Device</a:t>
            </a:r>
          </a:p>
        </p:txBody>
      </p:sp>
      <p:sp>
        <p:nvSpPr>
          <p:cNvPr id="7" name="Rectangle 6"/>
          <p:cNvSpPr/>
          <p:nvPr/>
        </p:nvSpPr>
        <p:spPr>
          <a:xfrm>
            <a:off x="5004081" y="1114333"/>
            <a:ext cx="4692577" cy="276999"/>
          </a:xfrm>
          <a:prstGeom prst="rect">
            <a:avLst/>
          </a:prstGeom>
        </p:spPr>
        <p:txBody>
          <a:bodyPr wrap="square" anchor="ctr">
            <a:spAutoFit/>
          </a:bodyPr>
          <a:lstStyle/>
          <a:p>
            <a:r>
              <a:rPr lang="en-US" sz="1200" dirty="0" err="1">
                <a:solidFill>
                  <a:schemeClr val="bg1"/>
                </a:solidFill>
              </a:rPr>
              <a:t>Rakheja</a:t>
            </a:r>
            <a:r>
              <a:rPr lang="en-US" sz="1200" dirty="0">
                <a:solidFill>
                  <a:schemeClr val="bg1"/>
                </a:solidFill>
              </a:rPr>
              <a:t>, </a:t>
            </a:r>
            <a:r>
              <a:rPr lang="en-US" sz="1200" dirty="0" err="1">
                <a:solidFill>
                  <a:schemeClr val="bg1"/>
                </a:solidFill>
              </a:rPr>
              <a:t>Flatté</a:t>
            </a:r>
            <a:r>
              <a:rPr lang="en-US" sz="1200" dirty="0">
                <a:solidFill>
                  <a:schemeClr val="bg1"/>
                </a:solidFill>
              </a:rPr>
              <a:t> and Kent, New York University</a:t>
            </a:r>
          </a:p>
        </p:txBody>
      </p:sp>
      <p:sp>
        <p:nvSpPr>
          <p:cNvPr id="8" name="Rectangle 7"/>
          <p:cNvSpPr/>
          <p:nvPr/>
        </p:nvSpPr>
        <p:spPr>
          <a:xfrm>
            <a:off x="152400" y="346918"/>
            <a:ext cx="2759824" cy="276999"/>
          </a:xfrm>
          <a:prstGeom prst="rect">
            <a:avLst/>
          </a:prstGeom>
        </p:spPr>
        <p:txBody>
          <a:bodyPr wrap="square" anchor="ctr">
            <a:spAutoFit/>
          </a:bodyPr>
          <a:lstStyle/>
          <a:p>
            <a:r>
              <a:rPr lang="is-IS" sz="1200" b="1" dirty="0">
                <a:solidFill>
                  <a:schemeClr val="bg1"/>
                </a:solidFill>
              </a:rPr>
              <a:t>NYU MRSEC 1420073</a:t>
            </a:r>
            <a:endParaRPr lang="en-US" sz="1200" b="1" dirty="0">
              <a:solidFill>
                <a:schemeClr val="bg1"/>
              </a:solidFill>
            </a:endParaRPr>
          </a:p>
        </p:txBody>
      </p:sp>
      <p:sp>
        <p:nvSpPr>
          <p:cNvPr id="12" name="Rectangle 11"/>
          <p:cNvSpPr/>
          <p:nvPr/>
        </p:nvSpPr>
        <p:spPr>
          <a:xfrm>
            <a:off x="152400" y="745755"/>
            <a:ext cx="1501791" cy="276999"/>
          </a:xfrm>
          <a:prstGeom prst="rect">
            <a:avLst/>
          </a:prstGeom>
        </p:spPr>
        <p:txBody>
          <a:bodyPr wrap="square" anchor="ctr">
            <a:spAutoFit/>
          </a:bodyPr>
          <a:lstStyle/>
          <a:p>
            <a:r>
              <a:rPr lang="en-US" sz="1200" b="1" dirty="0">
                <a:solidFill>
                  <a:srgbClr val="002060"/>
                </a:solidFill>
              </a:rPr>
              <a:t>2018-2019</a:t>
            </a:r>
          </a:p>
        </p:txBody>
      </p:sp>
      <p:pic>
        <p:nvPicPr>
          <p:cNvPr id="11" name="Picture 10" descr="Schematic representation of a non-volatile spintronic logic device" title="Spintronic Logic Devic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9655" y="1524763"/>
            <a:ext cx="3971332" cy="2466526"/>
          </a:xfrm>
          <a:prstGeom prst="rect">
            <a:avLst/>
          </a:prstGeom>
        </p:spPr>
      </p:pic>
      <p:sp>
        <p:nvSpPr>
          <p:cNvPr id="13" name="TextBox 12"/>
          <p:cNvSpPr txBox="1"/>
          <p:nvPr/>
        </p:nvSpPr>
        <p:spPr>
          <a:xfrm>
            <a:off x="148192" y="2914071"/>
            <a:ext cx="4504195" cy="3108543"/>
          </a:xfrm>
          <a:prstGeom prst="rect">
            <a:avLst/>
          </a:prstGeom>
          <a:noFill/>
        </p:spPr>
        <p:txBody>
          <a:bodyPr wrap="square" rtlCol="0">
            <a:spAutoFit/>
          </a:bodyPr>
          <a:lstStyle/>
          <a:p>
            <a:r>
              <a:rPr lang="en-US" sz="1400" b="1" dirty="0">
                <a:solidFill>
                  <a:schemeClr val="accent6">
                    <a:lumMod val="60000"/>
                    <a:lumOff val="40000"/>
                  </a:schemeClr>
                </a:solidFill>
              </a:rPr>
              <a:t>Approach </a:t>
            </a:r>
            <a:r>
              <a:rPr lang="en-US" sz="1400" dirty="0">
                <a:solidFill>
                  <a:schemeClr val="accent6">
                    <a:lumMod val="60000"/>
                    <a:lumOff val="40000"/>
                  </a:schemeClr>
                </a:solidFill>
              </a:rPr>
              <a:t>—</a:t>
            </a:r>
          </a:p>
          <a:p>
            <a:pPr marL="285750" indent="-285750">
              <a:buFont typeface="Arial" charset="0"/>
              <a:buChar char="•"/>
            </a:pPr>
            <a:r>
              <a:rPr lang="en-US" sz="1400" dirty="0"/>
              <a:t>An insulating magnetic layer has an interface with a topological insulator.</a:t>
            </a:r>
          </a:p>
          <a:p>
            <a:pPr marL="285750" indent="-285750">
              <a:buFont typeface="Arial" charset="0"/>
              <a:buChar char="•"/>
            </a:pPr>
            <a:r>
              <a:rPr lang="en-US" sz="1400" dirty="0"/>
              <a:t>This can open a gap in the topological insulator surface states, making the material insulating.</a:t>
            </a:r>
          </a:p>
          <a:p>
            <a:pPr marL="285750" indent="-285750">
              <a:buFont typeface="Arial" charset="0"/>
              <a:buChar char="•"/>
            </a:pPr>
            <a:r>
              <a:rPr lang="en-US" sz="1400" dirty="0"/>
              <a:t>A voltage applied to the topological insulator exerts a large force on the magnet, reorienting its magnetization in less than a nanosecond.</a:t>
            </a:r>
          </a:p>
          <a:p>
            <a:pPr marL="285750" indent="-285750">
              <a:buFont typeface="Arial" charset="0"/>
              <a:buChar char="•"/>
            </a:pPr>
            <a:r>
              <a:rPr lang="en-US" sz="1400" dirty="0"/>
              <a:t>We show that a full set of logic functions can be implemented with such an approach.</a:t>
            </a:r>
          </a:p>
          <a:p>
            <a:pPr marL="285750" indent="-285750">
              <a:buFont typeface="Arial" charset="0"/>
              <a:buChar char="•"/>
            </a:pPr>
            <a:r>
              <a:rPr lang="en-US" sz="1400" dirty="0"/>
              <a:t>Our modeling shows energy per switch of ~20 atto-Joules and delay less than 500 </a:t>
            </a:r>
            <a:r>
              <a:rPr lang="en-US" sz="1400" dirty="0" err="1"/>
              <a:t>ps</a:t>
            </a:r>
            <a:r>
              <a:rPr lang="en-US" sz="1400" dirty="0"/>
              <a:t> </a:t>
            </a:r>
            <a:r>
              <a:rPr lang="en-US" sz="1400" dirty="0">
                <a:sym typeface="Wingdings"/>
              </a:rPr>
              <a:t> a </a:t>
            </a:r>
            <a:r>
              <a:rPr lang="en-US" sz="1400" b="1" dirty="0">
                <a:sym typeface="Wingdings"/>
              </a:rPr>
              <a:t>10x performance improvement </a:t>
            </a:r>
            <a:r>
              <a:rPr lang="en-US" sz="1400" dirty="0">
                <a:sym typeface="Wingdings"/>
              </a:rPr>
              <a:t>compared to state-of-the-art spin devices.</a:t>
            </a:r>
            <a:endParaRPr lang="en-US" sz="1400" dirty="0"/>
          </a:p>
        </p:txBody>
      </p:sp>
      <p:sp>
        <p:nvSpPr>
          <p:cNvPr id="14" name="TextBox 13"/>
          <p:cNvSpPr txBox="1"/>
          <p:nvPr/>
        </p:nvSpPr>
        <p:spPr>
          <a:xfrm>
            <a:off x="148191" y="1098189"/>
            <a:ext cx="4222844" cy="1815882"/>
          </a:xfrm>
          <a:prstGeom prst="rect">
            <a:avLst/>
          </a:prstGeom>
          <a:noFill/>
        </p:spPr>
        <p:txBody>
          <a:bodyPr wrap="square" rtlCol="0">
            <a:spAutoFit/>
          </a:bodyPr>
          <a:lstStyle/>
          <a:p>
            <a:r>
              <a:rPr lang="en-US" sz="1400" dirty="0"/>
              <a:t>An important goal in electronics is to reduce power use without sacrificing performance. </a:t>
            </a:r>
          </a:p>
          <a:p>
            <a:r>
              <a:rPr lang="en-US" sz="1400" dirty="0"/>
              <a:t>In spintronics this can be accomplished by increasing the rate of charge to spin conversion. We show that one of the most efficient means of converting charge to spin information uses a topological insulator and voltages instead of currents.</a:t>
            </a:r>
          </a:p>
        </p:txBody>
      </p:sp>
      <p:sp>
        <p:nvSpPr>
          <p:cNvPr id="3" name="TextBox 2"/>
          <p:cNvSpPr txBox="1"/>
          <p:nvPr/>
        </p:nvSpPr>
        <p:spPr>
          <a:xfrm>
            <a:off x="4729655" y="4052845"/>
            <a:ext cx="4313581" cy="1754326"/>
          </a:xfrm>
          <a:prstGeom prst="rect">
            <a:avLst/>
          </a:prstGeom>
          <a:noFill/>
        </p:spPr>
        <p:txBody>
          <a:bodyPr wrap="square" rtlCol="0">
            <a:spAutoFit/>
          </a:bodyPr>
          <a:lstStyle/>
          <a:p>
            <a:r>
              <a:rPr lang="en-US" sz="1200" dirty="0"/>
              <a:t>This is a non-volatile spintronic logic device. In the “Write unit,” voltage, V</a:t>
            </a:r>
            <a:r>
              <a:rPr lang="en-US" sz="1200" baseline="-25000" dirty="0"/>
              <a:t>in</a:t>
            </a:r>
            <a:r>
              <a:rPr lang="en-US" sz="1200" dirty="0"/>
              <a:t>, applied across the topological insulator (green layer) is converted into spin torque, which then reverses the magnetization of the magnetic insulator (purple layer). In the “Read unit,” magnetization information is read out as voltage </a:t>
            </a:r>
            <a:r>
              <a:rPr lang="en-US" sz="1200" dirty="0" err="1"/>
              <a:t>V</a:t>
            </a:r>
            <a:r>
              <a:rPr lang="en-US" sz="1200" baseline="-25000" dirty="0" err="1"/>
              <a:t>out</a:t>
            </a:r>
            <a:r>
              <a:rPr lang="en-US" sz="1200" dirty="0"/>
              <a:t> by providing appropriate voltage signals at the nodes V</a:t>
            </a:r>
            <a:r>
              <a:rPr lang="en-US" sz="1200" baseline="30000" dirty="0"/>
              <a:t>+</a:t>
            </a:r>
            <a:r>
              <a:rPr lang="en-US" sz="1200" dirty="0"/>
              <a:t>/V</a:t>
            </a:r>
            <a:r>
              <a:rPr lang="en-US" sz="1200" baseline="30000" dirty="0"/>
              <a:t>-</a:t>
            </a:r>
            <a:r>
              <a:rPr lang="en-US" sz="1200" dirty="0"/>
              <a:t>. Depending on the polarity (sign) of V</a:t>
            </a:r>
            <a:r>
              <a:rPr lang="en-US" sz="1200" baseline="30000" dirty="0"/>
              <a:t>+</a:t>
            </a:r>
            <a:r>
              <a:rPr lang="en-US" sz="1200" dirty="0"/>
              <a:t>/V</a:t>
            </a:r>
            <a:r>
              <a:rPr lang="en-US" sz="1200" baseline="30000" dirty="0"/>
              <a:t>-</a:t>
            </a:r>
            <a:r>
              <a:rPr lang="en-US" sz="1200" dirty="0"/>
              <a:t>, this logic device can “copy” or “invert” inputs. </a:t>
            </a:r>
          </a:p>
        </p:txBody>
      </p:sp>
      <p:sp>
        <p:nvSpPr>
          <p:cNvPr id="4" name="TextBox 3"/>
          <p:cNvSpPr txBox="1"/>
          <p:nvPr/>
        </p:nvSpPr>
        <p:spPr>
          <a:xfrm>
            <a:off x="5693857" y="6406581"/>
            <a:ext cx="5609043" cy="323165"/>
          </a:xfrm>
          <a:prstGeom prst="rect">
            <a:avLst/>
          </a:prstGeom>
          <a:noFill/>
        </p:spPr>
        <p:txBody>
          <a:bodyPr wrap="square" rtlCol="0">
            <a:spAutoFit/>
          </a:bodyPr>
          <a:lstStyle/>
          <a:p>
            <a:r>
              <a:rPr lang="en-US" sz="1500" i="1" dirty="0"/>
              <a:t>Phys. Rev. Appl</a:t>
            </a:r>
            <a:r>
              <a:rPr lang="en-US" sz="1500" dirty="0"/>
              <a:t>. </a:t>
            </a:r>
            <a:r>
              <a:rPr lang="en-US" sz="1500" b="1" dirty="0"/>
              <a:t>2019</a:t>
            </a:r>
            <a:r>
              <a:rPr lang="en-US" sz="1500" dirty="0"/>
              <a:t>, </a:t>
            </a:r>
            <a:r>
              <a:rPr lang="en-US" sz="1500" i="1" dirty="0"/>
              <a:t>11</a:t>
            </a:r>
            <a:r>
              <a:rPr lang="en-US" sz="1500" dirty="0"/>
              <a:t>, 054009</a:t>
            </a:r>
          </a:p>
        </p:txBody>
      </p:sp>
    </p:spTree>
    <p:extLst>
      <p:ext uri="{BB962C8B-B14F-4D97-AF65-F5344CB8AC3E}">
        <p14:creationId xmlns:p14="http://schemas.microsoft.com/office/powerpoint/2010/main" val="176501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13861</TotalTime>
  <Words>592</Words>
  <Application>Microsoft Macintosh PowerPoint</Application>
  <PresentationFormat>On-screen Show (4:3)</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A Fully Voltage-Controlled Spin Logic Device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100</cp:revision>
  <cp:lastPrinted>2016-08-01T15:14:13Z</cp:lastPrinted>
  <dcterms:created xsi:type="dcterms:W3CDTF">2016-07-19T18:16:54Z</dcterms:created>
  <dcterms:modified xsi:type="dcterms:W3CDTF">2019-05-20T19:07:09Z</dcterms:modified>
  <cp:category/>
</cp:coreProperties>
</file>