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05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9F4CF-2B89-014E-A7C7-2DA2CF5B8F6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93F6C-CED1-1047-B827-465DA1F010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US" smtClean="0">
              <a:latin typeface="Arial" charset="0"/>
            </a:endParaRPr>
          </a:p>
        </p:txBody>
      </p:sp>
      <p:sp>
        <p:nvSpPr>
          <p:cNvPr id="2355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8CEF352-3CA5-F043-86AE-2B1F2FF9E55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6ED56-E0B8-554D-9C84-E4620B9BA1D1}" type="datetimeFigureOut">
              <a:rPr lang="en-US" smtClean="0"/>
              <a:pPr/>
              <a:t>5/1/13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A9FA7-6E93-424E-B3CF-7489AED052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TextBox 11"/>
          <p:cNvSpPr txBox="1">
            <a:spLocks noChangeArrowheads="1"/>
          </p:cNvSpPr>
          <p:nvPr/>
        </p:nvSpPr>
        <p:spPr bwMode="auto">
          <a:xfrm>
            <a:off x="0" y="179388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Impact Beyond the </a:t>
            </a:r>
            <a:r>
              <a:rPr lang="en-US" dirty="0" smtClean="0"/>
              <a:t>Classroom through Dissemination of Science Apps: </a:t>
            </a:r>
            <a:r>
              <a:rPr lang="en-US" dirty="0">
                <a:cs typeface="Calibri"/>
              </a:rPr>
              <a:t>NYU MRSEC 0820341</a:t>
            </a:r>
            <a:endParaRPr lang="en-US" dirty="0"/>
          </a:p>
        </p:txBody>
      </p:sp>
      <p:sp>
        <p:nvSpPr>
          <p:cNvPr id="67590" name="TextBox 16"/>
          <p:cNvSpPr txBox="1">
            <a:spLocks noChangeArrowheads="1"/>
          </p:cNvSpPr>
          <p:nvPr/>
        </p:nvSpPr>
        <p:spPr bwMode="auto">
          <a:xfrm>
            <a:off x="5180013" y="778933"/>
            <a:ext cx="3743853" cy="7632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just"/>
            <a:endParaRPr lang="en-US" sz="1800" dirty="0">
              <a:latin typeface="Calibri" charset="0"/>
            </a:endParaRPr>
          </a:p>
          <a:p>
            <a:pPr marL="169863" indent="-169863" algn="just">
              <a:spcBef>
                <a:spcPts val="400"/>
              </a:spcBef>
              <a:spcAft>
                <a:spcPts val="400"/>
              </a:spcAft>
            </a:pPr>
            <a:r>
              <a:rPr lang="en-US" sz="1800" dirty="0" smtClean="0">
                <a:latin typeface="Calibri" charset="0"/>
              </a:rPr>
              <a:t>•“</a:t>
            </a:r>
            <a:r>
              <a:rPr lang="en-US" sz="1600" dirty="0">
                <a:latin typeface="Calibri" charset="0"/>
              </a:rPr>
              <a:t>Lewis dots”</a:t>
            </a:r>
            <a:r>
              <a:rPr lang="en-US" sz="1600" dirty="0" smtClean="0">
                <a:latin typeface="Calibri" charset="0"/>
              </a:rPr>
              <a:t> </a:t>
            </a:r>
            <a:r>
              <a:rPr lang="en-US" sz="1600" dirty="0" err="1" smtClean="0">
                <a:latin typeface="Calibri" charset="0"/>
              </a:rPr>
              <a:t>smartphone</a:t>
            </a:r>
            <a:r>
              <a:rPr lang="en-US" sz="1600" dirty="0" smtClean="0">
                <a:latin typeface="Calibri" charset="0"/>
              </a:rPr>
              <a:t> app showcased </a:t>
            </a:r>
            <a:r>
              <a:rPr lang="en-US" sz="1600" dirty="0">
                <a:latin typeface="Calibri" charset="0"/>
              </a:rPr>
              <a:t>at the New York Technology </a:t>
            </a:r>
            <a:r>
              <a:rPr lang="en-US" sz="1600" dirty="0" err="1">
                <a:latin typeface="Calibri" charset="0"/>
              </a:rPr>
              <a:t>Meetup</a:t>
            </a:r>
            <a:r>
              <a:rPr lang="en-US" sz="1600" dirty="0">
                <a:latin typeface="Calibri" charset="0"/>
              </a:rPr>
              <a:t>, a special University-themed roundup in November </a:t>
            </a:r>
            <a:r>
              <a:rPr lang="en-US" sz="1600" dirty="0" smtClean="0">
                <a:latin typeface="Calibri" charset="0"/>
              </a:rPr>
              <a:t>2011</a:t>
            </a:r>
          </a:p>
          <a:p>
            <a:pPr marL="169863" indent="-169863" algn="just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latin typeface="Calibri" pitchFamily="34" charset="0"/>
              </a:rPr>
              <a:t>Interactive </a:t>
            </a:r>
            <a:r>
              <a:rPr lang="en-US" altLang="en-US" sz="1600" dirty="0">
                <a:latin typeface="Calibri" pitchFamily="34" charset="0"/>
              </a:rPr>
              <a:t>“</a:t>
            </a:r>
            <a:r>
              <a:rPr lang="en-US" sz="1600" dirty="0">
                <a:latin typeface="Calibri" pitchFamily="34" charset="0"/>
              </a:rPr>
              <a:t>hands on</a:t>
            </a:r>
            <a:r>
              <a:rPr lang="en-US" altLang="en-US" sz="1600" dirty="0">
                <a:latin typeface="Calibri" pitchFamily="34" charset="0"/>
              </a:rPr>
              <a:t>”</a:t>
            </a:r>
            <a:r>
              <a:rPr lang="en-US" sz="1600" dirty="0">
                <a:latin typeface="Calibri" pitchFamily="34" charset="0"/>
              </a:rPr>
              <a:t> approach to understanding </a:t>
            </a:r>
            <a:r>
              <a:rPr lang="en-US" sz="1600" dirty="0" smtClean="0">
                <a:latin typeface="Calibri" pitchFamily="34" charset="0"/>
              </a:rPr>
              <a:t>chemistry</a:t>
            </a:r>
            <a:endParaRPr lang="en-US" sz="1600" dirty="0">
              <a:latin typeface="Calibri" pitchFamily="34" charset="0"/>
            </a:endParaRPr>
          </a:p>
          <a:p>
            <a:pPr marL="169863" indent="-169863" algn="just">
              <a:spcBef>
                <a:spcPts val="400"/>
              </a:spcBef>
              <a:spcAft>
                <a:spcPts val="400"/>
              </a:spcAft>
              <a:buFont typeface="Arial"/>
              <a:buChar char="•"/>
            </a:pPr>
            <a:r>
              <a:rPr lang="en-US" sz="1600" dirty="0" smtClean="0">
                <a:latin typeface="Calibri" pitchFamily="34" charset="0"/>
              </a:rPr>
              <a:t>Modules </a:t>
            </a:r>
            <a:r>
              <a:rPr lang="en-US" sz="1600" dirty="0">
                <a:latin typeface="Calibri" pitchFamily="34" charset="0"/>
              </a:rPr>
              <a:t>that employ </a:t>
            </a:r>
            <a:r>
              <a:rPr lang="en-US" altLang="en-US" sz="1600" dirty="0">
                <a:latin typeface="Calibri" pitchFamily="34" charset="0"/>
              </a:rPr>
              <a:t>“</a:t>
            </a:r>
            <a:r>
              <a:rPr lang="en-US" sz="1600" dirty="0">
                <a:latin typeface="Calibri" pitchFamily="34" charset="0"/>
              </a:rPr>
              <a:t>Lewis Dots</a:t>
            </a:r>
            <a:r>
              <a:rPr lang="en-US" altLang="en-US" sz="1600" dirty="0">
                <a:latin typeface="Calibri" pitchFamily="34" charset="0"/>
              </a:rPr>
              <a:t>”</a:t>
            </a:r>
            <a:r>
              <a:rPr lang="en-US" sz="1600" dirty="0">
                <a:latin typeface="Calibri" pitchFamily="34" charset="0"/>
              </a:rPr>
              <a:t> in the </a:t>
            </a:r>
            <a:r>
              <a:rPr lang="en-US" sz="1600" dirty="0" smtClean="0">
                <a:latin typeface="Calibri" pitchFamily="34" charset="0"/>
              </a:rPr>
              <a:t>classroom</a:t>
            </a:r>
            <a:endParaRPr lang="en-US" sz="1600" dirty="0" smtClean="0">
              <a:latin typeface="Calibri" charset="0"/>
            </a:endParaRPr>
          </a:p>
          <a:p>
            <a:pPr marL="169863" indent="-169863" algn="just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>
                <a:latin typeface="Calibri" charset="0"/>
              </a:rPr>
              <a:t>• Selected </a:t>
            </a:r>
            <a:r>
              <a:rPr lang="en-US" sz="1600" dirty="0">
                <a:latin typeface="Calibri" charset="0"/>
              </a:rPr>
              <a:t>by STERN Business School to participate in the NYU Innovation Venture Fellows Program to help develop a business plan/venture </a:t>
            </a:r>
            <a:r>
              <a:rPr lang="en-US" sz="1600" dirty="0" smtClean="0">
                <a:latin typeface="Calibri" charset="0"/>
              </a:rPr>
              <a:t>on educational </a:t>
            </a:r>
            <a:r>
              <a:rPr lang="en-US" sz="1600" dirty="0">
                <a:latin typeface="Calibri" charset="0"/>
              </a:rPr>
              <a:t>apps</a:t>
            </a:r>
            <a:r>
              <a:rPr lang="en-US" sz="1600" dirty="0" smtClean="0">
                <a:latin typeface="Calibri" charset="0"/>
              </a:rPr>
              <a:t> </a:t>
            </a:r>
          </a:p>
          <a:p>
            <a:pPr marL="169863" indent="-169863" algn="just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>
                <a:latin typeface="Calibri" charset="0"/>
              </a:rPr>
              <a:t>•  Received NSF </a:t>
            </a:r>
            <a:r>
              <a:rPr lang="en-US" sz="1600" dirty="0">
                <a:latin typeface="Calibri" charset="0"/>
              </a:rPr>
              <a:t>ICORPS </a:t>
            </a:r>
            <a:r>
              <a:rPr lang="en-US" sz="1600" dirty="0" smtClean="0">
                <a:latin typeface="Calibri" charset="0"/>
              </a:rPr>
              <a:t>grant </a:t>
            </a:r>
          </a:p>
          <a:p>
            <a:pPr marL="228600" indent="-228600" algn="just">
              <a:spcBef>
                <a:spcPts val="400"/>
              </a:spcBef>
              <a:spcAft>
                <a:spcPts val="400"/>
              </a:spcAft>
            </a:pPr>
            <a:r>
              <a:rPr lang="en-US" sz="1600" dirty="0" smtClean="0">
                <a:latin typeface="Calibri" charset="0"/>
              </a:rPr>
              <a:t>• Carlo </a:t>
            </a:r>
            <a:r>
              <a:rPr lang="en-US" sz="1600" dirty="0" err="1">
                <a:latin typeface="Calibri" charset="0"/>
              </a:rPr>
              <a:t>Yuvienco</a:t>
            </a:r>
            <a:r>
              <a:rPr lang="en-US" sz="1600" dirty="0">
                <a:latin typeface="Calibri" charset="0"/>
              </a:rPr>
              <a:t>, PhD student is the entrepreneurial lead, Andrew Cohen, CEO of </a:t>
            </a:r>
            <a:r>
              <a:rPr lang="en-US" sz="1600" dirty="0" err="1">
                <a:latin typeface="Calibri" charset="0"/>
              </a:rPr>
              <a:t>Brainscape</a:t>
            </a:r>
            <a:r>
              <a:rPr lang="en-US" sz="1600" dirty="0">
                <a:latin typeface="Calibri" charset="0"/>
              </a:rPr>
              <a:t> is  the entrepreneurial mentor, Jin </a:t>
            </a:r>
            <a:r>
              <a:rPr lang="en-US" sz="1600" dirty="0" err="1">
                <a:latin typeface="Calibri" charset="0"/>
              </a:rPr>
              <a:t>Montclare</a:t>
            </a:r>
            <a:r>
              <a:rPr lang="en-US" sz="1600" dirty="0">
                <a:latin typeface="Calibri" charset="0"/>
              </a:rPr>
              <a:t>, PI</a:t>
            </a:r>
          </a:p>
          <a:p>
            <a:pPr algn="just"/>
            <a:endParaRPr lang="en-US" sz="1800" dirty="0"/>
          </a:p>
          <a:p>
            <a:pPr algn="just"/>
            <a:endParaRPr lang="en-US" sz="1800" dirty="0">
              <a:latin typeface="Calibri" charset="0"/>
            </a:endParaRPr>
          </a:p>
          <a:p>
            <a:pPr algn="just"/>
            <a:endParaRPr lang="en-US" sz="1800" dirty="0">
              <a:latin typeface="Calibri" charset="0"/>
            </a:endParaRPr>
          </a:p>
          <a:p>
            <a:pPr algn="just"/>
            <a:endParaRPr lang="en-US" sz="1800" dirty="0">
              <a:latin typeface="Calibri" charset="0"/>
            </a:endParaRPr>
          </a:p>
          <a:p>
            <a:pPr algn="just"/>
            <a:endParaRPr lang="en-US" sz="1800" dirty="0">
              <a:latin typeface="Calibri" charset="0"/>
            </a:endParaRPr>
          </a:p>
          <a:p>
            <a:pPr algn="just"/>
            <a:r>
              <a:rPr lang="en-US" sz="1800" dirty="0">
                <a:latin typeface="Calibri" charset="0"/>
              </a:rPr>
              <a:t>  </a:t>
            </a:r>
          </a:p>
          <a:p>
            <a:pPr algn="just"/>
            <a:endParaRPr lang="en-US" sz="1800" dirty="0">
              <a:latin typeface="Calibri" charset="0"/>
            </a:endParaRPr>
          </a:p>
        </p:txBody>
      </p:sp>
      <p:pic>
        <p:nvPicPr>
          <p:cNvPr id="234500" name="Picture 10" descr="Screen shot 2012-04-08 at 3.53.35 AM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4021" y="1536913"/>
            <a:ext cx="2136245" cy="75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01" name="Picture 12" descr="Screen shot 2012-04-08 at 4.00.42 AM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4021" y="2292350"/>
            <a:ext cx="3291417" cy="65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Straight Connector 14"/>
          <p:cNvCxnSpPr>
            <a:cxnSpLocks noChangeShapeType="1"/>
          </p:cNvCxnSpPr>
          <p:nvPr/>
        </p:nvCxnSpPr>
        <p:spPr bwMode="auto">
          <a:xfrm>
            <a:off x="166688" y="3043238"/>
            <a:ext cx="4770437" cy="1588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pic>
        <p:nvPicPr>
          <p:cNvPr id="234503" name="Picture 1" descr="Screen Shot 2013-04-13 at 11.47.41 AM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99897" y="3191206"/>
            <a:ext cx="3360737" cy="99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4504" name="TextBox 2"/>
          <p:cNvSpPr txBox="1">
            <a:spLocks noChangeArrowheads="1"/>
          </p:cNvSpPr>
          <p:nvPr/>
        </p:nvSpPr>
        <p:spPr bwMode="auto">
          <a:xfrm>
            <a:off x="685801" y="4401084"/>
            <a:ext cx="42513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i="1" dirty="0"/>
              <a:t>Developing a Technology Platform for </a:t>
            </a:r>
            <a:r>
              <a:rPr lang="en-US" sz="1400" i="1" dirty="0" smtClean="0"/>
              <a:t>Science Education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pic>
        <p:nvPicPr>
          <p:cNvPr id="234505" name="Picture 15" descr="Screen shot 2012-04-08 at 3.55.05 AM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41675" y="1033771"/>
            <a:ext cx="1441450" cy="1258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06" name="Picture 3" descr="Screen Shot 2013-04-13 at 1.33.14 PM.pn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38238" y="4810125"/>
            <a:ext cx="1609725" cy="172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07" name="Picture 4" descr="Screen Shot 2013-04-13 at 1.36.56 PM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746375" y="4862513"/>
            <a:ext cx="16510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4508" name="Picture 5" descr="Screen Shot 2013-04-13 at 1.37.55 PM.png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928688"/>
            <a:ext cx="17716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237066" y="778933"/>
            <a:ext cx="8686800" cy="0"/>
          </a:xfrm>
          <a:prstGeom prst="line">
            <a:avLst/>
          </a:prstGeom>
          <a:noFill/>
          <a:ln w="57150" cmpd="thickThin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5920443" y="6400800"/>
            <a:ext cx="251748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solidFill>
                  <a:srgbClr val="B902CC"/>
                </a:solidFill>
                <a:latin typeface="Times" pitchFamily="-106" charset="0"/>
              </a:rPr>
              <a:t>NEW YORK </a:t>
            </a:r>
            <a:r>
              <a:rPr lang="en-US" sz="1200" dirty="0" smtClean="0">
                <a:solidFill>
                  <a:srgbClr val="B902CC"/>
                </a:solidFill>
                <a:latin typeface="Times" pitchFamily="-106" charset="0"/>
              </a:rPr>
              <a:t>UNIVERSITY MRSEC</a:t>
            </a:r>
            <a:endParaRPr lang="en-US" sz="1200" dirty="0">
              <a:solidFill>
                <a:srgbClr val="B902CC"/>
              </a:solidFill>
              <a:latin typeface="Times" pitchFamily="-106" charset="0"/>
            </a:endParaRPr>
          </a:p>
        </p:txBody>
      </p:sp>
      <p:pic>
        <p:nvPicPr>
          <p:cNvPr id="16" name="Picture 19" descr="icod framework only logo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437929" y="6248399"/>
            <a:ext cx="429846" cy="423863"/>
          </a:xfrm>
          <a:prstGeom prst="rect">
            <a:avLst/>
          </a:prstGeom>
          <a:noFill/>
        </p:spPr>
      </p:pic>
      <p:pic>
        <p:nvPicPr>
          <p:cNvPr id="17" name="Picture 13" descr="nsf4c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29848" y="6172200"/>
            <a:ext cx="555952" cy="555952"/>
          </a:xfrm>
          <a:prstGeom prst="rect">
            <a:avLst/>
          </a:prstGeom>
          <a:noFill/>
        </p:spPr>
      </p:pic>
      <p:pic>
        <p:nvPicPr>
          <p:cNvPr id="19" name="Picture 6" descr="Screen shot 2012-04-08 at 3.12.09 AM.png"/>
          <p:cNvPicPr>
            <a:picLocks noChangeAspect="1"/>
          </p:cNvPicPr>
          <p:nvPr/>
        </p:nvPicPr>
        <p:blipFill>
          <a:blip r:embed="rId12"/>
          <a:srcRect l="21630" t="24672" r="44568"/>
          <a:stretch>
            <a:fillRect/>
          </a:stretch>
        </p:blipFill>
        <p:spPr bwMode="auto">
          <a:xfrm>
            <a:off x="110597" y="2886410"/>
            <a:ext cx="1061509" cy="1298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126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New York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Ward</dc:creator>
  <cp:lastModifiedBy>Michael Ward</cp:lastModifiedBy>
  <cp:revision>4</cp:revision>
  <dcterms:created xsi:type="dcterms:W3CDTF">2013-05-01T20:12:16Z</dcterms:created>
  <dcterms:modified xsi:type="dcterms:W3CDTF">2013-05-01T20:18:12Z</dcterms:modified>
</cp:coreProperties>
</file>