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E4073-F964-1341-9F7C-9B68B07D0E9B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20937-972D-684E-ADE4-763A8B594C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324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(A) Paired chains of three-patch particles containing two double helix regions formed at E = 250 V/cm and f = 100 kHz. The double helix regions in the two paired chains are denoted by red and blue dots. (B) The same paired chains after 35 s at E = 250 V/cm. © Model of a chain pair with 21 screw axis along the center of the double chain, with head-to-head packing across the screw axis (upper) and the twist structure of three-patch particles when forming a helix region with a pitch of 13 particles. </a:t>
            </a:r>
            <a:r>
              <a:rPr lang="en-US" sz="1200" b="0" i="0" u="none" strike="noStrike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Scale bars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5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620937-972D-684E-ADE4-763A8B594C2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AFAFF-4638-1945-ABB3-4B7ECAB5F624}" type="datetimeFigureOut">
              <a:rPr lang="en-US" smtClean="0"/>
              <a:pPr/>
              <a:t>6/22/15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B2C29-74D0-5844-8363-1538CCCE65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180065" y="198799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Patchy Particle Assembly with a Twist: NYU MRSEC 1420073 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37066" y="778933"/>
            <a:ext cx="8686800" cy="0"/>
          </a:xfrm>
          <a:prstGeom prst="line">
            <a:avLst/>
          </a:prstGeom>
          <a:noFill/>
          <a:ln w="57150" cmpd="thickThin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920443" y="6400800"/>
            <a:ext cx="25174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200" dirty="0">
                <a:solidFill>
                  <a:srgbClr val="B902CC"/>
                </a:solidFill>
                <a:latin typeface="Times" pitchFamily="-106" charset="0"/>
              </a:rPr>
              <a:t>NEW YORK </a:t>
            </a:r>
            <a:r>
              <a:rPr lang="en-US" sz="1200" dirty="0" smtClean="0">
                <a:solidFill>
                  <a:srgbClr val="B902CC"/>
                </a:solidFill>
                <a:latin typeface="Times" pitchFamily="-106" charset="0"/>
              </a:rPr>
              <a:t>UNIVERSITY MRSEC</a:t>
            </a:r>
            <a:endParaRPr lang="en-US" sz="1200" dirty="0">
              <a:solidFill>
                <a:srgbClr val="B902CC"/>
              </a:solidFill>
              <a:latin typeface="Times" pitchFamily="-106" charset="0"/>
            </a:endParaRPr>
          </a:p>
        </p:txBody>
      </p:sp>
      <p:pic>
        <p:nvPicPr>
          <p:cNvPr id="10" name="Picture 19" descr="icod framework only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37929" y="6248399"/>
            <a:ext cx="429846" cy="423863"/>
          </a:xfrm>
          <a:prstGeom prst="rect">
            <a:avLst/>
          </a:prstGeom>
          <a:noFill/>
        </p:spPr>
      </p:pic>
      <p:pic>
        <p:nvPicPr>
          <p:cNvPr id="11" name="Picture 13" descr="nsf4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9848" y="6172200"/>
            <a:ext cx="555952" cy="555952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7066" y="852369"/>
            <a:ext cx="448734" cy="4671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8683" y="839548"/>
            <a:ext cx="4661803" cy="5991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8275" indent="-168275" algn="just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Colloidal </a:t>
            </a:r>
            <a:r>
              <a:rPr lang="en-US" sz="1400" dirty="0">
                <a:latin typeface="Arial"/>
                <a:cs typeface="Arial"/>
              </a:rPr>
              <a:t>particles equipped with two, three, or </a:t>
            </a:r>
            <a:r>
              <a:rPr lang="en-US" sz="1400" dirty="0" smtClean="0">
                <a:latin typeface="Arial"/>
                <a:cs typeface="Arial"/>
              </a:rPr>
              <a:t>four negatively </a:t>
            </a:r>
            <a:r>
              <a:rPr lang="en-US" sz="1400" dirty="0">
                <a:latin typeface="Arial"/>
                <a:cs typeface="Arial"/>
              </a:rPr>
              <a:t>charged patches, which endow the particles with 2-fold, 3</a:t>
            </a:r>
            <a:r>
              <a:rPr lang="en-US" sz="1400" dirty="0" smtClean="0">
                <a:latin typeface="Arial"/>
                <a:cs typeface="Arial"/>
              </a:rPr>
              <a:t>- fold</a:t>
            </a:r>
            <a:r>
              <a:rPr lang="en-US" sz="1400" dirty="0">
                <a:latin typeface="Arial"/>
                <a:cs typeface="Arial"/>
              </a:rPr>
              <a:t>, or tetrahedral symmetries, form 1D chains, 2D layers, and </a:t>
            </a:r>
            <a:r>
              <a:rPr lang="en-US" sz="1400" dirty="0" smtClean="0">
                <a:latin typeface="Arial"/>
                <a:cs typeface="Arial"/>
              </a:rPr>
              <a:t>3D </a:t>
            </a:r>
            <a:r>
              <a:rPr lang="en-US" sz="1400" dirty="0" err="1" smtClean="0">
                <a:latin typeface="Arial"/>
                <a:cs typeface="Arial"/>
              </a:rPr>
              <a:t>packings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when polarized by an AC electric </a:t>
            </a:r>
            <a:r>
              <a:rPr lang="en-US" sz="1400" dirty="0" smtClean="0">
                <a:latin typeface="Arial"/>
                <a:cs typeface="Arial"/>
              </a:rPr>
              <a:t>field.</a:t>
            </a:r>
            <a:endParaRPr lang="en-US" sz="1400" dirty="0">
              <a:latin typeface="Arial"/>
              <a:cs typeface="Arial"/>
            </a:endParaRPr>
          </a:p>
          <a:p>
            <a:pPr marL="168275" indent="-168275" algn="just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Two</a:t>
            </a:r>
            <a:r>
              <a:rPr lang="en-US" sz="1400" dirty="0">
                <a:latin typeface="Arial"/>
                <a:cs typeface="Arial"/>
              </a:rPr>
              <a:t>-patch particles</a:t>
            </a:r>
            <a:r>
              <a:rPr lang="en-US" sz="1400" dirty="0" smtClean="0">
                <a:latin typeface="Arial"/>
                <a:cs typeface="Arial"/>
              </a:rPr>
              <a:t>, with 2</a:t>
            </a:r>
            <a:r>
              <a:rPr lang="en-US" sz="1400" dirty="0">
                <a:latin typeface="Arial"/>
                <a:cs typeface="Arial"/>
              </a:rPr>
              <a:t>-fold </a:t>
            </a:r>
            <a:r>
              <a:rPr lang="en-US" sz="1400" dirty="0" smtClean="0">
                <a:latin typeface="Arial"/>
                <a:cs typeface="Arial"/>
              </a:rPr>
              <a:t>symmetry</a:t>
            </a:r>
            <a:r>
              <a:rPr lang="en-US" sz="1400" dirty="0">
                <a:latin typeface="Arial"/>
                <a:cs typeface="Arial"/>
              </a:rPr>
              <a:t>,</a:t>
            </a:r>
            <a:r>
              <a:rPr lang="en-US" sz="1400" dirty="0" smtClean="0">
                <a:latin typeface="Arial"/>
                <a:cs typeface="Arial"/>
              </a:rPr>
              <a:t> pack </a:t>
            </a:r>
            <a:r>
              <a:rPr lang="en-US" sz="1400" dirty="0">
                <a:latin typeface="Arial"/>
                <a:cs typeface="Arial"/>
              </a:rPr>
              <a:t>into the </a:t>
            </a:r>
            <a:r>
              <a:rPr lang="en-US" sz="1400" i="1" dirty="0" err="1">
                <a:latin typeface="Arial"/>
                <a:cs typeface="Arial"/>
              </a:rPr>
              <a:t>cmm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smtClean="0">
                <a:latin typeface="Arial"/>
                <a:cs typeface="Arial"/>
              </a:rPr>
              <a:t>plane </a:t>
            </a:r>
            <a:r>
              <a:rPr lang="en-US" sz="1400" dirty="0">
                <a:latin typeface="Arial"/>
                <a:cs typeface="Arial"/>
              </a:rPr>
              <a:t>group and 3D </a:t>
            </a:r>
            <a:r>
              <a:rPr lang="en-US" sz="1400" dirty="0" err="1">
                <a:latin typeface="Arial"/>
                <a:cs typeface="Arial"/>
              </a:rPr>
              <a:t>packings</a:t>
            </a:r>
            <a:r>
              <a:rPr lang="en-US" sz="1400" dirty="0">
                <a:latin typeface="Arial"/>
                <a:cs typeface="Arial"/>
              </a:rPr>
              <a:t> with </a:t>
            </a:r>
            <a:r>
              <a:rPr lang="en-US" sz="1400" i="1" dirty="0" smtClean="0">
                <a:latin typeface="Arial"/>
                <a:cs typeface="Arial"/>
              </a:rPr>
              <a:t>I</a:t>
            </a:r>
            <a:r>
              <a:rPr lang="en-US" sz="1400" dirty="0" smtClean="0">
                <a:latin typeface="Arial"/>
                <a:cs typeface="Arial"/>
              </a:rPr>
              <a:t>4</a:t>
            </a:r>
            <a:r>
              <a:rPr lang="en-US" sz="1400" i="1" dirty="0" smtClean="0">
                <a:latin typeface="Arial"/>
                <a:cs typeface="Arial"/>
              </a:rPr>
              <a:t>mm</a:t>
            </a:r>
            <a:r>
              <a:rPr lang="en-US" sz="1400" dirty="0" smtClean="0">
                <a:latin typeface="Arial"/>
                <a:cs typeface="Arial"/>
              </a:rPr>
              <a:t> space group </a:t>
            </a:r>
            <a:r>
              <a:rPr lang="en-US" sz="1400" dirty="0">
                <a:latin typeface="Arial"/>
                <a:cs typeface="Arial"/>
              </a:rPr>
              <a:t>symmetry, in contrast to uncharged </a:t>
            </a:r>
            <a:r>
              <a:rPr lang="en-US" sz="1400" dirty="0" smtClean="0">
                <a:latin typeface="Arial"/>
                <a:cs typeface="Arial"/>
              </a:rPr>
              <a:t>spherical or ellipsoidal colloids </a:t>
            </a:r>
            <a:r>
              <a:rPr lang="en-US" sz="1400" dirty="0">
                <a:latin typeface="Arial"/>
                <a:cs typeface="Arial"/>
              </a:rPr>
              <a:t>that typically crystallize into a face-centered ABC </a:t>
            </a:r>
            <a:r>
              <a:rPr lang="en-US" sz="1400" dirty="0" smtClean="0">
                <a:latin typeface="Arial"/>
                <a:cs typeface="Arial"/>
              </a:rPr>
              <a:t>layer packing.</a:t>
            </a:r>
            <a:endParaRPr lang="en-US" sz="1400" dirty="0">
              <a:latin typeface="Arial"/>
              <a:cs typeface="Arial"/>
            </a:endParaRPr>
          </a:p>
          <a:p>
            <a:pPr marL="168275" indent="-168275" algn="just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Three</a:t>
            </a:r>
            <a:r>
              <a:rPr lang="en-US" sz="1400" dirty="0">
                <a:latin typeface="Arial"/>
                <a:cs typeface="Arial"/>
              </a:rPr>
              <a:t>-patch </a:t>
            </a:r>
            <a:r>
              <a:rPr lang="en-US" sz="1400" dirty="0" smtClean="0">
                <a:latin typeface="Arial"/>
                <a:cs typeface="Arial"/>
              </a:rPr>
              <a:t>particles with 3</a:t>
            </a:r>
            <a:r>
              <a:rPr lang="en-US" sz="1400" dirty="0">
                <a:latin typeface="Arial"/>
                <a:cs typeface="Arial"/>
              </a:rPr>
              <a:t>-fold </a:t>
            </a:r>
            <a:r>
              <a:rPr lang="en-US" sz="1400" dirty="0" smtClean="0">
                <a:latin typeface="Arial"/>
                <a:cs typeface="Arial"/>
              </a:rPr>
              <a:t>symmetry </a:t>
            </a:r>
            <a:r>
              <a:rPr lang="en-US" sz="1400" dirty="0">
                <a:latin typeface="Arial"/>
                <a:cs typeface="Arial"/>
              </a:rPr>
              <a:t>form chains having </a:t>
            </a:r>
            <a:r>
              <a:rPr lang="en-US" sz="1400" dirty="0" smtClean="0">
                <a:latin typeface="Arial"/>
                <a:cs typeface="Arial"/>
              </a:rPr>
              <a:t>2</a:t>
            </a:r>
            <a:r>
              <a:rPr lang="en-US" sz="1400" baseline="-25000" dirty="0" smtClean="0">
                <a:latin typeface="Arial"/>
                <a:cs typeface="Arial"/>
              </a:rPr>
              <a:t>1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>
                <a:latin typeface="Arial"/>
                <a:cs typeface="Arial"/>
              </a:rPr>
              <a:t>screw axis </a:t>
            </a:r>
            <a:r>
              <a:rPr lang="en-US" sz="1400" dirty="0" smtClean="0">
                <a:latin typeface="Arial"/>
                <a:cs typeface="Arial"/>
              </a:rPr>
              <a:t>symmetry. These chains pair </a:t>
            </a:r>
            <a:r>
              <a:rPr lang="en-US" sz="1400" dirty="0">
                <a:latin typeface="Arial"/>
                <a:cs typeface="Arial"/>
              </a:rPr>
              <a:t>in a manner such </a:t>
            </a:r>
            <a:r>
              <a:rPr lang="en-US" sz="1400" dirty="0" smtClean="0">
                <a:latin typeface="Arial"/>
                <a:cs typeface="Arial"/>
              </a:rPr>
              <a:t>that the </a:t>
            </a:r>
            <a:r>
              <a:rPr lang="en-US" sz="1400" dirty="0">
                <a:latin typeface="Arial"/>
                <a:cs typeface="Arial"/>
              </a:rPr>
              <a:t>pair has </a:t>
            </a:r>
            <a:r>
              <a:rPr lang="en-US" sz="1400" dirty="0" smtClean="0">
                <a:latin typeface="Arial"/>
                <a:cs typeface="Arial"/>
              </a:rPr>
              <a:t>2</a:t>
            </a:r>
            <a:r>
              <a:rPr lang="en-US" sz="1400" baseline="-25000" dirty="0" smtClean="0">
                <a:latin typeface="Arial"/>
                <a:cs typeface="Arial"/>
              </a:rPr>
              <a:t>1</a:t>
            </a:r>
            <a:r>
              <a:rPr lang="en-US" sz="1400" dirty="0" smtClean="0">
                <a:latin typeface="Arial"/>
                <a:cs typeface="Arial"/>
              </a:rPr>
              <a:t> screw axis </a:t>
            </a:r>
            <a:r>
              <a:rPr lang="en-US" sz="1400" dirty="0">
                <a:latin typeface="Arial"/>
                <a:cs typeface="Arial"/>
              </a:rPr>
              <a:t>symmetry, in an arrangement that aligns the </a:t>
            </a:r>
            <a:r>
              <a:rPr lang="en-US" sz="1400" dirty="0" smtClean="0">
                <a:latin typeface="Arial"/>
                <a:cs typeface="Arial"/>
              </a:rPr>
              <a:t>patches that would favor </a:t>
            </a:r>
            <a:r>
              <a:rPr lang="en-US" sz="1400" dirty="0" err="1">
                <a:latin typeface="Arial"/>
                <a:cs typeface="Arial"/>
              </a:rPr>
              <a:t>Coulombic</a:t>
            </a:r>
            <a:r>
              <a:rPr lang="en-US" sz="1400" dirty="0">
                <a:latin typeface="Arial"/>
                <a:cs typeface="Arial"/>
              </a:rPr>
              <a:t> interactions along the chain. </a:t>
            </a:r>
            <a:endParaRPr lang="en-US" sz="1400" dirty="0" smtClean="0">
              <a:latin typeface="Arial"/>
              <a:cs typeface="Arial"/>
            </a:endParaRPr>
          </a:p>
          <a:p>
            <a:pPr marL="168275" indent="-168275" algn="just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Surprisingly</a:t>
            </a:r>
            <a:r>
              <a:rPr lang="en-US" sz="1400" dirty="0">
                <a:latin typeface="Arial"/>
                <a:cs typeface="Arial"/>
              </a:rPr>
              <a:t>, some </a:t>
            </a:r>
            <a:r>
              <a:rPr lang="en-US" sz="1400" dirty="0" smtClean="0">
                <a:latin typeface="Arial"/>
                <a:cs typeface="Arial"/>
              </a:rPr>
              <a:t>chain pairs of three-patch particles </a:t>
            </a:r>
            <a:r>
              <a:rPr lang="en-US" sz="1400" dirty="0">
                <a:latin typeface="Arial"/>
                <a:cs typeface="Arial"/>
              </a:rPr>
              <a:t>form </a:t>
            </a:r>
            <a:r>
              <a:rPr lang="en-US" sz="1400" dirty="0" smtClean="0">
                <a:latin typeface="Arial"/>
                <a:cs typeface="Arial"/>
              </a:rPr>
              <a:t>double</a:t>
            </a:r>
            <a:r>
              <a:rPr lang="en-US" sz="1400" dirty="0">
                <a:latin typeface="Arial"/>
                <a:cs typeface="Arial"/>
              </a:rPr>
              <a:t>-helix </a:t>
            </a:r>
            <a:r>
              <a:rPr lang="en-US" sz="1400" dirty="0" smtClean="0">
                <a:latin typeface="Arial"/>
                <a:cs typeface="Arial"/>
              </a:rPr>
              <a:t>regions (see figure) </a:t>
            </a:r>
            <a:r>
              <a:rPr lang="en-US" sz="1400" dirty="0">
                <a:latin typeface="Arial"/>
                <a:cs typeface="Arial"/>
              </a:rPr>
              <a:t>that result from mutual twisting of the chains about each other, illustrating a </a:t>
            </a:r>
            <a:r>
              <a:rPr lang="en-US" sz="1400" dirty="0" smtClean="0">
                <a:latin typeface="Arial"/>
                <a:cs typeface="Arial"/>
              </a:rPr>
              <a:t>kind of </a:t>
            </a:r>
            <a:r>
              <a:rPr lang="en-US" sz="1400" dirty="0">
                <a:latin typeface="Arial"/>
                <a:cs typeface="Arial"/>
              </a:rPr>
              <a:t>polymorphism that may be associated with </a:t>
            </a:r>
            <a:r>
              <a:rPr lang="en-US" sz="1400" dirty="0" smtClean="0">
                <a:latin typeface="Arial"/>
                <a:cs typeface="Arial"/>
              </a:rPr>
              <a:t>nucleation from </a:t>
            </a:r>
            <a:r>
              <a:rPr lang="en-US" sz="1400" dirty="0">
                <a:latin typeface="Arial"/>
                <a:cs typeface="Arial"/>
              </a:rPr>
              <a:t>short chain </a:t>
            </a:r>
            <a:r>
              <a:rPr lang="en-US" sz="1400" dirty="0" smtClean="0">
                <a:latin typeface="Arial"/>
                <a:cs typeface="Arial"/>
              </a:rPr>
              <a:t>pairs.</a:t>
            </a:r>
            <a:endParaRPr lang="en-US" sz="1400" dirty="0" smtClean="0"/>
          </a:p>
          <a:p>
            <a:pPr marL="168275" indent="-168275" algn="just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r>
              <a:rPr lang="en-US" sz="1400" dirty="0" smtClean="0"/>
              <a:t>P</a:t>
            </a:r>
            <a:r>
              <a:rPr lang="en-US" sz="1400" dirty="0"/>
              <a:t>. Song, Y. Wang, Y. Wang, A. D. Hollingsworth, M. </a:t>
            </a:r>
            <a:r>
              <a:rPr lang="en-US" sz="1400" dirty="0" err="1"/>
              <a:t>Weck</a:t>
            </a:r>
            <a:r>
              <a:rPr lang="en-US" sz="1400" dirty="0"/>
              <a:t>, D. J. Pine,</a:t>
            </a:r>
            <a:r>
              <a:rPr lang="en-US" sz="1400" b="1" dirty="0"/>
              <a:t> </a:t>
            </a:r>
            <a:r>
              <a:rPr lang="en-US" sz="1400" dirty="0"/>
              <a:t>M. D. </a:t>
            </a:r>
            <a:r>
              <a:rPr lang="en-US" sz="1400" dirty="0" smtClean="0"/>
              <a:t>Ward, </a:t>
            </a:r>
            <a:r>
              <a:rPr lang="en-US" sz="1400" i="1" dirty="0"/>
              <a:t>J. Am. Chem. Soc</a:t>
            </a:r>
            <a:r>
              <a:rPr lang="en-US" sz="1400" dirty="0"/>
              <a:t>. </a:t>
            </a:r>
            <a:r>
              <a:rPr lang="en-US" sz="1400" b="1" dirty="0"/>
              <a:t>2015</a:t>
            </a:r>
            <a:r>
              <a:rPr lang="en-US" sz="1400" dirty="0"/>
              <a:t>, </a:t>
            </a:r>
            <a:r>
              <a:rPr lang="en-US" sz="1400" i="1" dirty="0"/>
              <a:t>137</a:t>
            </a:r>
            <a:r>
              <a:rPr lang="en-US" sz="1400" dirty="0"/>
              <a:t>, 3069</a:t>
            </a:r>
          </a:p>
          <a:p>
            <a:pPr marL="168275" indent="-168275" algn="just">
              <a:spcBef>
                <a:spcPts val="400"/>
              </a:spcBef>
              <a:spcAft>
                <a:spcPts val="400"/>
              </a:spcAft>
              <a:buFont typeface="Arial"/>
              <a:buChar char="•"/>
            </a:pPr>
            <a:endParaRPr lang="en-US" sz="1400" dirty="0" smtClean="0">
              <a:latin typeface="Arial"/>
              <a:cs typeface="Arial"/>
            </a:endParaRPr>
          </a:p>
        </p:txBody>
      </p:sp>
      <p:pic>
        <p:nvPicPr>
          <p:cNvPr id="13" name="Picture 12" descr="Screen Shot 2015-06-22 at 12.22.45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849" y="2483400"/>
            <a:ext cx="3992086" cy="360546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892226" y="1056679"/>
            <a:ext cx="4154158" cy="1156013"/>
            <a:chOff x="4892226" y="1056679"/>
            <a:chExt cx="4154158" cy="115601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892226" y="1056679"/>
              <a:ext cx="4154158" cy="1156013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4892226" y="1056679"/>
              <a:ext cx="205659" cy="1956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92570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376</Words>
  <Application>Microsoft Macintosh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NYU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Jessica Word</dc:creator>
  <cp:lastModifiedBy>Michael Ward</cp:lastModifiedBy>
  <cp:revision>48</cp:revision>
  <cp:lastPrinted>2012-12-26T22:31:10Z</cp:lastPrinted>
  <dcterms:created xsi:type="dcterms:W3CDTF">2012-03-13T06:39:45Z</dcterms:created>
  <dcterms:modified xsi:type="dcterms:W3CDTF">2015-06-22T16:40:46Z</dcterms:modified>
</cp:coreProperties>
</file>