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varScale="1">
        <p:scale>
          <a:sx n="105" d="100"/>
          <a:sy n="105" d="100"/>
        </p:scale>
        <p:origin x="121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6/7/2017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zZVT-2PSRU0"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756" y="110532"/>
            <a:ext cx="5925400" cy="803867"/>
          </a:xfrm>
        </p:spPr>
        <p:txBody>
          <a:bodyPr anchor="ctr"/>
          <a:lstStyle/>
          <a:p>
            <a:pPr algn="ctr"/>
            <a:r>
              <a:rPr lang="en-US" sz="1800" b="1" dirty="0" smtClean="0">
                <a:solidFill>
                  <a:schemeClr val="tx1"/>
                </a:solidFill>
                <a:latin typeface="Century Gothic" panose="020B0502020202020204" pitchFamily="34" charset="0"/>
              </a:rPr>
              <a:t>Science Night Live! : Bringing Science to the Public</a:t>
            </a:r>
            <a:endParaRPr lang="en-US" sz="1800" b="1" dirty="0">
              <a:solidFill>
                <a:schemeClr val="tx1"/>
              </a:solidFill>
              <a:latin typeface="Century Gothic" panose="020B0502020202020204" pitchFamily="34" charset="0"/>
            </a:endParaRPr>
          </a:p>
        </p:txBody>
      </p:sp>
      <p:sp>
        <p:nvSpPr>
          <p:cNvPr id="7" name="Rectangle 6"/>
          <p:cNvSpPr/>
          <p:nvPr/>
        </p:nvSpPr>
        <p:spPr>
          <a:xfrm>
            <a:off x="4371035" y="1014660"/>
            <a:ext cx="4692577" cy="461665"/>
          </a:xfrm>
          <a:prstGeom prst="rect">
            <a:avLst/>
          </a:prstGeom>
        </p:spPr>
        <p:txBody>
          <a:bodyPr wrap="square" anchor="ctr">
            <a:spAutoFit/>
          </a:bodyPr>
          <a:lstStyle/>
          <a:p>
            <a:pPr algn="ctr"/>
            <a:r>
              <a:rPr lang="en-US" sz="1200" b="1" dirty="0" smtClean="0">
                <a:solidFill>
                  <a:schemeClr val="bg1"/>
                </a:solidFill>
              </a:rPr>
              <a:t>Rebecca Lai and Jocelyn Bosley</a:t>
            </a:r>
          </a:p>
          <a:p>
            <a:pPr algn="ctr"/>
            <a:r>
              <a:rPr lang="en-US" sz="1200" b="1" dirty="0" smtClean="0">
                <a:solidFill>
                  <a:schemeClr val="bg1"/>
                </a:solidFill>
              </a:rPr>
              <a:t>University of Nebraska-Lincoln </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Nebraska MRSEC </a:t>
            </a:r>
          </a:p>
          <a:p>
            <a:r>
              <a:rPr lang="en-US" sz="1200" b="1" dirty="0">
                <a:solidFill>
                  <a:schemeClr val="bg1"/>
                </a:solidFill>
              </a:rPr>
              <a:t>DMR 1420645</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18" name="TextBox 17"/>
          <p:cNvSpPr txBox="1"/>
          <p:nvPr/>
        </p:nvSpPr>
        <p:spPr>
          <a:xfrm>
            <a:off x="280263" y="1654202"/>
            <a:ext cx="4702704" cy="4401205"/>
          </a:xfrm>
          <a:prstGeom prst="rect">
            <a:avLst/>
          </a:prstGeom>
          <a:noFill/>
        </p:spPr>
        <p:txBody>
          <a:bodyPr wrap="square" rtlCol="0">
            <a:spAutoFit/>
          </a:bodyPr>
          <a:lstStyle/>
          <a:p>
            <a:pPr algn="just"/>
            <a:r>
              <a:rPr lang="en-US" sz="1400" dirty="0" smtClean="0">
                <a:cs typeface="Arial" panose="020B0604020202020204" pitchFamily="34" charset="0"/>
              </a:rPr>
              <a:t>Nebraska MRSEC sponsored and organized Science Night Live!, an evening outreach and public engagement event in Lincoln’s popular downtown Railyard district. This unique event brought together over 50 faculty and student researchers with 250 attendees of all ages, creating opportunities </a:t>
            </a:r>
            <a:r>
              <a:rPr lang="en-US" sz="1400" dirty="0">
                <a:cs typeface="Arial" panose="020B0604020202020204" pitchFamily="34" charset="0"/>
              </a:rPr>
              <a:t>for </a:t>
            </a:r>
            <a:r>
              <a:rPr lang="en-US" sz="1400" dirty="0" smtClean="0">
                <a:cs typeface="Arial" panose="020B0604020202020204" pitchFamily="34" charset="0"/>
              </a:rPr>
              <a:t>Nebraska scientists to engage the general public with science in </a:t>
            </a:r>
            <a:r>
              <a:rPr lang="en-US" sz="1400" dirty="0" smtClean="0">
                <a:solidFill>
                  <a:srgbClr val="000000"/>
                </a:solidFill>
                <a:cs typeface="Arial" panose="020B0604020202020204" pitchFamily="34" charset="0"/>
              </a:rPr>
              <a:t>ways that challenged stereotypes about who scientists are, how </a:t>
            </a:r>
            <a:r>
              <a:rPr lang="en-US" sz="1400" dirty="0" smtClean="0">
                <a:cs typeface="Arial" panose="020B0604020202020204" pitchFamily="34" charset="0"/>
              </a:rPr>
              <a:t>science is done, and why basic research is valuable. Science Night Live! included hands-on science modules and interactive displays; “soapbox science” and “scientist speed-dating” activities in which attendees interacted directly with scientists; and on-stage performances. </a:t>
            </a:r>
            <a:r>
              <a:rPr lang="en-US" sz="1400" dirty="0" smtClean="0"/>
              <a:t>Through </a:t>
            </a:r>
            <a:r>
              <a:rPr lang="en-US" sz="1400" dirty="0"/>
              <a:t>this popular first-time event, MRSEC has expanded the impact of its existing science communication </a:t>
            </a:r>
            <a:r>
              <a:rPr lang="en-US" sz="1400" dirty="0" smtClean="0"/>
              <a:t>programs</a:t>
            </a:r>
            <a:r>
              <a:rPr lang="en-US" sz="1400" dirty="0"/>
              <a:t>, </a:t>
            </a:r>
            <a:r>
              <a:rPr lang="en-US" sz="1400" dirty="0" smtClean="0"/>
              <a:t>such as Science Slams, </a:t>
            </a:r>
            <a:r>
              <a:rPr lang="en-US" sz="1400" dirty="0"/>
              <a:t>in a public </a:t>
            </a:r>
            <a:r>
              <a:rPr lang="en-US" sz="1400" dirty="0" smtClean="0"/>
              <a:t>forum. </a:t>
            </a:r>
            <a:r>
              <a:rPr lang="en-US" sz="1400" dirty="0" smtClean="0">
                <a:cs typeface="Arial" panose="020B0604020202020204" pitchFamily="34" charset="0"/>
              </a:rPr>
              <a:t>To learn more about Science Night Live!, see this interview with Jocelyn Bosley, MRSEC Assistant Director for Education and Outreach, on Lincoln’s Channel 8 Eyewitness News: </a:t>
            </a:r>
            <a:r>
              <a:rPr lang="en-US" sz="1400" dirty="0" smtClean="0">
                <a:cs typeface="Arial" panose="020B0604020202020204" pitchFamily="34" charset="0"/>
                <a:hlinkClick r:id="rId2"/>
              </a:rPr>
              <a:t>https://www.youtube.com/watch?v=zZVT-2PSRU0</a:t>
            </a:r>
            <a:r>
              <a:rPr lang="en-US" sz="1400" dirty="0" smtClean="0">
                <a:cs typeface="Arial" panose="020B0604020202020204" pitchFamily="34" charset="0"/>
              </a:rPr>
              <a:t>.   </a:t>
            </a:r>
          </a:p>
        </p:txBody>
      </p:sp>
      <p:sp>
        <p:nvSpPr>
          <p:cNvPr id="21" name="Text Box 50"/>
          <p:cNvSpPr txBox="1"/>
          <p:nvPr/>
        </p:nvSpPr>
        <p:spPr>
          <a:xfrm>
            <a:off x="5287505" y="4346665"/>
            <a:ext cx="3474416" cy="88521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200" i="1" dirty="0" smtClean="0">
                <a:solidFill>
                  <a:srgbClr val="000000"/>
                </a:solidFill>
                <a:effectLst/>
                <a:latin typeface="Arial" panose="020B0604020202020204" pitchFamily="34" charset="0"/>
                <a:ea typeface="Times New Roman"/>
                <a:cs typeface="Arial" panose="020B0604020202020204" pitchFamily="34" charset="0"/>
              </a:rPr>
              <a:t>Attendees </a:t>
            </a:r>
            <a:r>
              <a:rPr lang="en-US" sz="1200" i="1" dirty="0">
                <a:solidFill>
                  <a:srgbClr val="000000"/>
                </a:solidFill>
                <a:effectLst/>
                <a:latin typeface="Arial" panose="020B0604020202020204" pitchFamily="34" charset="0"/>
                <a:ea typeface="Times New Roman"/>
                <a:cs typeface="Arial" panose="020B0604020202020204" pitchFamily="34" charset="0"/>
              </a:rPr>
              <a:t>converse with scientists from UNL and across the country during a “scientist speed-dating” activity at Science Night Live! in the Lincoln </a:t>
            </a:r>
            <a:r>
              <a:rPr lang="en-US" sz="1200" i="1" dirty="0" err="1">
                <a:solidFill>
                  <a:srgbClr val="000000"/>
                </a:solidFill>
                <a:effectLst/>
                <a:latin typeface="Arial" panose="020B0604020202020204" pitchFamily="34" charset="0"/>
                <a:ea typeface="Times New Roman"/>
                <a:cs typeface="Arial" panose="020B0604020202020204" pitchFamily="34" charset="0"/>
              </a:rPr>
              <a:t>Railyard</a:t>
            </a:r>
            <a:r>
              <a:rPr lang="en-US" sz="1200" i="1" dirty="0">
                <a:solidFill>
                  <a:srgbClr val="000000"/>
                </a:solidFill>
                <a:effectLst/>
                <a:latin typeface="Arial" panose="020B0604020202020204" pitchFamily="34" charset="0"/>
                <a:ea typeface="Times New Roman"/>
                <a:cs typeface="Arial" panose="020B0604020202020204" pitchFamily="34" charset="0"/>
              </a:rPr>
              <a:t>.</a:t>
            </a:r>
            <a:endParaRPr lang="en-US" sz="1200" i="1" dirty="0">
              <a:effectLst/>
              <a:latin typeface="Arial" panose="020B0604020202020204" pitchFamily="34" charset="0"/>
              <a:ea typeface="Times New Roman"/>
              <a:cs typeface="Arial" panose="020B0604020202020204" pitchFamily="34" charset="0"/>
            </a:endParaRPr>
          </a:p>
        </p:txBody>
      </p:sp>
      <p:pic>
        <p:nvPicPr>
          <p:cNvPr id="3" name="Picture 2" descr="Attendees converse with scientists from UNL and across the country during a “scientist speed-dating” activity at Science Night Live! in the Lincoln Railyard." title="Nebraska MRSEC Science Night Live 20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000" y="1985010"/>
            <a:ext cx="3371850" cy="2247900"/>
          </a:xfrm>
          <a:prstGeom prst="rect">
            <a:avLst/>
          </a:prstGeom>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11783</TotalTime>
  <Words>132</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News Gothic MT</vt:lpstr>
      <vt:lpstr>Times New Roman</vt:lpstr>
      <vt:lpstr>Wingdings 2</vt:lpstr>
      <vt:lpstr>Breeze</vt:lpstr>
      <vt:lpstr>Science Night Live! : Bringing Science to the Public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Verona Skomski</cp:lastModifiedBy>
  <cp:revision>37</cp:revision>
  <cp:lastPrinted>2016-08-01T15:14:13Z</cp:lastPrinted>
  <dcterms:created xsi:type="dcterms:W3CDTF">2016-07-19T18:16:54Z</dcterms:created>
  <dcterms:modified xsi:type="dcterms:W3CDTF">2017-06-07T20:07:19Z</dcterms:modified>
  <cp:category/>
</cp:coreProperties>
</file>