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AF2"/>
    <a:srgbClr val="0033CC"/>
    <a:srgbClr val="66CCFF"/>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30" autoAdjust="0"/>
    <p:restoredTop sz="71886" autoAdjust="0"/>
  </p:normalViewPr>
  <p:slideViewPr>
    <p:cSldViewPr snapToGrid="0" snapToObjects="1">
      <p:cViewPr varScale="1">
        <p:scale>
          <a:sx n="111" d="100"/>
          <a:sy n="111" d="100"/>
        </p:scale>
        <p:origin x="1032"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812D12E0-E864-4488-9518-9AD68C0C5457}" type="datetimeFigureOut">
              <a:rPr lang="en-US" smtClean="0"/>
              <a:t>6/17/2019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1B65BC73-5ACB-4E66-8B3C-AD9DD7D33D40}" type="slidenum">
              <a:rPr lang="en-US" smtClean="0"/>
              <a:t>‹#›</a:t>
            </a:fld>
            <a:endParaRPr lang="en-US" dirty="0"/>
          </a:p>
        </p:txBody>
      </p:sp>
    </p:spTree>
    <p:extLst>
      <p:ext uri="{BB962C8B-B14F-4D97-AF65-F5344CB8AC3E}">
        <p14:creationId xmlns:p14="http://schemas.microsoft.com/office/powerpoint/2010/main" val="2169863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B65BC73-5ACB-4E66-8B3C-AD9DD7D33D40}" type="slidenum">
              <a:rPr lang="en-US" smtClean="0"/>
              <a:t>1</a:t>
            </a:fld>
            <a:endParaRPr lang="en-US" dirty="0"/>
          </a:p>
        </p:txBody>
      </p:sp>
    </p:spTree>
    <p:extLst>
      <p:ext uri="{BB962C8B-B14F-4D97-AF65-F5344CB8AC3E}">
        <p14:creationId xmlns:p14="http://schemas.microsoft.com/office/powerpoint/2010/main" val="1703714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smtClean="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smtClean="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6/17/2019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6/17/2019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smtClean="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6/17/2019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6/17/2019</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dirty="0"/>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8280" y="110532"/>
            <a:ext cx="5125720" cy="803867"/>
          </a:xfrm>
        </p:spPr>
        <p:txBody>
          <a:bodyPr anchor="ctr"/>
          <a:lstStyle/>
          <a:p>
            <a:pPr algn="ctr"/>
            <a:r>
              <a:rPr lang="en-US" sz="1800" b="1" dirty="0" smtClean="0">
                <a:solidFill>
                  <a:schemeClr val="tx1"/>
                </a:solidFill>
              </a:rPr>
              <a:t>Interfacial Charge Engineering </a:t>
            </a:r>
            <a:br>
              <a:rPr lang="en-US" sz="1800" b="1" dirty="0" smtClean="0">
                <a:solidFill>
                  <a:schemeClr val="tx1"/>
                </a:solidFill>
              </a:rPr>
            </a:br>
            <a:r>
              <a:rPr lang="en-US" sz="1800" b="1" dirty="0" smtClean="0">
                <a:solidFill>
                  <a:schemeClr val="tx1"/>
                </a:solidFill>
              </a:rPr>
              <a:t>in Ferroelectric-Gated Mott Transistors</a:t>
            </a:r>
            <a:endParaRPr lang="en-US" sz="1800" b="1" dirty="0">
              <a:solidFill>
                <a:schemeClr val="tx1"/>
              </a:solidFill>
            </a:endParaRPr>
          </a:p>
        </p:txBody>
      </p:sp>
      <p:sp>
        <p:nvSpPr>
          <p:cNvPr id="7" name="Rectangle 6"/>
          <p:cNvSpPr/>
          <p:nvPr/>
        </p:nvSpPr>
        <p:spPr>
          <a:xfrm>
            <a:off x="4371035" y="1030048"/>
            <a:ext cx="4692577" cy="430887"/>
          </a:xfrm>
          <a:prstGeom prst="rect">
            <a:avLst/>
          </a:prstGeom>
        </p:spPr>
        <p:txBody>
          <a:bodyPr wrap="square" anchor="ctr">
            <a:spAutoFit/>
          </a:bodyPr>
          <a:lstStyle/>
          <a:p>
            <a:r>
              <a:rPr lang="en-US" sz="1100" b="1" dirty="0" smtClean="0">
                <a:solidFill>
                  <a:schemeClr val="bg1"/>
                </a:solidFill>
              </a:rPr>
              <a:t>X. Chen, X. </a:t>
            </a:r>
            <a:r>
              <a:rPr lang="en-US" sz="1100" b="1" dirty="0">
                <a:solidFill>
                  <a:schemeClr val="bg1"/>
                </a:solidFill>
              </a:rPr>
              <a:t>Zhang, </a:t>
            </a:r>
            <a:r>
              <a:rPr lang="en-US" sz="1100" b="1" dirty="0" smtClean="0">
                <a:solidFill>
                  <a:schemeClr val="bg1"/>
                </a:solidFill>
              </a:rPr>
              <a:t>M. A. </a:t>
            </a:r>
            <a:r>
              <a:rPr lang="en-US" sz="1100" b="1" dirty="0" err="1" smtClean="0">
                <a:solidFill>
                  <a:schemeClr val="bg1"/>
                </a:solidFill>
              </a:rPr>
              <a:t>Koten</a:t>
            </a:r>
            <a:r>
              <a:rPr lang="en-US" sz="1100" b="1" dirty="0">
                <a:solidFill>
                  <a:schemeClr val="bg1"/>
                </a:solidFill>
              </a:rPr>
              <a:t>, </a:t>
            </a:r>
            <a:r>
              <a:rPr lang="en-US" sz="1100" b="1" dirty="0" smtClean="0">
                <a:solidFill>
                  <a:schemeClr val="bg1"/>
                </a:solidFill>
              </a:rPr>
              <a:t>Z. Xiao, L. Zhang, Jeffrey E. Shield, </a:t>
            </a:r>
            <a:r>
              <a:rPr lang="en-US" sz="1100" b="1" dirty="0">
                <a:solidFill>
                  <a:schemeClr val="bg1"/>
                </a:solidFill>
              </a:rPr>
              <a:t>Peter </a:t>
            </a:r>
            <a:r>
              <a:rPr lang="en-US" sz="1100" b="1" dirty="0" smtClean="0">
                <a:solidFill>
                  <a:schemeClr val="bg1"/>
                </a:solidFill>
              </a:rPr>
              <a:t>A. Dowben </a:t>
            </a:r>
            <a:r>
              <a:rPr lang="en-US" sz="1100" b="1" dirty="0">
                <a:solidFill>
                  <a:schemeClr val="bg1"/>
                </a:solidFill>
              </a:rPr>
              <a:t>and Xia Hong, University of Nebraska - Lincoln</a:t>
            </a:r>
          </a:p>
        </p:txBody>
      </p:sp>
      <p:sp>
        <p:nvSpPr>
          <p:cNvPr id="8" name="Rectangle 7"/>
          <p:cNvSpPr/>
          <p:nvPr/>
        </p:nvSpPr>
        <p:spPr>
          <a:xfrm>
            <a:off x="152399" y="254585"/>
            <a:ext cx="2886075" cy="461665"/>
          </a:xfrm>
          <a:prstGeom prst="rect">
            <a:avLst/>
          </a:prstGeom>
        </p:spPr>
        <p:txBody>
          <a:bodyPr wrap="square" anchor="ctr">
            <a:spAutoFit/>
          </a:bodyPr>
          <a:lstStyle/>
          <a:p>
            <a:r>
              <a:rPr lang="en-US" sz="1200" b="1" dirty="0">
                <a:solidFill>
                  <a:schemeClr val="bg1"/>
                </a:solidFill>
              </a:rPr>
              <a:t>Nebraska MRSEC </a:t>
            </a:r>
          </a:p>
          <a:p>
            <a:r>
              <a:rPr lang="en-US" sz="1200" b="1" dirty="0">
                <a:solidFill>
                  <a:schemeClr val="bg1"/>
                </a:solidFill>
              </a:rPr>
              <a:t>DMR 1420645</a:t>
            </a:r>
          </a:p>
        </p:txBody>
      </p:sp>
      <p:sp>
        <p:nvSpPr>
          <p:cNvPr id="9" name="Text Box 28"/>
          <p:cNvSpPr txBox="1">
            <a:spLocks noChangeArrowheads="1"/>
          </p:cNvSpPr>
          <p:nvPr/>
        </p:nvSpPr>
        <p:spPr bwMode="auto">
          <a:xfrm>
            <a:off x="81389" y="1458338"/>
            <a:ext cx="4476940"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sz="1350" dirty="0" smtClean="0"/>
              <a:t>Complex oxide materials possess </a:t>
            </a:r>
            <a:r>
              <a:rPr lang="en-US" sz="1350" dirty="0"/>
              <a:t>a </a:t>
            </a:r>
            <a:r>
              <a:rPr lang="en-US" sz="1350" dirty="0" smtClean="0"/>
              <a:t>plethora of technology-critical functionalities that span the entire electronic and magnetic spectra. The structural similarity among them makes it possible to achieve functional design of oxide heterostructures, which </a:t>
            </a:r>
            <a:r>
              <a:rPr lang="en-US" sz="1350" dirty="0"/>
              <a:t>can </a:t>
            </a:r>
            <a:r>
              <a:rPr lang="en-US" sz="1350" dirty="0" smtClean="0"/>
              <a:t>be used as the building blocks for energy efficient nanoelectronics with performance transcending the existing semiconducting technology. Nebraska </a:t>
            </a:r>
            <a:r>
              <a:rPr lang="en-US" sz="1350" dirty="0"/>
              <a:t>MRSEC researchers </a:t>
            </a:r>
            <a:r>
              <a:rPr lang="en-US" sz="1350" dirty="0" smtClean="0"/>
              <a:t>have fabricated such complex oxide heterostructures with </a:t>
            </a:r>
            <a:r>
              <a:rPr lang="en-US" sz="1350" dirty="0"/>
              <a:t>atomic precision, </a:t>
            </a:r>
            <a:r>
              <a:rPr lang="en-US" sz="1350" dirty="0" smtClean="0"/>
              <a:t>exploiting them to build a prototype nonvolatile </a:t>
            </a:r>
            <a:r>
              <a:rPr lang="de-DE" sz="1350" dirty="0" smtClean="0"/>
              <a:t>Mott transistor</a:t>
            </a:r>
            <a:r>
              <a:rPr lang="en-US" sz="1350" dirty="0" smtClean="0"/>
              <a:t>. </a:t>
            </a:r>
            <a:r>
              <a:rPr lang="de-DE" sz="1350" dirty="0" smtClean="0"/>
              <a:t>Working with a ferroelectric Pb(Zr,Ti)O</a:t>
            </a:r>
            <a:r>
              <a:rPr lang="de-DE" sz="1350" baseline="-25000" dirty="0" smtClean="0"/>
              <a:t>3</a:t>
            </a:r>
            <a:r>
              <a:rPr lang="de-DE" sz="1350" dirty="0" smtClean="0"/>
              <a:t> (PZT) gate, they have achieved room temperature on-off switching </a:t>
            </a:r>
            <a:r>
              <a:rPr lang="de-DE" sz="1350" dirty="0"/>
              <a:t>in a couple of </a:t>
            </a:r>
            <a:r>
              <a:rPr lang="de-DE" sz="1350" dirty="0" smtClean="0"/>
              <a:t>nanometer-thick </a:t>
            </a:r>
            <a:r>
              <a:rPr lang="de-DE" sz="1350" dirty="0"/>
              <a:t>Mott </a:t>
            </a:r>
            <a:r>
              <a:rPr lang="de-DE" sz="1350" dirty="0" smtClean="0"/>
              <a:t>channel Sm</a:t>
            </a:r>
            <a:r>
              <a:rPr lang="de-DE" sz="1350" baseline="-25000" dirty="0" smtClean="0"/>
              <a:t>0.5</a:t>
            </a:r>
            <a:r>
              <a:rPr lang="de-DE" sz="1350" dirty="0" smtClean="0"/>
              <a:t>Nd</a:t>
            </a:r>
            <a:r>
              <a:rPr lang="de-DE" sz="1350" baseline="-25000" dirty="0" smtClean="0"/>
              <a:t>0.5</a:t>
            </a:r>
            <a:r>
              <a:rPr lang="de-DE" sz="1350" dirty="0" smtClean="0"/>
              <a:t>NiO</a:t>
            </a:r>
            <a:r>
              <a:rPr lang="de-DE" sz="1350" baseline="-25000" dirty="0" smtClean="0"/>
              <a:t>3</a:t>
            </a:r>
            <a:r>
              <a:rPr lang="de-DE" sz="1350" dirty="0" smtClean="0"/>
              <a:t> </a:t>
            </a:r>
            <a:r>
              <a:rPr lang="de-DE" sz="1350" dirty="0"/>
              <a:t>(SNNO</a:t>
            </a:r>
            <a:r>
              <a:rPr lang="de-DE" sz="1350" dirty="0" smtClean="0"/>
              <a:t>). </a:t>
            </a:r>
            <a:r>
              <a:rPr lang="de-DE" sz="1350" dirty="0"/>
              <a:t>Significant  enhancement in the channel resistance switching has been </a:t>
            </a:r>
            <a:r>
              <a:rPr lang="de-DE" sz="1350" dirty="0" smtClean="0"/>
              <a:t>achieved by interfacing SNNO with an ultrathin La</a:t>
            </a:r>
            <a:r>
              <a:rPr lang="de-DE" sz="1350" baseline="-25000" dirty="0" smtClean="0"/>
              <a:t>0.67</a:t>
            </a:r>
            <a:r>
              <a:rPr lang="de-DE" sz="1350" dirty="0" smtClean="0"/>
              <a:t>Sr</a:t>
            </a:r>
            <a:r>
              <a:rPr lang="de-DE" sz="1350" baseline="-25000" dirty="0" smtClean="0"/>
              <a:t>0.33</a:t>
            </a:r>
            <a:r>
              <a:rPr lang="de-DE" sz="1350" dirty="0" smtClean="0"/>
              <a:t>MnO</a:t>
            </a:r>
            <a:r>
              <a:rPr lang="de-DE" sz="1350" baseline="-25000" dirty="0" smtClean="0"/>
              <a:t>3</a:t>
            </a:r>
            <a:r>
              <a:rPr lang="de-DE" sz="1350" dirty="0" smtClean="0"/>
              <a:t> </a:t>
            </a:r>
            <a:r>
              <a:rPr lang="de-DE" sz="1350" dirty="0"/>
              <a:t>(LSMO) </a:t>
            </a:r>
            <a:r>
              <a:rPr lang="de-DE" sz="1350" dirty="0" smtClean="0"/>
              <a:t>layer, leveraging the interfacial charge transfer effect between SNNO and LSMO. This </a:t>
            </a:r>
            <a:r>
              <a:rPr lang="de-DE" sz="1350" dirty="0"/>
              <a:t>study </a:t>
            </a:r>
            <a:r>
              <a:rPr lang="de-DE" sz="1350" dirty="0" smtClean="0"/>
              <a:t>points to a new material strategy to achieve bulk-inaccessible functionalities via atomistic </a:t>
            </a:r>
            <a:r>
              <a:rPr lang="de-DE" sz="1350" dirty="0"/>
              <a:t>design of complex oxide </a:t>
            </a:r>
            <a:r>
              <a:rPr lang="de-DE" sz="1350" dirty="0" smtClean="0"/>
              <a:t>hetero-interfaces, bridging its gap with practical applications.</a:t>
            </a:r>
          </a:p>
        </p:txBody>
      </p:sp>
      <p:sp>
        <p:nvSpPr>
          <p:cNvPr id="10" name="Text Box 34"/>
          <p:cNvSpPr txBox="1">
            <a:spLocks noChangeArrowheads="1"/>
          </p:cNvSpPr>
          <p:nvPr/>
        </p:nvSpPr>
        <p:spPr bwMode="auto">
          <a:xfrm>
            <a:off x="4706697" y="1612515"/>
            <a:ext cx="40372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smtClean="0"/>
              <a:t>PZT-gated SNNO/LSMO composite channels </a:t>
            </a:r>
            <a:r>
              <a:rPr lang="en-US" sz="1200" dirty="0"/>
              <a:t>exhibit </a:t>
            </a:r>
            <a:r>
              <a:rPr lang="en-US" sz="1200" dirty="0" smtClean="0"/>
              <a:t>significantly enhanced </a:t>
            </a:r>
            <a:r>
              <a:rPr lang="en-US" sz="1200" dirty="0"/>
              <a:t>field effect switching </a:t>
            </a:r>
            <a:r>
              <a:rPr lang="en-US" sz="1200" dirty="0" smtClean="0"/>
              <a:t>due to interfacial </a:t>
            </a:r>
            <a:r>
              <a:rPr lang="en-US" sz="1200" dirty="0"/>
              <a:t>charge transfer between SNNO and </a:t>
            </a:r>
            <a:r>
              <a:rPr lang="en-US" sz="1200" dirty="0" smtClean="0"/>
              <a:t>LSMO</a:t>
            </a:r>
            <a:endParaRPr lang="en-US" sz="1200" dirty="0"/>
          </a:p>
        </p:txBody>
      </p:sp>
      <p:sp>
        <p:nvSpPr>
          <p:cNvPr id="11" name="Rectangle 37"/>
          <p:cNvSpPr>
            <a:spLocks noChangeArrowheads="1"/>
          </p:cNvSpPr>
          <p:nvPr/>
        </p:nvSpPr>
        <p:spPr bwMode="auto">
          <a:xfrm>
            <a:off x="4667250" y="1590675"/>
            <a:ext cx="4076700" cy="439814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2" name="Rectangle 11"/>
          <p:cNvSpPr/>
          <p:nvPr/>
        </p:nvSpPr>
        <p:spPr>
          <a:xfrm>
            <a:off x="152400" y="745755"/>
            <a:ext cx="561033" cy="276999"/>
          </a:xfrm>
          <a:prstGeom prst="rect">
            <a:avLst/>
          </a:prstGeom>
        </p:spPr>
        <p:txBody>
          <a:bodyPr wrap="square" anchor="ctr">
            <a:spAutoFit/>
          </a:bodyPr>
          <a:lstStyle/>
          <a:p>
            <a:r>
              <a:rPr lang="en-US" sz="1200" b="1" dirty="0" smtClean="0">
                <a:solidFill>
                  <a:srgbClr val="002060"/>
                </a:solidFill>
              </a:rPr>
              <a:t>2019</a:t>
            </a:r>
            <a:endParaRPr lang="en-US" sz="1200" b="1" dirty="0">
              <a:solidFill>
                <a:srgbClr val="002060"/>
              </a:solidFill>
            </a:endParaRPr>
          </a:p>
        </p:txBody>
      </p:sp>
      <p:grpSp>
        <p:nvGrpSpPr>
          <p:cNvPr id="19" name="Group 18" descr="Complex oxide materials possess a plethora of technology-critical functionalities that span the entire electronic and magnetic spectra. The structural similarity among them makes it possible to achieve functional design of oxide heterostructures, which can be used as the building blocks for energy efficient nanoelectronics with performance transcending the existing semiconducting technology. Nebraska MRSEC researchers have fabricated such complex oxide heterostructures with atomic precision, exploiting them to build a prototype nonvolatile Mott transistor. " title="Mott Transistors"/>
          <p:cNvGrpSpPr/>
          <p:nvPr/>
        </p:nvGrpSpPr>
        <p:grpSpPr>
          <a:xfrm>
            <a:off x="4929862" y="2335046"/>
            <a:ext cx="3588400" cy="3431009"/>
            <a:chOff x="4929862" y="2335046"/>
            <a:chExt cx="3588400" cy="3431009"/>
          </a:xfrm>
        </p:grpSpPr>
        <p:pic>
          <p:nvPicPr>
            <p:cNvPr id="1033" name="Picture 9" descr="Schematic view of epitaxial PZT/SNNO/LSMO heterostructure with atomical registration at the interface " title="Schematic view of oxide heterostructur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242" y="2335046"/>
              <a:ext cx="3124715" cy="1275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573204" y="3794088"/>
              <a:ext cx="2264792" cy="738664"/>
            </a:xfrm>
            <a:prstGeom prst="rect">
              <a:avLst/>
            </a:prstGeom>
            <a:noFill/>
          </p:spPr>
          <p:txBody>
            <a:bodyPr wrap="square" rtlCol="0">
              <a:spAutoFit/>
            </a:bodyPr>
            <a:lstStyle/>
            <a:p>
              <a:pPr algn="ctr"/>
              <a:r>
                <a:rPr lang="en-US" sz="1400" b="1" dirty="0" smtClean="0">
                  <a:solidFill>
                    <a:srgbClr val="0033CC"/>
                  </a:solidFill>
                  <a:latin typeface="Comic Sans MS" panose="030F0702030302020204" pitchFamily="66" charset="0"/>
                </a:rPr>
                <a:t>On-off state switching in a 3 nm channel</a:t>
              </a:r>
              <a:endParaRPr lang="en-US" sz="1400" b="1" dirty="0">
                <a:solidFill>
                  <a:srgbClr val="0033CC"/>
                </a:solidFill>
                <a:latin typeface="Comic Sans MS" panose="030F0702030302020204" pitchFamily="66" charset="0"/>
              </a:endParaRPr>
            </a:p>
          </p:txBody>
        </p:sp>
        <p:grpSp>
          <p:nvGrpSpPr>
            <p:cNvPr id="17" name="Group 16"/>
            <p:cNvGrpSpPr/>
            <p:nvPr/>
          </p:nvGrpSpPr>
          <p:grpSpPr>
            <a:xfrm>
              <a:off x="4929862" y="4320509"/>
              <a:ext cx="3588400" cy="1445546"/>
              <a:chOff x="4929862" y="4320509"/>
              <a:chExt cx="3588400" cy="1445546"/>
            </a:xfrm>
          </p:grpSpPr>
          <p:grpSp>
            <p:nvGrpSpPr>
              <p:cNvPr id="25" name="Group 24"/>
              <p:cNvGrpSpPr/>
              <p:nvPr/>
            </p:nvGrpSpPr>
            <p:grpSpPr>
              <a:xfrm>
                <a:off x="5727639" y="4320509"/>
                <a:ext cx="1809902" cy="1212134"/>
                <a:chOff x="6547949" y="4323090"/>
                <a:chExt cx="1809902" cy="1212134"/>
              </a:xfrm>
            </p:grpSpPr>
            <p:cxnSp>
              <p:nvCxnSpPr>
                <p:cNvPr id="13" name="Straight Arrow Connector 12"/>
                <p:cNvCxnSpPr/>
                <p:nvPr/>
              </p:nvCxnSpPr>
              <p:spPr>
                <a:xfrm>
                  <a:off x="7025534" y="5483552"/>
                  <a:ext cx="1332317" cy="0"/>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7025534" y="4423629"/>
                  <a:ext cx="4864" cy="1062686"/>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rot="16200000">
                  <a:off x="6226615" y="4744813"/>
                  <a:ext cx="1111745" cy="469077"/>
                </a:xfrm>
                <a:prstGeom prst="rect">
                  <a:avLst/>
                </a:prstGeom>
                <a:noFill/>
              </p:spPr>
              <p:txBody>
                <a:bodyPr wrap="square" rtlCol="0">
                  <a:spAutoFit/>
                </a:bodyPr>
                <a:lstStyle/>
                <a:p>
                  <a:pPr algn="ctr"/>
                  <a:r>
                    <a:rPr lang="en-US" sz="1200" b="1" i="1" dirty="0" smtClean="0">
                      <a:solidFill>
                        <a:srgbClr val="0033CC"/>
                      </a:solidFill>
                      <a:latin typeface="Comic Sans MS" panose="030F0702030302020204" pitchFamily="66" charset="0"/>
                    </a:rPr>
                    <a:t>Resistance Modulation</a:t>
                  </a:r>
                  <a:endParaRPr lang="en-US" sz="1200" b="1" baseline="-25000" dirty="0">
                    <a:solidFill>
                      <a:srgbClr val="0033CC"/>
                    </a:solidFill>
                    <a:latin typeface="Comic Sans MS" panose="030F0702030302020204" pitchFamily="66" charset="0"/>
                  </a:endParaRPr>
                </a:p>
              </p:txBody>
            </p:sp>
            <p:sp>
              <p:nvSpPr>
                <p:cNvPr id="3" name="Rectangle 2"/>
                <p:cNvSpPr/>
                <p:nvPr/>
              </p:nvSpPr>
              <p:spPr>
                <a:xfrm>
                  <a:off x="7218261" y="5437832"/>
                  <a:ext cx="182880" cy="45720"/>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4" name="Rectangle 23"/>
                <p:cNvSpPr/>
                <p:nvPr/>
              </p:nvSpPr>
              <p:spPr>
                <a:xfrm>
                  <a:off x="7810500" y="4569152"/>
                  <a:ext cx="182880" cy="914400"/>
                </a:xfrm>
                <a:prstGeom prst="rect">
                  <a:avLst/>
                </a:prstGeom>
                <a:gradFill flip="none" rotWithShape="1">
                  <a:gsLst>
                    <a:gs pos="0">
                      <a:srgbClr val="FF0000"/>
                    </a:gs>
                    <a:gs pos="50000">
                      <a:srgbClr val="FFC000"/>
                    </a:gs>
                    <a:gs pos="100000">
                      <a:srgbClr val="66CCFF"/>
                    </a:gs>
                  </a:gsLst>
                  <a:lin ang="162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4" name="TextBox 3"/>
                <p:cNvSpPr txBox="1"/>
                <p:nvPr/>
              </p:nvSpPr>
              <p:spPr>
                <a:xfrm>
                  <a:off x="7021524" y="5192428"/>
                  <a:ext cx="603767" cy="260597"/>
                </a:xfrm>
                <a:prstGeom prst="rect">
                  <a:avLst/>
                </a:prstGeom>
                <a:noFill/>
              </p:spPr>
              <p:txBody>
                <a:bodyPr wrap="square" rtlCol="0">
                  <a:spAutoFit/>
                </a:bodyPr>
                <a:lstStyle/>
                <a:p>
                  <a:pPr algn="ctr"/>
                  <a:r>
                    <a:rPr lang="en-US" sz="1200" b="1" dirty="0" smtClean="0">
                      <a:latin typeface="Comic Sans MS" panose="030F0702030302020204" pitchFamily="66" charset="0"/>
                    </a:rPr>
                    <a:t>6.2%</a:t>
                  </a:r>
                  <a:endParaRPr lang="en-US" sz="1200" b="1" dirty="0">
                    <a:latin typeface="Comic Sans MS" panose="030F0702030302020204" pitchFamily="66" charset="0"/>
                  </a:endParaRPr>
                </a:p>
              </p:txBody>
            </p:sp>
            <p:sp>
              <p:nvSpPr>
                <p:cNvPr id="26" name="TextBox 25"/>
                <p:cNvSpPr txBox="1"/>
                <p:nvPr/>
              </p:nvSpPr>
              <p:spPr>
                <a:xfrm>
                  <a:off x="7613504" y="4323090"/>
                  <a:ext cx="603767" cy="260597"/>
                </a:xfrm>
                <a:prstGeom prst="rect">
                  <a:avLst/>
                </a:prstGeom>
                <a:noFill/>
              </p:spPr>
              <p:txBody>
                <a:bodyPr wrap="square" rtlCol="0">
                  <a:spAutoFit/>
                </a:bodyPr>
                <a:lstStyle/>
                <a:p>
                  <a:pPr algn="ctr"/>
                  <a:r>
                    <a:rPr lang="en-US" sz="1200" b="1" dirty="0" smtClean="0">
                      <a:solidFill>
                        <a:srgbClr val="FF0000"/>
                      </a:solidFill>
                      <a:latin typeface="Comic Sans MS" panose="030F0702030302020204" pitchFamily="66" charset="0"/>
                    </a:rPr>
                    <a:t>640%</a:t>
                  </a:r>
                  <a:endParaRPr lang="en-US" sz="1200" b="1" dirty="0">
                    <a:solidFill>
                      <a:srgbClr val="FF0000"/>
                    </a:solidFill>
                    <a:latin typeface="Comic Sans MS" panose="030F0702030302020204" pitchFamily="66" charset="0"/>
                  </a:endParaRPr>
                </a:p>
              </p:txBody>
            </p:sp>
          </p:grpSp>
          <p:grpSp>
            <p:nvGrpSpPr>
              <p:cNvPr id="15" name="Group 14"/>
              <p:cNvGrpSpPr/>
              <p:nvPr/>
            </p:nvGrpSpPr>
            <p:grpSpPr>
              <a:xfrm>
                <a:off x="4929862" y="4867039"/>
                <a:ext cx="594360" cy="792002"/>
                <a:chOff x="4929862" y="4774998"/>
                <a:chExt cx="594360" cy="792002"/>
              </a:xfrm>
            </p:grpSpPr>
            <p:sp>
              <p:nvSpPr>
                <p:cNvPr id="80" name="文本框 16"/>
                <p:cNvSpPr txBox="1"/>
                <p:nvPr/>
              </p:nvSpPr>
              <p:spPr>
                <a:xfrm rot="10800000" flipV="1">
                  <a:off x="4931930" y="5209217"/>
                  <a:ext cx="590226" cy="246221"/>
                </a:xfrm>
                <a:prstGeom prst="rect">
                  <a:avLst/>
                </a:prstGeom>
                <a:noFill/>
                <a:ln w="12700">
                  <a:noFill/>
                </a:ln>
              </p:spPr>
              <p:txBody>
                <a:bodyPr wrap="none" rtlCol="0">
                  <a:spAutoFit/>
                </a:bodyPr>
                <a:lstStyle/>
                <a:p>
                  <a:pPr algn="ctr"/>
                  <a:r>
                    <a:rPr lang="en-US" sz="1000" b="1" dirty="0" smtClean="0">
                      <a:solidFill>
                        <a:schemeClr val="bg1"/>
                      </a:solidFill>
                      <a:latin typeface="Arial" panose="020B0604020202020204" pitchFamily="34" charset="0"/>
                      <a:cs typeface="Arial" panose="020B0604020202020204" pitchFamily="34" charset="0"/>
                    </a:rPr>
                    <a:t> LSMO</a:t>
                  </a:r>
                  <a:endParaRPr lang="en-US" sz="1000" b="1" dirty="0">
                    <a:solidFill>
                      <a:schemeClr val="bg1"/>
                    </a:solidFill>
                    <a:latin typeface="Arial" panose="020B0604020202020204" pitchFamily="34" charset="0"/>
                    <a:cs typeface="Arial" panose="020B0604020202020204" pitchFamily="34" charset="0"/>
                  </a:endParaRPr>
                </a:p>
              </p:txBody>
            </p:sp>
            <p:sp>
              <p:nvSpPr>
                <p:cNvPr id="77" name="矩形 18"/>
                <p:cNvSpPr/>
                <p:nvPr/>
              </p:nvSpPr>
              <p:spPr>
                <a:xfrm rot="10800000" flipV="1">
                  <a:off x="4929862" y="5109800"/>
                  <a:ext cx="594360" cy="457200"/>
                </a:xfrm>
                <a:prstGeom prst="rect">
                  <a:avLst/>
                </a:prstGeom>
                <a:gradFill flip="none" rotWithShape="1">
                  <a:gsLst>
                    <a:gs pos="0">
                      <a:srgbClr val="66CCFF">
                        <a:shade val="30000"/>
                        <a:satMod val="115000"/>
                      </a:srgbClr>
                    </a:gs>
                    <a:gs pos="50000">
                      <a:srgbClr val="66CCFF">
                        <a:shade val="67500"/>
                        <a:satMod val="115000"/>
                      </a:srgbClr>
                    </a:gs>
                    <a:gs pos="100000">
                      <a:srgbClr val="66CCFF">
                        <a:shade val="100000"/>
                        <a:satMod val="115000"/>
                      </a:srgbClr>
                    </a:gs>
                  </a:gsLst>
                  <a:lin ang="54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latin typeface="Arial" panose="020B0604020202020204" pitchFamily="34" charset="0"/>
                    <a:cs typeface="Arial" panose="020B0604020202020204" pitchFamily="34" charset="0"/>
                  </a:endParaRPr>
                </a:p>
              </p:txBody>
            </p:sp>
            <p:sp>
              <p:nvSpPr>
                <p:cNvPr id="78" name="文本框 26"/>
                <p:cNvSpPr txBox="1"/>
                <p:nvPr/>
              </p:nvSpPr>
              <p:spPr>
                <a:xfrm rot="10800000" flipV="1">
                  <a:off x="4949563" y="5097730"/>
                  <a:ext cx="554960" cy="246221"/>
                </a:xfrm>
                <a:prstGeom prst="rect">
                  <a:avLst/>
                </a:prstGeom>
                <a:noFill/>
                <a:ln w="12700">
                  <a:noFill/>
                </a:ln>
              </p:spPr>
              <p:txBody>
                <a:bodyPr wrap="none" rtlCol="0">
                  <a:spAutoFit/>
                </a:bodyPr>
                <a:lstStyle/>
                <a:p>
                  <a:pPr algn="ctr"/>
                  <a:r>
                    <a:rPr lang="en-US" sz="1000" b="1" dirty="0" smtClean="0">
                      <a:latin typeface="Arial" panose="020B0604020202020204" pitchFamily="34" charset="0"/>
                      <a:cs typeface="Arial" panose="020B0604020202020204" pitchFamily="34" charset="0"/>
                    </a:rPr>
                    <a:t>SNNO</a:t>
                  </a:r>
                  <a:endParaRPr lang="en-US" sz="1000" b="1" dirty="0">
                    <a:latin typeface="Arial" panose="020B0604020202020204" pitchFamily="34" charset="0"/>
                    <a:cs typeface="Arial" panose="020B0604020202020204" pitchFamily="34" charset="0"/>
                  </a:endParaRPr>
                </a:p>
              </p:txBody>
            </p:sp>
            <p:grpSp>
              <p:nvGrpSpPr>
                <p:cNvPr id="31" name="Group 30"/>
                <p:cNvGrpSpPr/>
                <p:nvPr/>
              </p:nvGrpSpPr>
              <p:grpSpPr>
                <a:xfrm>
                  <a:off x="4929862" y="4774998"/>
                  <a:ext cx="594360" cy="348492"/>
                  <a:chOff x="4924070" y="3425192"/>
                  <a:chExt cx="594360" cy="348492"/>
                </a:xfrm>
              </p:grpSpPr>
              <p:grpSp>
                <p:nvGrpSpPr>
                  <p:cNvPr id="89" name="Group 88"/>
                  <p:cNvGrpSpPr/>
                  <p:nvPr/>
                </p:nvGrpSpPr>
                <p:grpSpPr>
                  <a:xfrm rot="5400000">
                    <a:off x="4870277" y="3509683"/>
                    <a:ext cx="335611" cy="192388"/>
                    <a:chOff x="3984400" y="3273843"/>
                    <a:chExt cx="244080" cy="139918"/>
                  </a:xfrm>
                </p:grpSpPr>
                <p:sp>
                  <p:nvSpPr>
                    <p:cNvPr id="104" name="Oval 117"/>
                    <p:cNvSpPr>
                      <a:spLocks noChangeArrowheads="1"/>
                    </p:cNvSpPr>
                    <p:nvPr/>
                  </p:nvSpPr>
                  <p:spPr bwMode="auto">
                    <a:xfrm rot="16200000">
                      <a:off x="4054774" y="3254145"/>
                      <a:ext cx="84858" cy="179959"/>
                    </a:xfrm>
                    <a:prstGeom prst="ellipse">
                      <a:avLst/>
                    </a:prstGeom>
                    <a:gradFill rotWithShape="1">
                      <a:gsLst>
                        <a:gs pos="0">
                          <a:srgbClr val="FFFF99"/>
                        </a:gs>
                        <a:gs pos="100000">
                          <a:srgbClr val="FF0000"/>
                        </a:gs>
                      </a:gsLst>
                      <a:lin ang="5400000" scaled="1"/>
                    </a:gradFill>
                    <a:ln w="12700">
                      <a:solidFill>
                        <a:schemeClr val="tx1"/>
                      </a:solidFill>
                      <a:miter lim="800000"/>
                      <a:headEnd/>
                      <a:tailEnd/>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1000" b="1"/>
                    </a:p>
                  </p:txBody>
                </p:sp>
                <p:sp>
                  <p:nvSpPr>
                    <p:cNvPr id="105" name="Text Box 118"/>
                    <p:cNvSpPr txBox="1">
                      <a:spLocks noChangeArrowheads="1"/>
                    </p:cNvSpPr>
                    <p:nvPr/>
                  </p:nvSpPr>
                  <p:spPr bwMode="auto">
                    <a:xfrm rot="16200000">
                      <a:off x="4068987" y="3254268"/>
                      <a:ext cx="139917" cy="179069"/>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000" b="1" dirty="0">
                          <a:solidFill>
                            <a:srgbClr val="0000FF"/>
                          </a:solidFill>
                        </a:rPr>
                        <a:t>-</a:t>
                      </a:r>
                    </a:p>
                  </p:txBody>
                </p:sp>
                <p:sp>
                  <p:nvSpPr>
                    <p:cNvPr id="106" name="Text Box 119"/>
                    <p:cNvSpPr txBox="1">
                      <a:spLocks noChangeArrowheads="1"/>
                    </p:cNvSpPr>
                    <p:nvPr/>
                  </p:nvSpPr>
                  <p:spPr bwMode="auto">
                    <a:xfrm rot="16200000">
                      <a:off x="4003976" y="3254267"/>
                      <a:ext cx="139917" cy="179069"/>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000" b="1" dirty="0">
                          <a:solidFill>
                            <a:srgbClr val="0000FF"/>
                          </a:solidFill>
                        </a:rPr>
                        <a:t>+</a:t>
                      </a:r>
                    </a:p>
                  </p:txBody>
                </p:sp>
              </p:grpSp>
              <p:grpSp>
                <p:nvGrpSpPr>
                  <p:cNvPr id="90" name="Group 89"/>
                  <p:cNvGrpSpPr/>
                  <p:nvPr/>
                </p:nvGrpSpPr>
                <p:grpSpPr>
                  <a:xfrm rot="5400000">
                    <a:off x="5058137" y="3509683"/>
                    <a:ext cx="335614" cy="192388"/>
                    <a:chOff x="3984396" y="3162833"/>
                    <a:chExt cx="244082" cy="139918"/>
                  </a:xfrm>
                </p:grpSpPr>
                <p:sp>
                  <p:nvSpPr>
                    <p:cNvPr id="101" name="Oval 167"/>
                    <p:cNvSpPr>
                      <a:spLocks noChangeArrowheads="1"/>
                    </p:cNvSpPr>
                    <p:nvPr/>
                  </p:nvSpPr>
                  <p:spPr bwMode="auto">
                    <a:xfrm rot="16200000">
                      <a:off x="4054774" y="3143136"/>
                      <a:ext cx="84858" cy="179959"/>
                    </a:xfrm>
                    <a:prstGeom prst="ellipse">
                      <a:avLst/>
                    </a:prstGeom>
                    <a:gradFill rotWithShape="1">
                      <a:gsLst>
                        <a:gs pos="0">
                          <a:srgbClr val="FFFF99"/>
                        </a:gs>
                        <a:gs pos="100000">
                          <a:srgbClr val="FF0000"/>
                        </a:gs>
                      </a:gsLst>
                      <a:lin ang="5400000" scaled="1"/>
                    </a:gradFill>
                    <a:ln w="12700">
                      <a:solidFill>
                        <a:schemeClr val="tx1"/>
                      </a:solidFill>
                      <a:miter lim="800000"/>
                      <a:headEnd/>
                      <a:tailEnd/>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1000" b="1"/>
                    </a:p>
                  </p:txBody>
                </p:sp>
                <p:sp>
                  <p:nvSpPr>
                    <p:cNvPr id="102" name="Text Box 168"/>
                    <p:cNvSpPr txBox="1">
                      <a:spLocks noChangeArrowheads="1"/>
                    </p:cNvSpPr>
                    <p:nvPr/>
                  </p:nvSpPr>
                  <p:spPr bwMode="auto">
                    <a:xfrm rot="16200000">
                      <a:off x="4068985" y="3143257"/>
                      <a:ext cx="139917" cy="179069"/>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000" b="1" dirty="0">
                          <a:solidFill>
                            <a:srgbClr val="0000FF"/>
                          </a:solidFill>
                        </a:rPr>
                        <a:t>-</a:t>
                      </a:r>
                    </a:p>
                  </p:txBody>
                </p:sp>
                <p:sp>
                  <p:nvSpPr>
                    <p:cNvPr id="103" name="Text Box 169"/>
                    <p:cNvSpPr txBox="1">
                      <a:spLocks noChangeArrowheads="1"/>
                    </p:cNvSpPr>
                    <p:nvPr/>
                  </p:nvSpPr>
                  <p:spPr bwMode="auto">
                    <a:xfrm rot="16200000">
                      <a:off x="4003972" y="3143258"/>
                      <a:ext cx="139917" cy="179069"/>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000" b="1" dirty="0">
                          <a:solidFill>
                            <a:srgbClr val="0000FF"/>
                          </a:solidFill>
                        </a:rPr>
                        <a:t>+</a:t>
                      </a:r>
                    </a:p>
                  </p:txBody>
                </p:sp>
              </p:grpSp>
              <p:grpSp>
                <p:nvGrpSpPr>
                  <p:cNvPr id="91" name="Group 90"/>
                  <p:cNvGrpSpPr/>
                  <p:nvPr/>
                </p:nvGrpSpPr>
                <p:grpSpPr>
                  <a:xfrm rot="5400000">
                    <a:off x="5236989" y="3509682"/>
                    <a:ext cx="335614" cy="192388"/>
                    <a:chOff x="3984396" y="3048000"/>
                    <a:chExt cx="244082" cy="139918"/>
                  </a:xfrm>
                </p:grpSpPr>
                <p:sp>
                  <p:nvSpPr>
                    <p:cNvPr id="98" name="Oval 171"/>
                    <p:cNvSpPr>
                      <a:spLocks noChangeArrowheads="1"/>
                    </p:cNvSpPr>
                    <p:nvPr/>
                  </p:nvSpPr>
                  <p:spPr bwMode="auto">
                    <a:xfrm rot="16200000">
                      <a:off x="4054774" y="3028303"/>
                      <a:ext cx="84858" cy="179959"/>
                    </a:xfrm>
                    <a:prstGeom prst="ellipse">
                      <a:avLst/>
                    </a:prstGeom>
                    <a:gradFill rotWithShape="1">
                      <a:gsLst>
                        <a:gs pos="0">
                          <a:srgbClr val="FFFF99"/>
                        </a:gs>
                        <a:gs pos="100000">
                          <a:srgbClr val="FF0000"/>
                        </a:gs>
                      </a:gsLst>
                      <a:lin ang="5400000" scaled="1"/>
                    </a:gradFill>
                    <a:ln w="12700">
                      <a:solidFill>
                        <a:schemeClr val="tx1"/>
                      </a:solidFill>
                      <a:miter lim="800000"/>
                      <a:headEnd/>
                      <a:tailEnd/>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1000" b="1"/>
                    </a:p>
                  </p:txBody>
                </p:sp>
                <p:sp>
                  <p:nvSpPr>
                    <p:cNvPr id="99" name="Text Box 172"/>
                    <p:cNvSpPr txBox="1">
                      <a:spLocks noChangeArrowheads="1"/>
                    </p:cNvSpPr>
                    <p:nvPr/>
                  </p:nvSpPr>
                  <p:spPr bwMode="auto">
                    <a:xfrm rot="16200000">
                      <a:off x="4068985" y="3028424"/>
                      <a:ext cx="139917" cy="179069"/>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000" b="1">
                          <a:solidFill>
                            <a:srgbClr val="0000FF"/>
                          </a:solidFill>
                        </a:rPr>
                        <a:t>-</a:t>
                      </a:r>
                    </a:p>
                  </p:txBody>
                </p:sp>
                <p:sp>
                  <p:nvSpPr>
                    <p:cNvPr id="100" name="Text Box 173"/>
                    <p:cNvSpPr txBox="1">
                      <a:spLocks noChangeArrowheads="1"/>
                    </p:cNvSpPr>
                    <p:nvPr/>
                  </p:nvSpPr>
                  <p:spPr bwMode="auto">
                    <a:xfrm rot="16200000">
                      <a:off x="4003972" y="3028425"/>
                      <a:ext cx="139917" cy="179069"/>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000" b="1" dirty="0">
                          <a:solidFill>
                            <a:srgbClr val="0000FF"/>
                          </a:solidFill>
                        </a:rPr>
                        <a:t>+</a:t>
                      </a:r>
                    </a:p>
                  </p:txBody>
                </p:sp>
              </p:grpSp>
              <p:sp>
                <p:nvSpPr>
                  <p:cNvPr id="92" name="Rectangle 91"/>
                  <p:cNvSpPr/>
                  <p:nvPr/>
                </p:nvSpPr>
                <p:spPr>
                  <a:xfrm>
                    <a:off x="4924070" y="3425192"/>
                    <a:ext cx="594360" cy="33362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b="1"/>
                  </a:p>
                </p:txBody>
              </p:sp>
            </p:grpSp>
          </p:grpSp>
          <p:sp>
            <p:nvSpPr>
              <p:cNvPr id="97" name="文本框 26"/>
              <p:cNvSpPr txBox="1"/>
              <p:nvPr/>
            </p:nvSpPr>
            <p:spPr>
              <a:xfrm rot="10800000" flipV="1">
                <a:off x="4974110" y="4640009"/>
                <a:ext cx="505865" cy="246221"/>
              </a:xfrm>
              <a:prstGeom prst="rect">
                <a:avLst/>
              </a:prstGeom>
              <a:noFill/>
              <a:ln w="12700">
                <a:noFill/>
              </a:ln>
            </p:spPr>
            <p:txBody>
              <a:bodyPr wrap="square" rtlCol="0">
                <a:spAutoFit/>
              </a:bodyPr>
              <a:lstStyle/>
              <a:p>
                <a:pPr algn="ctr"/>
                <a:r>
                  <a:rPr lang="en-US" sz="1000" b="1" dirty="0" smtClean="0">
                    <a:latin typeface="Arial" panose="020B0604020202020204" pitchFamily="34" charset="0"/>
                    <a:cs typeface="Arial" panose="020B0604020202020204" pitchFamily="34" charset="0"/>
                  </a:rPr>
                  <a:t>PZT</a:t>
                </a:r>
                <a:endParaRPr lang="en-US" sz="1000" b="1" dirty="0">
                  <a:latin typeface="Arial" panose="020B0604020202020204" pitchFamily="34" charset="0"/>
                  <a:cs typeface="Arial" panose="020B0604020202020204" pitchFamily="34" charset="0"/>
                </a:endParaRPr>
              </a:p>
            </p:txBody>
          </p:sp>
          <p:sp>
            <p:nvSpPr>
              <p:cNvPr id="126" name="文本框 26"/>
              <p:cNvSpPr txBox="1"/>
              <p:nvPr/>
            </p:nvSpPr>
            <p:spPr>
              <a:xfrm rot="10800000" flipV="1">
                <a:off x="7968149" y="4640009"/>
                <a:ext cx="505865" cy="246221"/>
              </a:xfrm>
              <a:prstGeom prst="rect">
                <a:avLst/>
              </a:prstGeom>
              <a:noFill/>
              <a:ln w="12700">
                <a:noFill/>
              </a:ln>
            </p:spPr>
            <p:txBody>
              <a:bodyPr wrap="square" rtlCol="0">
                <a:spAutoFit/>
              </a:bodyPr>
              <a:lstStyle/>
              <a:p>
                <a:pPr algn="ctr"/>
                <a:r>
                  <a:rPr lang="en-US" sz="1000" b="1" dirty="0" smtClean="0">
                    <a:latin typeface="Arial" panose="020B0604020202020204" pitchFamily="34" charset="0"/>
                    <a:cs typeface="Arial" panose="020B0604020202020204" pitchFamily="34" charset="0"/>
                  </a:rPr>
                  <a:t>PZT</a:t>
                </a:r>
                <a:endParaRPr lang="en-US" sz="1000" b="1" dirty="0">
                  <a:latin typeface="Arial" panose="020B0604020202020204" pitchFamily="34" charset="0"/>
                  <a:cs typeface="Arial" panose="020B0604020202020204" pitchFamily="34" charset="0"/>
                </a:endParaRPr>
              </a:p>
            </p:txBody>
          </p:sp>
          <p:grpSp>
            <p:nvGrpSpPr>
              <p:cNvPr id="5" name="Group 4"/>
              <p:cNvGrpSpPr/>
              <p:nvPr/>
            </p:nvGrpSpPr>
            <p:grpSpPr>
              <a:xfrm>
                <a:off x="7923901" y="4867039"/>
                <a:ext cx="594361" cy="834072"/>
                <a:chOff x="7923901" y="4723934"/>
                <a:chExt cx="594361" cy="834072"/>
              </a:xfrm>
            </p:grpSpPr>
            <p:sp>
              <p:nvSpPr>
                <p:cNvPr id="107" name="矩形 18"/>
                <p:cNvSpPr/>
                <p:nvPr/>
              </p:nvSpPr>
              <p:spPr>
                <a:xfrm rot="10800000" flipV="1">
                  <a:off x="7923901" y="5056369"/>
                  <a:ext cx="594360" cy="228600"/>
                </a:xfrm>
                <a:prstGeom prst="rect">
                  <a:avLst/>
                </a:prstGeom>
                <a:gradFill>
                  <a:gsLst>
                    <a:gs pos="0">
                      <a:srgbClr val="008AF2"/>
                    </a:gs>
                    <a:gs pos="69000">
                      <a:srgbClr val="FFC000"/>
                    </a:gs>
                    <a:gs pos="100000">
                      <a:srgbClr val="FF0000"/>
                    </a:gs>
                  </a:gsLst>
                  <a:lin ang="5400000" scaled="1"/>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latin typeface="Arial" panose="020B0604020202020204" pitchFamily="34" charset="0"/>
                    <a:cs typeface="Arial" panose="020B0604020202020204" pitchFamily="34" charset="0"/>
                  </a:endParaRPr>
                </a:p>
              </p:txBody>
            </p:sp>
            <p:sp>
              <p:nvSpPr>
                <p:cNvPr id="108" name="文本框 26"/>
                <p:cNvSpPr txBox="1"/>
                <p:nvPr/>
              </p:nvSpPr>
              <p:spPr>
                <a:xfrm rot="10800000" flipV="1">
                  <a:off x="7943602" y="5006192"/>
                  <a:ext cx="554960" cy="246221"/>
                </a:xfrm>
                <a:prstGeom prst="rect">
                  <a:avLst/>
                </a:prstGeom>
                <a:noFill/>
                <a:ln w="12700">
                  <a:noFill/>
                </a:ln>
              </p:spPr>
              <p:txBody>
                <a:bodyPr wrap="none" rtlCol="0">
                  <a:spAutoFit/>
                </a:bodyPr>
                <a:lstStyle/>
                <a:p>
                  <a:pPr algn="ctr"/>
                  <a:r>
                    <a:rPr lang="en-US" sz="1000" b="1" dirty="0" smtClean="0">
                      <a:latin typeface="Arial" panose="020B0604020202020204" pitchFamily="34" charset="0"/>
                      <a:cs typeface="Arial" panose="020B0604020202020204" pitchFamily="34" charset="0"/>
                    </a:rPr>
                    <a:t>SNNO</a:t>
                  </a:r>
                  <a:endParaRPr lang="en-US" sz="1000" b="1" dirty="0">
                    <a:latin typeface="Arial" panose="020B0604020202020204" pitchFamily="34" charset="0"/>
                    <a:cs typeface="Arial" panose="020B0604020202020204" pitchFamily="34" charset="0"/>
                  </a:endParaRPr>
                </a:p>
              </p:txBody>
            </p:sp>
            <p:sp>
              <p:nvSpPr>
                <p:cNvPr id="109" name="矩形 17"/>
                <p:cNvSpPr/>
                <p:nvPr/>
              </p:nvSpPr>
              <p:spPr>
                <a:xfrm rot="10800000" flipV="1">
                  <a:off x="7923902" y="5285329"/>
                  <a:ext cx="594360" cy="228600"/>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latin typeface="Arial" panose="020B0604020202020204" pitchFamily="34" charset="0"/>
                    <a:cs typeface="Arial" panose="020B0604020202020204" pitchFamily="34" charset="0"/>
                  </a:endParaRPr>
                </a:p>
              </p:txBody>
            </p:sp>
            <p:sp>
              <p:nvSpPr>
                <p:cNvPr id="110" name="文本框 16"/>
                <p:cNvSpPr txBox="1"/>
                <p:nvPr/>
              </p:nvSpPr>
              <p:spPr>
                <a:xfrm rot="10800000" flipV="1">
                  <a:off x="7925969" y="5311785"/>
                  <a:ext cx="590226" cy="246221"/>
                </a:xfrm>
                <a:prstGeom prst="rect">
                  <a:avLst/>
                </a:prstGeom>
                <a:noFill/>
                <a:ln w="12700">
                  <a:noFill/>
                </a:ln>
              </p:spPr>
              <p:txBody>
                <a:bodyPr wrap="none" rtlCol="0">
                  <a:spAutoFit/>
                </a:bodyPr>
                <a:lstStyle/>
                <a:p>
                  <a:pPr algn="ctr"/>
                  <a:r>
                    <a:rPr lang="en-US" sz="1000" b="1" dirty="0" smtClean="0">
                      <a:solidFill>
                        <a:schemeClr val="bg1"/>
                      </a:solidFill>
                      <a:latin typeface="Arial" panose="020B0604020202020204" pitchFamily="34" charset="0"/>
                      <a:cs typeface="Arial" panose="020B0604020202020204" pitchFamily="34" charset="0"/>
                    </a:rPr>
                    <a:t> LSMO</a:t>
                  </a:r>
                  <a:endParaRPr lang="en-US" sz="1000" b="1" dirty="0">
                    <a:solidFill>
                      <a:schemeClr val="bg1"/>
                    </a:solidFill>
                    <a:latin typeface="Arial" panose="020B0604020202020204" pitchFamily="34" charset="0"/>
                    <a:cs typeface="Arial" panose="020B0604020202020204" pitchFamily="34" charset="0"/>
                  </a:endParaRPr>
                </a:p>
              </p:txBody>
            </p:sp>
            <p:sp>
              <p:nvSpPr>
                <p:cNvPr id="124" name="Down Arrow 123"/>
                <p:cNvSpPr/>
                <p:nvPr/>
              </p:nvSpPr>
              <p:spPr>
                <a:xfrm rot="10800000" flipV="1">
                  <a:off x="8131672" y="5198174"/>
                  <a:ext cx="178819" cy="164592"/>
                </a:xfrm>
                <a:prstGeom prst="downArrow">
                  <a:avLst>
                    <a:gd name="adj1" fmla="val 50181"/>
                    <a:gd name="adj2" fmla="val 69886"/>
                  </a:avLst>
                </a:prstGeom>
                <a:solidFill>
                  <a:schemeClr val="bg1">
                    <a:alpha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a:p>
              </p:txBody>
            </p:sp>
            <p:sp>
              <p:nvSpPr>
                <p:cNvPr id="125" name="椭圆 2"/>
                <p:cNvSpPr/>
                <p:nvPr/>
              </p:nvSpPr>
              <p:spPr>
                <a:xfrm rot="5400000" flipV="1">
                  <a:off x="8187202" y="5247899"/>
                  <a:ext cx="67760" cy="75438"/>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r>
                    <a:rPr lang="en-US" sz="800" b="1" dirty="0" smtClean="0">
                      <a:solidFill>
                        <a:schemeClr val="bg1"/>
                      </a:solidFill>
                      <a:latin typeface="Arial" panose="020B0604020202020204" pitchFamily="34" charset="0"/>
                      <a:cs typeface="Arial" panose="020B0604020202020204" pitchFamily="34" charset="0"/>
                    </a:rPr>
                    <a:t>+</a:t>
                  </a:r>
                  <a:endParaRPr lang="en-US" sz="800" b="1" dirty="0">
                    <a:solidFill>
                      <a:schemeClr val="bg1"/>
                    </a:solidFill>
                    <a:latin typeface="Arial" panose="020B0604020202020204" pitchFamily="34" charset="0"/>
                    <a:cs typeface="Arial" panose="020B0604020202020204" pitchFamily="34" charset="0"/>
                  </a:endParaRPr>
                </a:p>
              </p:txBody>
            </p:sp>
            <p:grpSp>
              <p:nvGrpSpPr>
                <p:cNvPr id="130" name="Group 129"/>
                <p:cNvGrpSpPr/>
                <p:nvPr/>
              </p:nvGrpSpPr>
              <p:grpSpPr>
                <a:xfrm>
                  <a:off x="7923902" y="4723934"/>
                  <a:ext cx="594360" cy="348492"/>
                  <a:chOff x="4924070" y="3425192"/>
                  <a:chExt cx="594360" cy="348492"/>
                </a:xfrm>
              </p:grpSpPr>
              <p:grpSp>
                <p:nvGrpSpPr>
                  <p:cNvPr id="131" name="Group 130"/>
                  <p:cNvGrpSpPr/>
                  <p:nvPr/>
                </p:nvGrpSpPr>
                <p:grpSpPr>
                  <a:xfrm rot="5400000">
                    <a:off x="4870277" y="3509683"/>
                    <a:ext cx="335611" cy="192388"/>
                    <a:chOff x="3984400" y="3273843"/>
                    <a:chExt cx="244080" cy="139918"/>
                  </a:xfrm>
                </p:grpSpPr>
                <p:sp>
                  <p:nvSpPr>
                    <p:cNvPr id="141" name="Oval 117"/>
                    <p:cNvSpPr>
                      <a:spLocks noChangeArrowheads="1"/>
                    </p:cNvSpPr>
                    <p:nvPr/>
                  </p:nvSpPr>
                  <p:spPr bwMode="auto">
                    <a:xfrm rot="16200000">
                      <a:off x="4054774" y="3254145"/>
                      <a:ext cx="84858" cy="179959"/>
                    </a:xfrm>
                    <a:prstGeom prst="ellipse">
                      <a:avLst/>
                    </a:prstGeom>
                    <a:gradFill rotWithShape="1">
                      <a:gsLst>
                        <a:gs pos="0">
                          <a:srgbClr val="FFFF99"/>
                        </a:gs>
                        <a:gs pos="100000">
                          <a:srgbClr val="FF0000"/>
                        </a:gs>
                      </a:gsLst>
                      <a:lin ang="5400000" scaled="1"/>
                    </a:gradFill>
                    <a:ln w="12700">
                      <a:solidFill>
                        <a:schemeClr val="tx1"/>
                      </a:solidFill>
                      <a:miter lim="800000"/>
                      <a:headEnd/>
                      <a:tailEnd/>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1000" b="1"/>
                    </a:p>
                  </p:txBody>
                </p:sp>
                <p:sp>
                  <p:nvSpPr>
                    <p:cNvPr id="142" name="Text Box 118"/>
                    <p:cNvSpPr txBox="1">
                      <a:spLocks noChangeArrowheads="1"/>
                    </p:cNvSpPr>
                    <p:nvPr/>
                  </p:nvSpPr>
                  <p:spPr bwMode="auto">
                    <a:xfrm rot="16200000">
                      <a:off x="4068987" y="3254268"/>
                      <a:ext cx="139917" cy="179069"/>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000" b="1" dirty="0">
                          <a:solidFill>
                            <a:srgbClr val="0000FF"/>
                          </a:solidFill>
                        </a:rPr>
                        <a:t>-</a:t>
                      </a:r>
                    </a:p>
                  </p:txBody>
                </p:sp>
                <p:sp>
                  <p:nvSpPr>
                    <p:cNvPr id="143" name="Text Box 119"/>
                    <p:cNvSpPr txBox="1">
                      <a:spLocks noChangeArrowheads="1"/>
                    </p:cNvSpPr>
                    <p:nvPr/>
                  </p:nvSpPr>
                  <p:spPr bwMode="auto">
                    <a:xfrm rot="16200000">
                      <a:off x="4003976" y="3254267"/>
                      <a:ext cx="139917" cy="179069"/>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000" b="1" dirty="0">
                          <a:solidFill>
                            <a:srgbClr val="0000FF"/>
                          </a:solidFill>
                        </a:rPr>
                        <a:t>+</a:t>
                      </a:r>
                    </a:p>
                  </p:txBody>
                </p:sp>
              </p:grpSp>
              <p:grpSp>
                <p:nvGrpSpPr>
                  <p:cNvPr id="132" name="Group 131"/>
                  <p:cNvGrpSpPr/>
                  <p:nvPr/>
                </p:nvGrpSpPr>
                <p:grpSpPr>
                  <a:xfrm rot="5400000">
                    <a:off x="5058137" y="3509683"/>
                    <a:ext cx="335614" cy="192388"/>
                    <a:chOff x="3984396" y="3162833"/>
                    <a:chExt cx="244082" cy="139918"/>
                  </a:xfrm>
                </p:grpSpPr>
                <p:sp>
                  <p:nvSpPr>
                    <p:cNvPr id="138" name="Oval 167"/>
                    <p:cNvSpPr>
                      <a:spLocks noChangeArrowheads="1"/>
                    </p:cNvSpPr>
                    <p:nvPr/>
                  </p:nvSpPr>
                  <p:spPr bwMode="auto">
                    <a:xfrm rot="16200000">
                      <a:off x="4054774" y="3143136"/>
                      <a:ext cx="84858" cy="179959"/>
                    </a:xfrm>
                    <a:prstGeom prst="ellipse">
                      <a:avLst/>
                    </a:prstGeom>
                    <a:gradFill rotWithShape="1">
                      <a:gsLst>
                        <a:gs pos="0">
                          <a:srgbClr val="FFFF99"/>
                        </a:gs>
                        <a:gs pos="100000">
                          <a:srgbClr val="FF0000"/>
                        </a:gs>
                      </a:gsLst>
                      <a:lin ang="5400000" scaled="1"/>
                    </a:gradFill>
                    <a:ln w="12700">
                      <a:solidFill>
                        <a:schemeClr val="tx1"/>
                      </a:solidFill>
                      <a:miter lim="800000"/>
                      <a:headEnd/>
                      <a:tailEnd/>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1000" b="1"/>
                    </a:p>
                  </p:txBody>
                </p:sp>
                <p:sp>
                  <p:nvSpPr>
                    <p:cNvPr id="139" name="Text Box 168"/>
                    <p:cNvSpPr txBox="1">
                      <a:spLocks noChangeArrowheads="1"/>
                    </p:cNvSpPr>
                    <p:nvPr/>
                  </p:nvSpPr>
                  <p:spPr bwMode="auto">
                    <a:xfrm rot="16200000">
                      <a:off x="4068985" y="3143257"/>
                      <a:ext cx="139917" cy="179069"/>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000" b="1" dirty="0">
                          <a:solidFill>
                            <a:srgbClr val="0000FF"/>
                          </a:solidFill>
                        </a:rPr>
                        <a:t>-</a:t>
                      </a:r>
                    </a:p>
                  </p:txBody>
                </p:sp>
                <p:sp>
                  <p:nvSpPr>
                    <p:cNvPr id="140" name="Text Box 169"/>
                    <p:cNvSpPr txBox="1">
                      <a:spLocks noChangeArrowheads="1"/>
                    </p:cNvSpPr>
                    <p:nvPr/>
                  </p:nvSpPr>
                  <p:spPr bwMode="auto">
                    <a:xfrm rot="16200000">
                      <a:off x="4003972" y="3143258"/>
                      <a:ext cx="139917" cy="179069"/>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000" b="1" dirty="0">
                          <a:solidFill>
                            <a:srgbClr val="0000FF"/>
                          </a:solidFill>
                        </a:rPr>
                        <a:t>+</a:t>
                      </a:r>
                    </a:p>
                  </p:txBody>
                </p:sp>
              </p:grpSp>
              <p:grpSp>
                <p:nvGrpSpPr>
                  <p:cNvPr id="133" name="Group 132"/>
                  <p:cNvGrpSpPr/>
                  <p:nvPr/>
                </p:nvGrpSpPr>
                <p:grpSpPr>
                  <a:xfrm rot="5400000">
                    <a:off x="5236989" y="3509682"/>
                    <a:ext cx="335614" cy="192388"/>
                    <a:chOff x="3984396" y="3048000"/>
                    <a:chExt cx="244082" cy="139918"/>
                  </a:xfrm>
                </p:grpSpPr>
                <p:sp>
                  <p:nvSpPr>
                    <p:cNvPr id="135" name="Oval 171"/>
                    <p:cNvSpPr>
                      <a:spLocks noChangeArrowheads="1"/>
                    </p:cNvSpPr>
                    <p:nvPr/>
                  </p:nvSpPr>
                  <p:spPr bwMode="auto">
                    <a:xfrm rot="16200000">
                      <a:off x="4054774" y="3028303"/>
                      <a:ext cx="84858" cy="179959"/>
                    </a:xfrm>
                    <a:prstGeom prst="ellipse">
                      <a:avLst/>
                    </a:prstGeom>
                    <a:gradFill rotWithShape="1">
                      <a:gsLst>
                        <a:gs pos="0">
                          <a:srgbClr val="FFFF99"/>
                        </a:gs>
                        <a:gs pos="100000">
                          <a:srgbClr val="FF0000"/>
                        </a:gs>
                      </a:gsLst>
                      <a:lin ang="5400000" scaled="1"/>
                    </a:gradFill>
                    <a:ln w="12700">
                      <a:solidFill>
                        <a:schemeClr val="tx1"/>
                      </a:solidFill>
                      <a:miter lim="800000"/>
                      <a:headEnd/>
                      <a:tailEnd/>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1000" b="1"/>
                    </a:p>
                  </p:txBody>
                </p:sp>
                <p:sp>
                  <p:nvSpPr>
                    <p:cNvPr id="136" name="Text Box 172"/>
                    <p:cNvSpPr txBox="1">
                      <a:spLocks noChangeArrowheads="1"/>
                    </p:cNvSpPr>
                    <p:nvPr/>
                  </p:nvSpPr>
                  <p:spPr bwMode="auto">
                    <a:xfrm rot="16200000">
                      <a:off x="4068985" y="3028424"/>
                      <a:ext cx="139917" cy="179069"/>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000" b="1">
                          <a:solidFill>
                            <a:srgbClr val="0000FF"/>
                          </a:solidFill>
                        </a:rPr>
                        <a:t>-</a:t>
                      </a:r>
                    </a:p>
                  </p:txBody>
                </p:sp>
                <p:sp>
                  <p:nvSpPr>
                    <p:cNvPr id="137" name="Text Box 173"/>
                    <p:cNvSpPr txBox="1">
                      <a:spLocks noChangeArrowheads="1"/>
                    </p:cNvSpPr>
                    <p:nvPr/>
                  </p:nvSpPr>
                  <p:spPr bwMode="auto">
                    <a:xfrm rot="16200000">
                      <a:off x="4003972" y="3028425"/>
                      <a:ext cx="139917" cy="179069"/>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000" b="1" dirty="0">
                          <a:solidFill>
                            <a:srgbClr val="0000FF"/>
                          </a:solidFill>
                        </a:rPr>
                        <a:t>+</a:t>
                      </a:r>
                    </a:p>
                  </p:txBody>
                </p:sp>
              </p:grpSp>
              <p:sp>
                <p:nvSpPr>
                  <p:cNvPr id="134" name="Rectangle 133"/>
                  <p:cNvSpPr/>
                  <p:nvPr/>
                </p:nvSpPr>
                <p:spPr>
                  <a:xfrm>
                    <a:off x="4924070" y="3425192"/>
                    <a:ext cx="594360" cy="33362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b="1"/>
                  </a:p>
                </p:txBody>
              </p:sp>
            </p:grpSp>
          </p:grpSp>
          <p:sp>
            <p:nvSpPr>
              <p:cNvPr id="1032" name="Freeform 1031"/>
              <p:cNvSpPr/>
              <p:nvPr/>
            </p:nvSpPr>
            <p:spPr>
              <a:xfrm>
                <a:off x="7108493" y="5560455"/>
                <a:ext cx="682580" cy="186743"/>
              </a:xfrm>
              <a:custGeom>
                <a:avLst/>
                <a:gdLst>
                  <a:gd name="connsiteX0" fmla="*/ 0 w 682580"/>
                  <a:gd name="connsiteY0" fmla="*/ 0 h 244698"/>
                  <a:gd name="connsiteX1" fmla="*/ 173865 w 682580"/>
                  <a:gd name="connsiteY1" fmla="*/ 167425 h 244698"/>
                  <a:gd name="connsiteX2" fmla="*/ 425003 w 682580"/>
                  <a:gd name="connsiteY2" fmla="*/ 244698 h 244698"/>
                  <a:gd name="connsiteX3" fmla="*/ 682580 w 682580"/>
                  <a:gd name="connsiteY3" fmla="*/ 167425 h 244698"/>
                </a:gdLst>
                <a:ahLst/>
                <a:cxnLst>
                  <a:cxn ang="0">
                    <a:pos x="connsiteX0" y="connsiteY0"/>
                  </a:cxn>
                  <a:cxn ang="0">
                    <a:pos x="connsiteX1" y="connsiteY1"/>
                  </a:cxn>
                  <a:cxn ang="0">
                    <a:pos x="connsiteX2" y="connsiteY2"/>
                  </a:cxn>
                  <a:cxn ang="0">
                    <a:pos x="connsiteX3" y="connsiteY3"/>
                  </a:cxn>
                </a:cxnLst>
                <a:rect l="l" t="t" r="r" b="b"/>
                <a:pathLst>
                  <a:path w="682580" h="244698">
                    <a:moveTo>
                      <a:pt x="0" y="0"/>
                    </a:moveTo>
                    <a:cubicBezTo>
                      <a:pt x="51515" y="63321"/>
                      <a:pt x="103031" y="126642"/>
                      <a:pt x="173865" y="167425"/>
                    </a:cubicBezTo>
                    <a:cubicBezTo>
                      <a:pt x="244699" y="208208"/>
                      <a:pt x="340217" y="244698"/>
                      <a:pt x="425003" y="244698"/>
                    </a:cubicBezTo>
                    <a:cubicBezTo>
                      <a:pt x="509789" y="244698"/>
                      <a:pt x="596184" y="206061"/>
                      <a:pt x="682580" y="167425"/>
                    </a:cubicBezTo>
                  </a:path>
                </a:pathLst>
              </a:custGeom>
              <a:noFill/>
              <a:ln w="19050">
                <a:solidFill>
                  <a:srgbClr val="FF0000"/>
                </a:solidFill>
                <a:headEnd type="none" w="med" len="med"/>
                <a:tailEnd type="arrow"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4" name="Freeform 1033"/>
              <p:cNvSpPr/>
              <p:nvPr/>
            </p:nvSpPr>
            <p:spPr>
              <a:xfrm>
                <a:off x="5633863" y="5548462"/>
                <a:ext cx="824248" cy="217593"/>
              </a:xfrm>
              <a:custGeom>
                <a:avLst/>
                <a:gdLst>
                  <a:gd name="connsiteX0" fmla="*/ 824248 w 824248"/>
                  <a:gd name="connsiteY0" fmla="*/ 0 h 186359"/>
                  <a:gd name="connsiteX1" fmla="*/ 605307 w 824248"/>
                  <a:gd name="connsiteY1" fmla="*/ 160985 h 186359"/>
                  <a:gd name="connsiteX2" fmla="*/ 276896 w 824248"/>
                  <a:gd name="connsiteY2" fmla="*/ 180304 h 186359"/>
                  <a:gd name="connsiteX3" fmla="*/ 0 w 824248"/>
                  <a:gd name="connsiteY3" fmla="*/ 103031 h 186359"/>
                </a:gdLst>
                <a:ahLst/>
                <a:cxnLst>
                  <a:cxn ang="0">
                    <a:pos x="connsiteX0" y="connsiteY0"/>
                  </a:cxn>
                  <a:cxn ang="0">
                    <a:pos x="connsiteX1" y="connsiteY1"/>
                  </a:cxn>
                  <a:cxn ang="0">
                    <a:pos x="connsiteX2" y="connsiteY2"/>
                  </a:cxn>
                  <a:cxn ang="0">
                    <a:pos x="connsiteX3" y="connsiteY3"/>
                  </a:cxn>
                </a:cxnLst>
                <a:rect l="l" t="t" r="r" b="b"/>
                <a:pathLst>
                  <a:path w="824248" h="186359">
                    <a:moveTo>
                      <a:pt x="824248" y="0"/>
                    </a:moveTo>
                    <a:cubicBezTo>
                      <a:pt x="760390" y="65467"/>
                      <a:pt x="696532" y="130934"/>
                      <a:pt x="605307" y="160985"/>
                    </a:cubicBezTo>
                    <a:cubicBezTo>
                      <a:pt x="514082" y="191036"/>
                      <a:pt x="377780" y="189963"/>
                      <a:pt x="276896" y="180304"/>
                    </a:cubicBezTo>
                    <a:cubicBezTo>
                      <a:pt x="176012" y="170645"/>
                      <a:pt x="88006" y="136838"/>
                      <a:pt x="0" y="103031"/>
                    </a:cubicBezTo>
                  </a:path>
                </a:pathLst>
              </a:custGeom>
              <a:noFill/>
              <a:ln w="19050">
                <a:solidFill>
                  <a:srgbClr val="66CCFF"/>
                </a:solidFill>
                <a:headEnd type="none" w="med" len="med"/>
                <a:tailEnd type="arrow"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18" name="Rectangle 17"/>
          <p:cNvSpPr/>
          <p:nvPr/>
        </p:nvSpPr>
        <p:spPr>
          <a:xfrm>
            <a:off x="4294831" y="6374043"/>
            <a:ext cx="4572000" cy="292388"/>
          </a:xfrm>
          <a:prstGeom prst="rect">
            <a:avLst/>
          </a:prstGeom>
        </p:spPr>
        <p:txBody>
          <a:bodyPr>
            <a:spAutoFit/>
          </a:bodyPr>
          <a:lstStyle/>
          <a:p>
            <a:pPr algn="ctr">
              <a:spcBef>
                <a:spcPts val="300"/>
              </a:spcBef>
            </a:pPr>
            <a:r>
              <a:rPr lang="de-DE" sz="1300" dirty="0" smtClean="0">
                <a:latin typeface="Arial" panose="020B0604020202020204" pitchFamily="34" charset="0"/>
                <a:cs typeface="Arial" panose="020B0604020202020204" pitchFamily="34" charset="0"/>
              </a:rPr>
              <a:t>Chen </a:t>
            </a:r>
            <a:r>
              <a:rPr lang="de-DE" sz="1300" i="1" dirty="0">
                <a:latin typeface="Arial" panose="020B0604020202020204" pitchFamily="34" charset="0"/>
                <a:cs typeface="Arial" panose="020B0604020202020204" pitchFamily="34" charset="0"/>
              </a:rPr>
              <a:t>et al.</a:t>
            </a:r>
            <a:r>
              <a:rPr lang="de-DE" sz="1300" dirty="0">
                <a:latin typeface="Arial" panose="020B0604020202020204" pitchFamily="34" charset="0"/>
                <a:cs typeface="Arial" panose="020B0604020202020204" pitchFamily="34" charset="0"/>
              </a:rPr>
              <a:t>, </a:t>
            </a:r>
            <a:r>
              <a:rPr lang="en-US" sz="1300" i="1" dirty="0">
                <a:latin typeface="Arial" panose="020B0604020202020204" pitchFamily="34" charset="0"/>
                <a:cs typeface="Arial" panose="020B0604020202020204" pitchFamily="34" charset="0"/>
              </a:rPr>
              <a:t>Adv. Mater. </a:t>
            </a:r>
            <a:r>
              <a:rPr lang="en-US" sz="1300" b="1" dirty="0">
                <a:latin typeface="Arial" panose="020B0604020202020204" pitchFamily="34" charset="0"/>
                <a:cs typeface="Arial" panose="020B0604020202020204" pitchFamily="34" charset="0"/>
              </a:rPr>
              <a:t>29</a:t>
            </a:r>
            <a:r>
              <a:rPr lang="en-US" sz="1300" dirty="0">
                <a:latin typeface="Arial" panose="020B0604020202020204" pitchFamily="34" charset="0"/>
                <a:cs typeface="Arial" panose="020B0604020202020204" pitchFamily="34" charset="0"/>
              </a:rPr>
              <a:t>, 1701385 (2017</a:t>
            </a:r>
            <a:r>
              <a:rPr lang="en-US" sz="1300" dirty="0" smtClean="0">
                <a:latin typeface="Arial" panose="020B0604020202020204" pitchFamily="34" charset="0"/>
                <a:cs typeface="Arial" panose="020B0604020202020204" pitchFamily="34" charset="0"/>
              </a:rPr>
              <a:t>)</a:t>
            </a:r>
            <a:endParaRPr lang="en-US" sz="1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31732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13492</TotalTime>
  <Words>282</Words>
  <Application>Microsoft Office PowerPoint</Application>
  <PresentationFormat>On-screen Show (4:3)</PresentationFormat>
  <Paragraphs>32</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Comic Sans MS</vt:lpstr>
      <vt:lpstr>News Gothic MT</vt:lpstr>
      <vt:lpstr>Wingdings 2</vt:lpstr>
      <vt:lpstr>Breeze</vt:lpstr>
      <vt:lpstr>Interfacial Charge Engineering  in Ferroelectric-Gated Mott Transistors</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dc:creator>
  <cp:lastModifiedBy>Verona Skomski</cp:lastModifiedBy>
  <cp:revision>88</cp:revision>
  <cp:lastPrinted>2016-08-01T15:14:13Z</cp:lastPrinted>
  <dcterms:created xsi:type="dcterms:W3CDTF">2016-07-19T18:16:54Z</dcterms:created>
  <dcterms:modified xsi:type="dcterms:W3CDTF">2019-06-17T18:59:51Z</dcterms:modified>
</cp:coreProperties>
</file>