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EC48F1-988A-4D0F-AB89-76463A70A45F}" v="22" dt="2019-04-12T17:30:19.0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30" autoAdjust="0"/>
    <p:restoredTop sz="88830" autoAdjust="0"/>
  </p:normalViewPr>
  <p:slideViewPr>
    <p:cSldViewPr snapToGrid="0" snapToObjects="1">
      <p:cViewPr varScale="1">
        <p:scale>
          <a:sx n="74" d="100"/>
          <a:sy n="74" d="100"/>
        </p:scale>
        <p:origin x="1560"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2556" y="102"/>
      </p:cViewPr>
      <p:guideLst/>
    </p:cSldViewPr>
  </p:notes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ng Fu Shao" userId="ca530041-18ba-4ca6-ab10-a50f4b44d7da" providerId="ADAL" clId="{C9EC48F1-988A-4D0F-AB89-76463A70A45F}"/>
    <pc:docChg chg="custSel modSld">
      <pc:chgData name="Ding Fu Shao" userId="ca530041-18ba-4ca6-ab10-a50f4b44d7da" providerId="ADAL" clId="{C9EC48F1-988A-4D0F-AB89-76463A70A45F}" dt="2019-04-12T17:30:33.055" v="19" actId="1076"/>
      <pc:docMkLst>
        <pc:docMk/>
      </pc:docMkLst>
      <pc:sldChg chg="addSp delSp modSp">
        <pc:chgData name="Ding Fu Shao" userId="ca530041-18ba-4ca6-ab10-a50f4b44d7da" providerId="ADAL" clId="{C9EC48F1-988A-4D0F-AB89-76463A70A45F}" dt="2019-04-12T17:30:33.055" v="19" actId="1076"/>
        <pc:sldMkLst>
          <pc:docMk/>
          <pc:sldMk cId="3243173290" sldId="258"/>
        </pc:sldMkLst>
        <pc:spChg chg="mod">
          <ac:chgData name="Ding Fu Shao" userId="ca530041-18ba-4ca6-ab10-a50f4b44d7da" providerId="ADAL" clId="{C9EC48F1-988A-4D0F-AB89-76463A70A45F}" dt="2019-04-12T17:25:04.419" v="0" actId="13926"/>
          <ac:spMkLst>
            <pc:docMk/>
            <pc:sldMk cId="3243173290" sldId="258"/>
            <ac:spMk id="12" creationId="{00000000-0000-0000-0000-000000000000}"/>
          </ac:spMkLst>
        </pc:spChg>
        <pc:grpChg chg="del">
          <ac:chgData name="Ding Fu Shao" userId="ca530041-18ba-4ca6-ab10-a50f4b44d7da" providerId="ADAL" clId="{C9EC48F1-988A-4D0F-AB89-76463A70A45F}" dt="2019-04-12T17:25:08.159" v="1" actId="478"/>
          <ac:grpSpMkLst>
            <pc:docMk/>
            <pc:sldMk cId="3243173290" sldId="258"/>
            <ac:grpSpMk id="37" creationId="{00000000-0000-0000-0000-000000000000}"/>
          </ac:grpSpMkLst>
        </pc:grpChg>
        <pc:picChg chg="add del mod">
          <ac:chgData name="Ding Fu Shao" userId="ca530041-18ba-4ca6-ab10-a50f4b44d7da" providerId="ADAL" clId="{C9EC48F1-988A-4D0F-AB89-76463A70A45F}" dt="2019-04-12T17:27:37.157" v="6" actId="478"/>
          <ac:picMkLst>
            <pc:docMk/>
            <pc:sldMk cId="3243173290" sldId="258"/>
            <ac:picMk id="3" creationId="{3BB22BA7-8C4A-4022-AAD3-A52064ADB412}"/>
          </ac:picMkLst>
        </pc:picChg>
        <pc:picChg chg="add del mod">
          <ac:chgData name="Ding Fu Shao" userId="ca530041-18ba-4ca6-ab10-a50f4b44d7da" providerId="ADAL" clId="{C9EC48F1-988A-4D0F-AB89-76463A70A45F}" dt="2019-04-12T17:30:12.401" v="12" actId="478"/>
          <ac:picMkLst>
            <pc:docMk/>
            <pc:sldMk cId="3243173290" sldId="258"/>
            <ac:picMk id="7" creationId="{3A8C7B43-EA9C-4BF5-B17B-7ACA6A6EAEB7}"/>
          </ac:picMkLst>
        </pc:picChg>
        <pc:picChg chg="add mod">
          <ac:chgData name="Ding Fu Shao" userId="ca530041-18ba-4ca6-ab10-a50f4b44d7da" providerId="ADAL" clId="{C9EC48F1-988A-4D0F-AB89-76463A70A45F}" dt="2019-04-12T17:30:33.055" v="19" actId="1076"/>
          <ac:picMkLst>
            <pc:docMk/>
            <pc:sldMk cId="3243173290" sldId="258"/>
            <ac:picMk id="19" creationId="{0E0DB96E-D1AA-4801-BBF2-8BD1D4012D51}"/>
          </ac:picMkLst>
        </pc:picChg>
      </pc:sldChg>
    </pc:docChg>
  </pc:docChgLst>
  <pc:docChgLst>
    <pc:chgData name="Ding Fu Shao" userId="ca530041-18ba-4ca6-ab10-a50f4b44d7da" providerId="ADAL" clId="{30F553C6-35C8-4B67-B7E6-C3ECC5CACF5B}"/>
    <pc:docChg chg="undo modSld">
      <pc:chgData name="Ding Fu Shao" userId="ca530041-18ba-4ca6-ab10-a50f4b44d7da" providerId="ADAL" clId="{30F553C6-35C8-4B67-B7E6-C3ECC5CACF5B}" dt="2019-04-12T16:02:11.988" v="43" actId="1076"/>
      <pc:docMkLst>
        <pc:docMk/>
      </pc:docMkLst>
      <pc:sldChg chg="modSp">
        <pc:chgData name="Ding Fu Shao" userId="ca530041-18ba-4ca6-ab10-a50f4b44d7da" providerId="ADAL" clId="{30F553C6-35C8-4B67-B7E6-C3ECC5CACF5B}" dt="2019-04-12T16:02:11.988" v="43" actId="1076"/>
        <pc:sldMkLst>
          <pc:docMk/>
          <pc:sldMk cId="3243173290" sldId="258"/>
        </pc:sldMkLst>
        <pc:spChg chg="mod">
          <ac:chgData name="Ding Fu Shao" userId="ca530041-18ba-4ca6-ab10-a50f4b44d7da" providerId="ADAL" clId="{30F553C6-35C8-4B67-B7E6-C3ECC5CACF5B}" dt="2019-04-12T16:00:18.555" v="18" actId="255"/>
          <ac:spMkLst>
            <pc:docMk/>
            <pc:sldMk cId="3243173290" sldId="258"/>
            <ac:spMk id="10" creationId="{00000000-0000-0000-0000-000000000000}"/>
          </ac:spMkLst>
        </pc:spChg>
        <pc:spChg chg="mod">
          <ac:chgData name="Ding Fu Shao" userId="ca530041-18ba-4ca6-ab10-a50f4b44d7da" providerId="ADAL" clId="{30F553C6-35C8-4B67-B7E6-C3ECC5CACF5B}" dt="2019-04-12T16:02:11.988" v="43" actId="1076"/>
          <ac:spMkLst>
            <pc:docMk/>
            <pc:sldMk cId="3243173290" sldId="258"/>
            <ac:spMk id="1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0A15F56-90DF-480C-B89D-8D58C9C96391}" type="datetimeFigureOut">
              <a:rPr lang="en-US" smtClean="0"/>
              <a:t>4/22/2019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047103C-368A-4495-8FBF-1D14DBE8A59A}" type="slidenum">
              <a:rPr lang="en-US" smtClean="0"/>
              <a:t>‹#›</a:t>
            </a:fld>
            <a:endParaRPr lang="en-US"/>
          </a:p>
        </p:txBody>
      </p:sp>
    </p:spTree>
    <p:extLst>
      <p:ext uri="{BB962C8B-B14F-4D97-AF65-F5344CB8AC3E}">
        <p14:creationId xmlns:p14="http://schemas.microsoft.com/office/powerpoint/2010/main" val="568742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47103C-368A-4495-8FBF-1D14DBE8A59A}" type="slidenum">
              <a:rPr lang="en-US" smtClean="0"/>
              <a:t>1</a:t>
            </a:fld>
            <a:endParaRPr lang="en-US"/>
          </a:p>
        </p:txBody>
      </p:sp>
    </p:spTree>
    <p:extLst>
      <p:ext uri="{BB962C8B-B14F-4D97-AF65-F5344CB8AC3E}">
        <p14:creationId xmlns:p14="http://schemas.microsoft.com/office/powerpoint/2010/main" val="3955467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4/22/2019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4/22/2019</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12" name="Picture 11" descr="DMR Templates 88P.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587"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219417"/>
            <a:ext cx="2759824" cy="461665"/>
          </a:xfrm>
          <a:prstGeom prst="rect">
            <a:avLst/>
          </a:prstGeom>
        </p:spPr>
        <p:txBody>
          <a:bodyPr wrap="square" anchor="ctr">
            <a:spAutoFit/>
          </a:bodyPr>
          <a:lstStyle/>
          <a:p>
            <a:r>
              <a:rPr lang="en-US" sz="1200" b="1" dirty="0">
                <a:solidFill>
                  <a:schemeClr val="bg1"/>
                </a:solidFill>
              </a:rPr>
              <a:t>Nebraska MRSEC </a:t>
            </a:r>
          </a:p>
          <a:p>
            <a:r>
              <a:rPr lang="en-US" sz="1200" b="1" dirty="0">
                <a:solidFill>
                  <a:schemeClr val="bg1"/>
                </a:solidFill>
              </a:rPr>
              <a:t>DMR-1420645</a:t>
            </a:r>
          </a:p>
        </p:txBody>
      </p:sp>
      <p:sp>
        <p:nvSpPr>
          <p:cNvPr id="12" name="Rectangle 11"/>
          <p:cNvSpPr/>
          <p:nvPr/>
        </p:nvSpPr>
        <p:spPr>
          <a:xfrm>
            <a:off x="152400" y="745755"/>
            <a:ext cx="624840" cy="276999"/>
          </a:xfrm>
          <a:prstGeom prst="rect">
            <a:avLst/>
          </a:prstGeom>
        </p:spPr>
        <p:txBody>
          <a:bodyPr wrap="square" anchor="ctr">
            <a:spAutoFit/>
          </a:bodyPr>
          <a:lstStyle/>
          <a:p>
            <a:r>
              <a:rPr lang="en-US" sz="1200" b="1" dirty="0">
                <a:solidFill>
                  <a:srgbClr val="002060"/>
                </a:solidFill>
              </a:rPr>
              <a:t>2019</a:t>
            </a:r>
          </a:p>
        </p:txBody>
      </p:sp>
      <p:sp>
        <p:nvSpPr>
          <p:cNvPr id="10" name="Text Box 28"/>
          <p:cNvSpPr txBox="1">
            <a:spLocks noChangeArrowheads="1"/>
          </p:cNvSpPr>
          <p:nvPr/>
        </p:nvSpPr>
        <p:spPr bwMode="auto">
          <a:xfrm>
            <a:off x="107575" y="1107566"/>
            <a:ext cx="4135969"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Topological antiferromagnetic spintronics is an emerging field of research where topological properties of a material are coupled to the antiferromagnetic ordering. Topological properties involve non-trivial electronic states, such as Dirac nodal lines, which are protected by the structural and magnetic symmetry of the material. Nebraska MRSEC researchers have theoretically predicted that antiferromagnetic metal MnPd</a:t>
            </a:r>
            <a:r>
              <a:rPr lang="en-US" sz="1400" baseline="-25000" dirty="0"/>
              <a:t>2</a:t>
            </a:r>
            <a:r>
              <a:rPr lang="en-US" sz="1400" dirty="0"/>
              <a:t> supports an electrically controlled Dirac nodal line at room </a:t>
            </a:r>
            <a:r>
              <a:rPr lang="en-US" sz="1400" dirty="0" smtClean="0"/>
              <a:t>temperature. </a:t>
            </a:r>
            <a:r>
              <a:rPr lang="en-US" sz="1400" dirty="0"/>
              <a:t>They showed that MnPd</a:t>
            </a:r>
            <a:r>
              <a:rPr lang="en-US" sz="1400" baseline="-25000" dirty="0"/>
              <a:t>2</a:t>
            </a:r>
            <a:r>
              <a:rPr lang="en-US" sz="1400" dirty="0"/>
              <a:t> exhibits the required symmetry, which allows the reorientation of the antiferromagnetic order parameter by electrical current, and simultaneously holds a Dirac nodal line across the required energy range needed to affect functional behavior of this material. This reorientation changes the magnetic space group symmetry, producing an energy gap in the Dirac nodal line and thus changing spin-dependent transport properties. This prediction offers, for the first time, </a:t>
            </a:r>
            <a:r>
              <a:rPr lang="en-US" sz="1400" dirty="0" smtClean="0"/>
              <a:t>a </a:t>
            </a:r>
            <a:r>
              <a:rPr lang="en-US" sz="1400" dirty="0"/>
              <a:t>viable material which can be employed in topological antiferromagnetic spintronics. </a:t>
            </a:r>
          </a:p>
        </p:txBody>
      </p:sp>
      <p:sp>
        <p:nvSpPr>
          <p:cNvPr id="11" name="TextBox 10"/>
          <p:cNvSpPr txBox="1"/>
          <p:nvPr/>
        </p:nvSpPr>
        <p:spPr>
          <a:xfrm>
            <a:off x="4913206" y="4975020"/>
            <a:ext cx="3602129" cy="830997"/>
          </a:xfrm>
          <a:prstGeom prst="rect">
            <a:avLst/>
          </a:prstGeom>
          <a:noFill/>
        </p:spPr>
        <p:txBody>
          <a:bodyPr wrap="square" rtlCol="0">
            <a:spAutoFit/>
          </a:bodyPr>
          <a:lstStyle/>
          <a:p>
            <a:pPr algn="just"/>
            <a:r>
              <a:rPr lang="en-US" sz="1200" i="1" dirty="0"/>
              <a:t>Switching of the Dirac nodal line state from degenerate to gapped (bottom panels) of by reorientation </a:t>
            </a:r>
            <a:r>
              <a:rPr lang="en-US" altLang="zh-CN" sz="1200" i="1" dirty="0"/>
              <a:t>of the </a:t>
            </a:r>
            <a:r>
              <a:rPr lang="en-US" sz="1200" i="1" dirty="0"/>
              <a:t>antiferromagnetic order parameter (indicated by arrows on the top panels). </a:t>
            </a:r>
            <a:endParaRPr lang="en-US" sz="1200" i="1" baseline="-25000" dirty="0"/>
          </a:p>
        </p:txBody>
      </p:sp>
      <p:sp>
        <p:nvSpPr>
          <p:cNvPr id="16" name="Title 1"/>
          <p:cNvSpPr txBox="1">
            <a:spLocks/>
          </p:cNvSpPr>
          <p:nvPr/>
        </p:nvSpPr>
        <p:spPr>
          <a:xfrm>
            <a:off x="3574705" y="241578"/>
            <a:ext cx="5569295" cy="515544"/>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2400" kern="1200">
                <a:solidFill>
                  <a:srgbClr val="FFFFFF"/>
                </a:solidFill>
                <a:latin typeface="+mj-lt"/>
                <a:ea typeface="+mj-ea"/>
                <a:cs typeface="+mj-cs"/>
              </a:defRPr>
            </a:lvl1pPr>
          </a:lstStyle>
          <a:p>
            <a:pPr algn="ctr"/>
            <a:r>
              <a:rPr lang="en-US" sz="2000" b="1" dirty="0">
                <a:solidFill>
                  <a:schemeClr val="tx1"/>
                </a:solidFill>
                <a:latin typeface="Century Gothic" panose="020B0502020202020204" pitchFamily="34" charset="0"/>
              </a:rPr>
              <a:t>A Viable Material for Topological Antiferromagnetic Spintronics</a:t>
            </a:r>
          </a:p>
        </p:txBody>
      </p:sp>
      <p:sp>
        <p:nvSpPr>
          <p:cNvPr id="17" name="Rectangle 16"/>
          <p:cNvSpPr/>
          <p:nvPr/>
        </p:nvSpPr>
        <p:spPr>
          <a:xfrm>
            <a:off x="4181788" y="1014660"/>
            <a:ext cx="5064967" cy="461665"/>
          </a:xfrm>
          <a:prstGeom prst="rect">
            <a:avLst/>
          </a:prstGeom>
        </p:spPr>
        <p:txBody>
          <a:bodyPr wrap="square" anchor="ctr">
            <a:spAutoFit/>
          </a:bodyPr>
          <a:lstStyle/>
          <a:p>
            <a:pPr algn="ctr"/>
            <a:r>
              <a:rPr lang="en-US" sz="1200" b="1" i="1" dirty="0">
                <a:solidFill>
                  <a:schemeClr val="bg1"/>
                </a:solidFill>
              </a:rPr>
              <a:t>Ding-Fu Shao, Gautam Gurung, and Evgeny Tsymbal</a:t>
            </a:r>
          </a:p>
          <a:p>
            <a:pPr algn="ctr"/>
            <a:r>
              <a:rPr lang="en-US" sz="1200" b="1" i="1" dirty="0">
                <a:solidFill>
                  <a:schemeClr val="bg1"/>
                </a:solidFill>
              </a:rPr>
              <a:t>Univ. of Nebraska-Lincoln</a:t>
            </a:r>
          </a:p>
        </p:txBody>
      </p:sp>
      <p:pic>
        <p:nvPicPr>
          <p:cNvPr id="19" name="Picture 18" descr="The image is showing the switching of the Dirac nodal line state from degenerate to gapped (bottom panels) of by reorientation of the antiferromagnetic order parameter (indicated by arrows on the top panels). " title="A Viable Material for Topological Antiferromagnetic Spintronics">
            <a:extLst>
              <a:ext uri="{FF2B5EF4-FFF2-40B4-BE49-F238E27FC236}">
                <a16:creationId xmlns:a16="http://schemas.microsoft.com/office/drawing/2014/main" id="{0E0DB96E-D1AA-4801-BBF2-8BD1D4012D51}"/>
              </a:ext>
            </a:extLst>
          </p:cNvPr>
          <p:cNvPicPr>
            <a:picLocks noChangeAspect="1"/>
          </p:cNvPicPr>
          <p:nvPr/>
        </p:nvPicPr>
        <p:blipFill>
          <a:blip r:embed="rId3"/>
          <a:stretch>
            <a:fillRect/>
          </a:stretch>
        </p:blipFill>
        <p:spPr>
          <a:xfrm>
            <a:off x="5136734" y="1641948"/>
            <a:ext cx="3261655" cy="3224948"/>
          </a:xfrm>
          <a:prstGeom prst="rect">
            <a:avLst/>
          </a:prstGeom>
        </p:spPr>
      </p:pic>
      <p:sp>
        <p:nvSpPr>
          <p:cNvPr id="2" name="Rectangle 1"/>
          <p:cNvSpPr/>
          <p:nvPr/>
        </p:nvSpPr>
        <p:spPr>
          <a:xfrm>
            <a:off x="3836894" y="6211669"/>
            <a:ext cx="4916894" cy="646331"/>
          </a:xfrm>
          <a:prstGeom prst="rect">
            <a:avLst/>
          </a:prstGeom>
        </p:spPr>
        <p:txBody>
          <a:bodyPr wrap="square">
            <a:spAutoFit/>
          </a:bodyPr>
          <a:lstStyle/>
          <a:p>
            <a:r>
              <a:rPr lang="en-US" sz="1200" dirty="0"/>
              <a:t>D.-F. Shao, G. Gurung, S.-H. Zhang, and E. Y. Tsymbal, “Dirac nodal line metal for topological antiferromagnetic spintronics,” </a:t>
            </a:r>
            <a:r>
              <a:rPr lang="en-US" sz="1200" i="1" dirty="0"/>
              <a:t>Physical Review Letters</a:t>
            </a:r>
            <a:r>
              <a:rPr lang="en-US" sz="1200" dirty="0"/>
              <a:t> </a:t>
            </a:r>
            <a:r>
              <a:rPr lang="en-US" sz="1200" b="1" dirty="0"/>
              <a:t>122</a:t>
            </a:r>
            <a:r>
              <a:rPr lang="en-US" sz="1200" dirty="0"/>
              <a:t>, 077203 </a:t>
            </a:r>
            <a:r>
              <a:rPr lang="en-US" sz="1200" dirty="0" smtClean="0"/>
              <a:t>(</a:t>
            </a:r>
            <a:r>
              <a:rPr lang="en-US" sz="1200" dirty="0"/>
              <a:t>2019</a:t>
            </a:r>
            <a:r>
              <a:rPr lang="en-US" sz="1200" dirty="0" smtClean="0"/>
              <a:t>).</a:t>
            </a:r>
            <a:endParaRPr lang="en-US" sz="1200" dirty="0"/>
          </a:p>
        </p:txBody>
      </p: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12128</TotalTime>
  <Words>257</Words>
  <Application>Microsoft Office PowerPoint</Application>
  <PresentationFormat>On-screen Show (4:3)</PresentationFormat>
  <Paragraphs>10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宋体</vt:lpstr>
      <vt:lpstr>Arial</vt:lpstr>
      <vt:lpstr>Calibri</vt:lpstr>
      <vt:lpstr>Century Gothic</vt:lpstr>
      <vt:lpstr>News Gothic MT</vt:lpstr>
      <vt:lpstr>Wingdings 2</vt:lpstr>
      <vt:lpstr>Breeze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Verona Skomski</cp:lastModifiedBy>
  <cp:revision>78</cp:revision>
  <cp:lastPrinted>2019-04-22T17:36:10Z</cp:lastPrinted>
  <dcterms:created xsi:type="dcterms:W3CDTF">2016-07-19T18:16:54Z</dcterms:created>
  <dcterms:modified xsi:type="dcterms:W3CDTF">2019-04-22T17:36:11Z</dcterms:modified>
  <cp:category/>
</cp:coreProperties>
</file>