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29" autoAdjust="0"/>
    <p:restoredTop sz="89339" autoAdjust="0"/>
  </p:normalViewPr>
  <p:slideViewPr>
    <p:cSldViewPr snapToGrid="0" snapToObjects="1">
      <p:cViewPr varScale="1">
        <p:scale>
          <a:sx n="111" d="100"/>
          <a:sy n="111" d="100"/>
        </p:scale>
        <p:origin x="103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9748" y="1995294"/>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1399747" y="3956266"/>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09929" y="-26103"/>
            <a:ext cx="5281622" cy="803189"/>
          </a:xfrm>
        </p:spPr>
        <p:txBody>
          <a:bodyPr/>
          <a:lstStyle>
            <a:lvl1pPr algn="l">
              <a:defRPr sz="2000">
                <a:solidFill>
                  <a:srgbClr val="FFFFFF"/>
                </a:solidFill>
              </a:defRPr>
            </a:lvl1p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513" y="25655"/>
            <a:ext cx="5795584" cy="731178"/>
          </a:xfrm>
        </p:spPr>
        <p:txBody>
          <a:bodyPr/>
          <a:lstStyle>
            <a:lvl1pPr algn="l">
              <a:defRPr sz="2400">
                <a:solidFill>
                  <a:schemeClr val="bg1"/>
                </a:solidFill>
              </a:defRPr>
            </a:lvl1pPr>
          </a:lstStyle>
          <a:p>
            <a:r>
              <a:rPr lang="en-US" dirty="0"/>
              <a:t>Click to edit Master title style</a:t>
            </a:r>
            <a:endParaRPr dirty="0"/>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Date Placeholder 4"/>
          <p:cNvSpPr>
            <a:spLocks noGrp="1"/>
          </p:cNvSpPr>
          <p:nvPr>
            <p:ph type="dt" sz="half" idx="10"/>
          </p:nvPr>
        </p:nvSpPr>
        <p:spPr/>
        <p:txBody>
          <a:bodyPr/>
          <a:lstStyle/>
          <a:p>
            <a:fld id="{DAA67AA0-DEF6-D741-AF0E-1BCF8203E1C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A67AA0-DEF6-D741-AF0E-1BCF8203E1C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46036" y="240822"/>
            <a:ext cx="5797964" cy="504198"/>
          </a:xfrm>
        </p:spPr>
        <p:txBody>
          <a:bodyPr/>
          <a:lstStyle>
            <a:lvl1pPr algn="l">
              <a:defRPr sz="2400">
                <a:solidFill>
                  <a:srgbClr val="FFFFFF"/>
                </a:solidFill>
              </a:defRPr>
            </a:lvl1pPr>
          </a:lstStyle>
          <a:p>
            <a:r>
              <a:rPr lang="en-US" dirty="0"/>
              <a:t>Click to edit Master title style</a:t>
            </a:r>
            <a:endParaRPr dirty="0"/>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Date Placeholder 6"/>
          <p:cNvSpPr>
            <a:spLocks noGrp="1"/>
          </p:cNvSpPr>
          <p:nvPr>
            <p:ph type="dt" sz="half" idx="10"/>
          </p:nvPr>
        </p:nvSpPr>
        <p:spPr/>
        <p:txBody>
          <a:bodyPr/>
          <a:lstStyle/>
          <a:p>
            <a:fld id="{DAA67AA0-DEF6-D741-AF0E-1BCF8203E1C0}"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AA67AA0-DEF6-D741-AF0E-1BCF8203E1C0}" type="datetimeFigureOut">
              <a:rPr lang="en-US" smtClean="0"/>
              <a:t>5/21/2020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FA1B1B6-1873-E042-A246-BC0F54B866B4}" type="slidenum">
              <a:rPr lang="en-US" smtClean="0"/>
              <a:t>‹#›</a:t>
            </a:fld>
            <a:endParaRPr lang="en-US"/>
          </a:p>
        </p:txBody>
      </p:sp>
      <p:pic>
        <p:nvPicPr>
          <p:cNvPr id="12" name="Picture 11" descr="DMR Templates 88P.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587"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4" r:id="rId4"/>
    <p:sldLayoutId id="2147483666" r:id="rId5"/>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9689" y="96745"/>
            <a:ext cx="5392993" cy="803867"/>
          </a:xfrm>
        </p:spPr>
        <p:txBody>
          <a:bodyPr anchor="ctr"/>
          <a:lstStyle/>
          <a:p>
            <a:pPr algn="ctr"/>
            <a:r>
              <a:rPr lang="en-US" sz="2000" b="1" dirty="0">
                <a:solidFill>
                  <a:schemeClr val="tx1"/>
                </a:solidFill>
                <a:latin typeface="Century Gothic" panose="020B0502020202020204" pitchFamily="34" charset="0"/>
              </a:rPr>
              <a:t>Ferroelectric Tunnel Junctions </a:t>
            </a:r>
            <a:r>
              <a:rPr lang="en-US" sz="2000" b="1" dirty="0" smtClean="0">
                <a:solidFill>
                  <a:schemeClr val="tx1"/>
                </a:solidFill>
                <a:latin typeface="Century Gothic" panose="020B0502020202020204" pitchFamily="34" charset="0"/>
              </a:rPr>
              <a:t>    Enhanced </a:t>
            </a:r>
            <a:r>
              <a:rPr lang="en-US" sz="2000" b="1" dirty="0">
                <a:solidFill>
                  <a:schemeClr val="tx1"/>
                </a:solidFill>
                <a:latin typeface="Century Gothic" panose="020B0502020202020204" pitchFamily="34" charset="0"/>
              </a:rPr>
              <a:t>by a Polar Oxide Barrier Layer</a:t>
            </a:r>
          </a:p>
        </p:txBody>
      </p:sp>
      <p:sp>
        <p:nvSpPr>
          <p:cNvPr id="7" name="Rectangle 6"/>
          <p:cNvSpPr/>
          <p:nvPr/>
        </p:nvSpPr>
        <p:spPr>
          <a:xfrm>
            <a:off x="4371035" y="1014660"/>
            <a:ext cx="4692577" cy="461665"/>
          </a:xfrm>
          <a:prstGeom prst="rect">
            <a:avLst/>
          </a:prstGeom>
        </p:spPr>
        <p:txBody>
          <a:bodyPr wrap="square" anchor="ctr">
            <a:spAutoFit/>
          </a:bodyPr>
          <a:lstStyle/>
          <a:p>
            <a:pPr algn="ctr"/>
            <a:r>
              <a:rPr lang="en-US" sz="1200" b="1" i="1" dirty="0">
                <a:solidFill>
                  <a:schemeClr val="bg1"/>
                </a:solidFill>
              </a:rPr>
              <a:t>Q. Yang, </a:t>
            </a:r>
            <a:r>
              <a:rPr lang="en-US" sz="1200" b="1" i="1" dirty="0" smtClean="0">
                <a:solidFill>
                  <a:schemeClr val="bg1"/>
                </a:solidFill>
              </a:rPr>
              <a:t>L. L. </a:t>
            </a:r>
            <a:r>
              <a:rPr lang="en-US" sz="1200" b="1" i="1" dirty="0">
                <a:solidFill>
                  <a:schemeClr val="bg1"/>
                </a:solidFill>
              </a:rPr>
              <a:t>Tao, E. Y. </a:t>
            </a:r>
            <a:r>
              <a:rPr lang="en-US" sz="1200" b="1" i="1" dirty="0" err="1">
                <a:solidFill>
                  <a:schemeClr val="bg1"/>
                </a:solidFill>
              </a:rPr>
              <a:t>Tsymbal</a:t>
            </a:r>
            <a:r>
              <a:rPr lang="en-US" sz="1200" b="1" i="1" dirty="0">
                <a:solidFill>
                  <a:schemeClr val="bg1"/>
                </a:solidFill>
              </a:rPr>
              <a:t>, and V. Alexandrov, </a:t>
            </a:r>
          </a:p>
          <a:p>
            <a:pPr algn="ctr"/>
            <a:r>
              <a:rPr lang="en-US" sz="1200" b="1" i="1" dirty="0" smtClean="0">
                <a:solidFill>
                  <a:schemeClr val="bg1"/>
                </a:solidFill>
              </a:rPr>
              <a:t>University </a:t>
            </a:r>
            <a:r>
              <a:rPr lang="en-US" sz="1200" b="1" i="1" dirty="0">
                <a:solidFill>
                  <a:schemeClr val="bg1"/>
                </a:solidFill>
              </a:rPr>
              <a:t>Nebraska-Lincoln</a:t>
            </a:r>
          </a:p>
        </p:txBody>
      </p:sp>
      <p:sp>
        <p:nvSpPr>
          <p:cNvPr id="8" name="Rectangle 7"/>
          <p:cNvSpPr/>
          <p:nvPr/>
        </p:nvSpPr>
        <p:spPr>
          <a:xfrm>
            <a:off x="152400" y="219417"/>
            <a:ext cx="2759824" cy="461665"/>
          </a:xfrm>
          <a:prstGeom prst="rect">
            <a:avLst/>
          </a:prstGeom>
        </p:spPr>
        <p:txBody>
          <a:bodyPr wrap="square" anchor="ctr">
            <a:spAutoFit/>
          </a:bodyPr>
          <a:lstStyle/>
          <a:p>
            <a:r>
              <a:rPr lang="en-US" sz="1200" b="1" dirty="0">
                <a:solidFill>
                  <a:schemeClr val="bg1"/>
                </a:solidFill>
              </a:rPr>
              <a:t>Nebraska MRSEC </a:t>
            </a:r>
          </a:p>
          <a:p>
            <a:r>
              <a:rPr lang="en-US" sz="1200" b="1" dirty="0">
                <a:solidFill>
                  <a:schemeClr val="bg1"/>
                </a:solidFill>
              </a:rPr>
              <a:t>DMR-1420645</a:t>
            </a:r>
          </a:p>
        </p:txBody>
      </p:sp>
      <p:sp>
        <p:nvSpPr>
          <p:cNvPr id="9" name="Text Box 28"/>
          <p:cNvSpPr txBox="1">
            <a:spLocks noChangeArrowheads="1"/>
          </p:cNvSpPr>
          <p:nvPr/>
        </p:nvSpPr>
        <p:spPr bwMode="auto">
          <a:xfrm>
            <a:off x="60960" y="1022754"/>
            <a:ext cx="4218635" cy="5124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Aft>
                <a:spcPts val="600"/>
              </a:spcAft>
            </a:pPr>
            <a:r>
              <a:rPr lang="en-US" sz="1400" dirty="0" smtClean="0"/>
              <a:t>Ferroelectric </a:t>
            </a:r>
            <a:r>
              <a:rPr lang="en-US" sz="1400" dirty="0"/>
              <a:t>tunnel </a:t>
            </a:r>
            <a:r>
              <a:rPr lang="en-US" sz="1400" dirty="0" smtClean="0"/>
              <a:t>junctions </a:t>
            </a:r>
            <a:r>
              <a:rPr lang="en-US" sz="1400" dirty="0"/>
              <a:t>(</a:t>
            </a:r>
            <a:r>
              <a:rPr lang="en-US" sz="1400" dirty="0" smtClean="0"/>
              <a:t>FTJs) consist </a:t>
            </a:r>
            <a:r>
              <a:rPr lang="en-US" sz="1400" dirty="0"/>
              <a:t>of two metal </a:t>
            </a:r>
            <a:r>
              <a:rPr lang="en-US" sz="1400" dirty="0" smtClean="0"/>
              <a:t>electrodes separated by a thin ferroelectric barrier layer. The electric resistance of an FTJ  changes when the electric polarization of this layer is reversed by an applied voltage. This property, known as the tunneling electroresistance (TER) effect, can be used for applications of FTJs in random-access memories. The enhancement of TER is beneficial for the applications. </a:t>
            </a:r>
          </a:p>
          <a:p>
            <a:pPr algn="just">
              <a:spcAft>
                <a:spcPts val="600"/>
              </a:spcAft>
            </a:pPr>
            <a:r>
              <a:rPr lang="en-US" sz="1400" dirty="0" smtClean="0"/>
              <a:t>Nebraska MRSEC researchers have proposed a </a:t>
            </a:r>
            <a:r>
              <a:rPr lang="en-US" sz="1400" dirty="0"/>
              <a:t>new </a:t>
            </a:r>
            <a:r>
              <a:rPr lang="en-US" sz="1400" dirty="0" smtClean="0"/>
              <a:t>concept to </a:t>
            </a:r>
            <a:r>
              <a:rPr lang="en-US" sz="1400" dirty="0"/>
              <a:t>design high-performance FTJs with </a:t>
            </a:r>
            <a:r>
              <a:rPr lang="en-US" sz="1400" dirty="0" smtClean="0"/>
              <a:t>enhanced TER. This design exploits property of a polar oxide material to create an ionic charge at the interface. When used in a composite barrier, it pins  polarization of the adjacent ferroelectric </a:t>
            </a:r>
            <a:r>
              <a:rPr lang="en-US" sz="1400" dirty="0"/>
              <a:t>layer </a:t>
            </a:r>
            <a:r>
              <a:rPr lang="en-US" sz="1400" dirty="0" smtClean="0"/>
              <a:t>which strongly reduces resistance of one of the FTJ states but does not affect the other. Using first-principles calculations, the researchers predicted that an ultrathin lanthanum aluminate (LaAlO</a:t>
            </a:r>
            <a:r>
              <a:rPr lang="en-US" sz="1400" baseline="-25000" dirty="0" smtClean="0"/>
              <a:t>3</a:t>
            </a:r>
            <a:r>
              <a:rPr lang="en-US" sz="1400" dirty="0" smtClean="0"/>
              <a:t>) layer enhances the TER of an FTJ with resistance ratio exceeding </a:t>
            </a:r>
            <a:r>
              <a:rPr lang="en-US" sz="1400" dirty="0"/>
              <a:t>a </a:t>
            </a:r>
            <a:r>
              <a:rPr lang="en-US" sz="1400" dirty="0" smtClean="0"/>
              <a:t>factor </a:t>
            </a:r>
            <a:r>
              <a:rPr lang="en-US" sz="1400" dirty="0"/>
              <a:t>of </a:t>
            </a:r>
            <a:r>
              <a:rPr lang="en-US" sz="1400" dirty="0" smtClean="0"/>
              <a:t>ten thousand. Such enhanced </a:t>
            </a:r>
            <a:r>
              <a:rPr lang="en-US" sz="1400" dirty="0"/>
              <a:t>performance </a:t>
            </a:r>
            <a:r>
              <a:rPr lang="en-US" sz="1400" dirty="0" smtClean="0"/>
              <a:t>of the proposed FTJ can be exploited for device applications. </a:t>
            </a:r>
            <a:endParaRPr lang="en-US" sz="1400" dirty="0"/>
          </a:p>
        </p:txBody>
      </p:sp>
      <p:sp>
        <p:nvSpPr>
          <p:cNvPr id="12" name="Rectangle 11"/>
          <p:cNvSpPr/>
          <p:nvPr/>
        </p:nvSpPr>
        <p:spPr>
          <a:xfrm>
            <a:off x="152400" y="745755"/>
            <a:ext cx="561033" cy="276999"/>
          </a:xfrm>
          <a:prstGeom prst="rect">
            <a:avLst/>
          </a:prstGeom>
        </p:spPr>
        <p:txBody>
          <a:bodyPr wrap="square" anchor="ctr">
            <a:spAutoFit/>
          </a:bodyPr>
          <a:lstStyle/>
          <a:p>
            <a:r>
              <a:rPr lang="en-US" sz="1200" b="1" dirty="0" smtClean="0">
                <a:solidFill>
                  <a:srgbClr val="002060"/>
                </a:solidFill>
              </a:rPr>
              <a:t>2020</a:t>
            </a:r>
            <a:endParaRPr lang="en-US" sz="1200" b="1" dirty="0">
              <a:solidFill>
                <a:srgbClr val="002060"/>
              </a:solidFill>
            </a:endParaRPr>
          </a:p>
        </p:txBody>
      </p:sp>
      <p:sp>
        <p:nvSpPr>
          <p:cNvPr id="5" name="TextBox 4"/>
          <p:cNvSpPr txBox="1"/>
          <p:nvPr/>
        </p:nvSpPr>
        <p:spPr>
          <a:xfrm>
            <a:off x="4554731" y="4028393"/>
            <a:ext cx="4265073" cy="1938992"/>
          </a:xfrm>
          <a:prstGeom prst="rect">
            <a:avLst/>
          </a:prstGeom>
          <a:noFill/>
        </p:spPr>
        <p:txBody>
          <a:bodyPr wrap="square" rtlCol="0">
            <a:spAutoFit/>
          </a:bodyPr>
          <a:lstStyle/>
          <a:p>
            <a:pPr algn="just"/>
            <a:r>
              <a:rPr lang="en-US" sz="1200" i="1" dirty="0"/>
              <a:t>Schematic </a:t>
            </a:r>
            <a:r>
              <a:rPr lang="en-US" sz="1200" i="1" dirty="0" smtClean="0"/>
              <a:t>showing a ferroelectric tunnel junction (FTJ) with a composite barrier consisting of a ferroelectric layer (red) and a polar lanthanum aluminate (LaAlO</a:t>
            </a:r>
            <a:r>
              <a:rPr lang="en-US" sz="1200" i="1" baseline="-25000" dirty="0" smtClean="0"/>
              <a:t>3</a:t>
            </a:r>
            <a:r>
              <a:rPr lang="en-US" sz="1200" i="1" dirty="0" smtClean="0"/>
              <a:t>) layer (brown). </a:t>
            </a:r>
            <a:r>
              <a:rPr lang="en-US" sz="1200" i="1" dirty="0"/>
              <a:t>The </a:t>
            </a:r>
            <a:r>
              <a:rPr lang="en-US" sz="1200" i="1" dirty="0" smtClean="0"/>
              <a:t>LaAlO</a:t>
            </a:r>
            <a:r>
              <a:rPr lang="en-US" sz="1200" i="1" baseline="-25000" dirty="0" smtClean="0"/>
              <a:t>3</a:t>
            </a:r>
            <a:r>
              <a:rPr lang="en-US" sz="1200" i="1" dirty="0" smtClean="0"/>
              <a:t> layer creates a positive ionic charge at the interface which pins ferroelectric polarization (P) away from it. This property makes one state having a uniform polarization (top panel) and the other state having a head-to-head polarization (bottom panel). As a result the resistance of the FTJ corresponding to the two polarization states differs significantly, resulting in the enhanced TER effect.  </a:t>
            </a:r>
            <a:endParaRPr lang="en-US" sz="1200" i="1" dirty="0"/>
          </a:p>
        </p:txBody>
      </p:sp>
      <p:sp>
        <p:nvSpPr>
          <p:cNvPr id="10" name="Rectangle 9">
            <a:extLst>
              <a:ext uri="{FF2B5EF4-FFF2-40B4-BE49-F238E27FC236}">
                <a16:creationId xmlns:a16="http://schemas.microsoft.com/office/drawing/2014/main" id="{D20A0C07-95D5-304C-941C-39ED03690C0B}"/>
              </a:ext>
            </a:extLst>
          </p:cNvPr>
          <p:cNvSpPr/>
          <p:nvPr/>
        </p:nvSpPr>
        <p:spPr>
          <a:xfrm>
            <a:off x="4554731" y="6211669"/>
            <a:ext cx="4241783" cy="646331"/>
          </a:xfrm>
          <a:prstGeom prst="rect">
            <a:avLst/>
          </a:prstGeom>
        </p:spPr>
        <p:txBody>
          <a:bodyPr wrap="square">
            <a:spAutoFit/>
          </a:bodyPr>
          <a:lstStyle/>
          <a:p>
            <a:r>
              <a:rPr lang="en-GB" sz="1200" dirty="0">
                <a:solidFill>
                  <a:srgbClr val="000000"/>
                </a:solidFill>
                <a:latin typeface="Arial" panose="020B0604020202020204" pitchFamily="34" charset="0"/>
                <a:ea typeface="Times New Roman" panose="02020603050405020304" pitchFamily="18" charset="0"/>
                <a:cs typeface="Arial" panose="020B0604020202020204" pitchFamily="34" charset="0"/>
              </a:rPr>
              <a:t>Q. Yang, L. L. Tao, Y. Zhang, M. Li, Z. Jiang, E. Y. Tsymbal, and V. Alexandrov, </a:t>
            </a:r>
            <a:r>
              <a:rPr lang="en-GB" sz="12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Ferroelectric </a:t>
            </a:r>
            <a:r>
              <a:rPr lang="en-GB" sz="1200" dirty="0">
                <a:solidFill>
                  <a:srgbClr val="000000"/>
                </a:solidFill>
                <a:latin typeface="Arial" panose="020B0604020202020204" pitchFamily="34" charset="0"/>
                <a:ea typeface="Times New Roman" panose="02020603050405020304" pitchFamily="18" charset="0"/>
                <a:cs typeface="Arial" panose="020B0604020202020204" pitchFamily="34" charset="0"/>
              </a:rPr>
              <a:t>tunnel junctions enhanced by a polar oxide barrier </a:t>
            </a:r>
            <a:r>
              <a:rPr lang="en-GB" sz="12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layer.</a:t>
            </a:r>
            <a:r>
              <a:rPr lang="en-GB" sz="1200" i="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GB" sz="1200" i="1" dirty="0">
                <a:solidFill>
                  <a:srgbClr val="000000"/>
                </a:solidFill>
                <a:latin typeface="Arial" panose="020B0604020202020204" pitchFamily="34" charset="0"/>
                <a:ea typeface="Times New Roman" panose="02020603050405020304" pitchFamily="18" charset="0"/>
                <a:cs typeface="Arial" panose="020B0604020202020204" pitchFamily="34" charset="0"/>
              </a:rPr>
              <a:t>Nano Letters </a:t>
            </a:r>
            <a:r>
              <a:rPr lang="en-GB" sz="1200" b="1" dirty="0">
                <a:solidFill>
                  <a:srgbClr val="000000"/>
                </a:solidFill>
                <a:latin typeface="Arial" panose="020B0604020202020204" pitchFamily="34" charset="0"/>
                <a:ea typeface="Times New Roman" panose="02020603050405020304" pitchFamily="18" charset="0"/>
                <a:cs typeface="Arial" panose="020B0604020202020204" pitchFamily="34" charset="0"/>
              </a:rPr>
              <a:t>19</a:t>
            </a:r>
            <a:r>
              <a:rPr lang="en-GB" sz="1200" dirty="0">
                <a:solidFill>
                  <a:srgbClr val="000000"/>
                </a:solidFill>
                <a:latin typeface="Arial" panose="020B0604020202020204" pitchFamily="34" charset="0"/>
                <a:ea typeface="Times New Roman" panose="02020603050405020304" pitchFamily="18" charset="0"/>
                <a:cs typeface="Arial" panose="020B0604020202020204" pitchFamily="34" charset="0"/>
              </a:rPr>
              <a:t>, 7385 (2019). </a:t>
            </a:r>
            <a:endParaRPr lang="en-US" sz="1200" dirty="0">
              <a:latin typeface="Arial" panose="020B0604020202020204" pitchFamily="34" charset="0"/>
              <a:cs typeface="Arial" panose="020B0604020202020204" pitchFamily="34" charset="0"/>
            </a:endParaRPr>
          </a:p>
        </p:txBody>
      </p:sp>
      <p:pic>
        <p:nvPicPr>
          <p:cNvPr id="3" name="Picture 2" descr="Schematic showing a ferroelectric tunnel junction (FTJ) with a composite barrier consisting of a ferroelectric layer and a polar lanthanum aluminate (LaAlO3) layer. The LaAlO3 layer creates a positive ionic charge at the interface which pins ferroelectric polarization away from it. This property makes one state having a uniform polarization (top panel) and the other state having a head-to-head polarization (bottom panel). As a result the resistance of the FTJ corresponding to the two polarization states differs significantly, resulting in the enhanced TER effect.  " title="Ferroelectric tunnel junction "/>
          <p:cNvPicPr>
            <a:picLocks noChangeAspect="1"/>
          </p:cNvPicPr>
          <p:nvPr/>
        </p:nvPicPr>
        <p:blipFill>
          <a:blip r:embed="rId2"/>
          <a:stretch>
            <a:fillRect/>
          </a:stretch>
        </p:blipFill>
        <p:spPr>
          <a:xfrm>
            <a:off x="4809454" y="1736584"/>
            <a:ext cx="3863652" cy="2214994"/>
          </a:xfrm>
          <a:prstGeom prst="rect">
            <a:avLst/>
          </a:prstGeom>
        </p:spPr>
      </p:pic>
    </p:spTree>
    <p:extLst>
      <p:ext uri="{BB962C8B-B14F-4D97-AF65-F5344CB8AC3E}">
        <p14:creationId xmlns:p14="http://schemas.microsoft.com/office/powerpoint/2010/main" val="32431732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16217</TotalTime>
  <Words>379</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News Gothic MT</vt:lpstr>
      <vt:lpstr>Times New Roman</vt:lpstr>
      <vt:lpstr>Wingdings 2</vt:lpstr>
      <vt:lpstr>Breeze</vt:lpstr>
      <vt:lpstr>Ferroelectric Tunnel Junctions     Enhanced by a Polar Oxide Barrier Layer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dc:creator>
  <cp:keywords/>
  <dc:description/>
  <cp:lastModifiedBy>Verona Skomski</cp:lastModifiedBy>
  <cp:revision>84</cp:revision>
  <cp:lastPrinted>2016-08-01T15:14:13Z</cp:lastPrinted>
  <dcterms:created xsi:type="dcterms:W3CDTF">2016-07-19T18:16:54Z</dcterms:created>
  <dcterms:modified xsi:type="dcterms:W3CDTF">2020-05-21T20:10:39Z</dcterms:modified>
  <cp:category/>
</cp:coreProperties>
</file>