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0" autoAdjust="0"/>
    <p:restoredTop sz="89339" autoAdjust="0"/>
  </p:normalViewPr>
  <p:slideViewPr>
    <p:cSldViewPr snapToGrid="0" snapToObjects="1">
      <p:cViewPr varScale="1">
        <p:scale>
          <a:sx n="111" d="100"/>
          <a:sy n="111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841" y="45218"/>
            <a:ext cx="4523079" cy="803867"/>
          </a:xfrm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Hybrid 2D-Ferroelectric Structures for Information Technology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A. </a:t>
            </a:r>
            <a:r>
              <a:rPr lang="en-US" sz="1200" b="1" i="1" dirty="0" err="1" smtClean="0">
                <a:solidFill>
                  <a:schemeClr val="bg1"/>
                </a:solidFill>
              </a:rPr>
              <a:t>Gruverman</a:t>
            </a:r>
            <a:r>
              <a:rPr lang="en-US" sz="1200" b="1" i="1" dirty="0" smtClean="0">
                <a:solidFill>
                  <a:schemeClr val="bg1"/>
                </a:solidFill>
              </a:rPr>
              <a:t>, A. Sinitskii, and E. Y. Tsymbal , Univ. Nebraska-Lincoln, and C.-B. </a:t>
            </a:r>
            <a:r>
              <a:rPr lang="en-US" sz="1200" b="1" i="1" dirty="0" err="1" smtClean="0">
                <a:solidFill>
                  <a:schemeClr val="bg1"/>
                </a:solidFill>
              </a:rPr>
              <a:t>Eom</a:t>
            </a:r>
            <a:r>
              <a:rPr lang="en-US" sz="1200" b="1" i="1" dirty="0" smtClean="0">
                <a:solidFill>
                  <a:schemeClr val="bg1"/>
                </a:solidFill>
              </a:rPr>
              <a:t>, Univ. Wisconsin-Madison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19417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Nebraska MRSEC </a:t>
            </a: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DMR-1420645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53788" y="1630031"/>
            <a:ext cx="408632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1400" dirty="0" smtClean="0"/>
              <a:t>Ferroelectric </a:t>
            </a:r>
            <a:r>
              <a:rPr lang="en-US" sz="1400" dirty="0"/>
              <a:t>materials possess </a:t>
            </a:r>
            <a:r>
              <a:rPr lang="en-US" sz="1400" dirty="0" smtClean="0"/>
              <a:t>an electric polarization switchable by an applied electric field. This property is preserved down </a:t>
            </a:r>
            <a:r>
              <a:rPr lang="en-US" sz="1400" dirty="0"/>
              <a:t>to the </a:t>
            </a:r>
            <a:r>
              <a:rPr lang="en-US" sz="1400" dirty="0" smtClean="0"/>
              <a:t>nanometer scale, opening </a:t>
            </a:r>
            <a:r>
              <a:rPr lang="en-US" sz="1400" dirty="0"/>
              <a:t>avenues for novel </a:t>
            </a:r>
            <a:r>
              <a:rPr lang="en-US" sz="1400" dirty="0" smtClean="0"/>
              <a:t>applications </a:t>
            </a:r>
            <a:r>
              <a:rPr lang="en-US" sz="1400" dirty="0"/>
              <a:t>in </a:t>
            </a:r>
            <a:r>
              <a:rPr lang="en-US" sz="1400" dirty="0" err="1" smtClean="0"/>
              <a:t>nanoelectronics</a:t>
            </a:r>
            <a:r>
              <a:rPr lang="en-US" sz="1400" dirty="0" smtClean="0"/>
              <a:t>. Nebraska MRSEC researchers have implemented hybrid </a:t>
            </a:r>
            <a:r>
              <a:rPr lang="en-US" sz="1400" dirty="0"/>
              <a:t>electronic devices comprising </a:t>
            </a:r>
            <a:r>
              <a:rPr lang="en-US" sz="1400" dirty="0" smtClean="0"/>
              <a:t>two-dimensional (2D) materials and ferroelectric thin films of barium </a:t>
            </a:r>
            <a:r>
              <a:rPr lang="en-US" sz="1400" dirty="0" err="1" smtClean="0"/>
              <a:t>titanate</a:t>
            </a:r>
            <a:r>
              <a:rPr lang="en-US" sz="1400" dirty="0" smtClean="0"/>
              <a:t> (BaTiO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 that </a:t>
            </a:r>
            <a:r>
              <a:rPr lang="en-US" sz="1400" dirty="0"/>
              <a:t>exhibit polarization-controlled non-volatile modulation of the electronic </a:t>
            </a:r>
            <a:r>
              <a:rPr lang="en-US" sz="1400" dirty="0" smtClean="0"/>
              <a:t>properties. Using 2D transition </a:t>
            </a:r>
            <a:r>
              <a:rPr lang="en-US" sz="1400" dirty="0"/>
              <a:t>metal </a:t>
            </a:r>
            <a:r>
              <a:rPr lang="en-US" sz="1400" dirty="0" err="1"/>
              <a:t>dichalcogenides</a:t>
            </a:r>
            <a:r>
              <a:rPr lang="en-US" sz="1400" dirty="0"/>
              <a:t>, such as </a:t>
            </a:r>
            <a:r>
              <a:rPr lang="en-US" sz="1400" dirty="0" smtClean="0"/>
              <a:t>MoS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the researchers showed that </a:t>
            </a:r>
            <a:r>
              <a:rPr lang="en-US" sz="1400" dirty="0"/>
              <a:t>electrical switching of </a:t>
            </a:r>
            <a:r>
              <a:rPr lang="en-US" sz="1400" dirty="0" smtClean="0"/>
              <a:t>polarization </a:t>
            </a:r>
            <a:r>
              <a:rPr lang="en-US" sz="1400" dirty="0"/>
              <a:t>in </a:t>
            </a:r>
            <a:r>
              <a:rPr lang="en-US" sz="1400" dirty="0" smtClean="0"/>
              <a:t>the hybrid </a:t>
            </a:r>
            <a:r>
              <a:rPr lang="en-US" sz="1400" dirty="0"/>
              <a:t>MoS</a:t>
            </a:r>
            <a:r>
              <a:rPr lang="en-US" sz="1400" baseline="-25000" dirty="0"/>
              <a:t>2</a:t>
            </a:r>
            <a:r>
              <a:rPr lang="en-US" sz="1400" dirty="0"/>
              <a:t>/BaTiO</a:t>
            </a:r>
            <a:r>
              <a:rPr lang="en-US" sz="1400" baseline="-25000" dirty="0"/>
              <a:t>3</a:t>
            </a:r>
            <a:r>
              <a:rPr lang="en-US" sz="1400" dirty="0" smtClean="0"/>
              <a:t> structures leads </a:t>
            </a:r>
            <a:r>
              <a:rPr lang="en-US" sz="1400" dirty="0"/>
              <a:t>to a drastic </a:t>
            </a:r>
            <a:r>
              <a:rPr lang="en-US" sz="1400" dirty="0" smtClean="0"/>
              <a:t>change in resistance, which remains stable in the absence of electric field</a:t>
            </a:r>
            <a:r>
              <a:rPr lang="en-US" sz="1400" dirty="0"/>
              <a:t>. </a:t>
            </a:r>
            <a:r>
              <a:rPr lang="en-US" sz="1400" dirty="0" smtClean="0"/>
              <a:t>These resistive changes can be </a:t>
            </a:r>
            <a:r>
              <a:rPr lang="en-US" sz="1400" dirty="0"/>
              <a:t>localized to the nanoscale </a:t>
            </a:r>
            <a:r>
              <a:rPr lang="en-US" sz="1400" dirty="0" smtClean="0"/>
              <a:t>dimensions, thus opening </a:t>
            </a:r>
            <a:r>
              <a:rPr lang="en-US" sz="1400" dirty="0"/>
              <a:t>a pathway towards non-volatile, high-density, energy-efficient memory devices. 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3456" y="5200239"/>
            <a:ext cx="373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A hybrid </a:t>
            </a:r>
            <a:r>
              <a:rPr lang="en-US" sz="1200" i="1" dirty="0" smtClean="0"/>
              <a:t>MoS</a:t>
            </a:r>
            <a:r>
              <a:rPr lang="en-US" sz="1200" i="1" baseline="-25000" dirty="0" smtClean="0"/>
              <a:t>2</a:t>
            </a:r>
            <a:r>
              <a:rPr lang="en-US" sz="1200" i="1" dirty="0" smtClean="0"/>
              <a:t>/BaTiO</a:t>
            </a:r>
            <a:r>
              <a:rPr lang="en-US" sz="1200" i="1" baseline="-25000" dirty="0" smtClean="0"/>
              <a:t>3</a:t>
            </a:r>
            <a:r>
              <a:rPr lang="en-US" sz="1200" i="1" dirty="0" smtClean="0"/>
              <a:t> ferroelectric </a:t>
            </a:r>
            <a:r>
              <a:rPr lang="en-US" sz="1200" i="1" dirty="0"/>
              <a:t>tunnel </a:t>
            </a:r>
            <a:r>
              <a:rPr lang="en-US" sz="1200" i="1" dirty="0" smtClean="0"/>
              <a:t>junction showing</a:t>
            </a:r>
            <a:r>
              <a:rPr lang="en-US" sz="1200" i="1" dirty="0"/>
              <a:t> (a)</a:t>
            </a:r>
            <a:r>
              <a:rPr lang="en-US" sz="1200" i="1" dirty="0" smtClean="0"/>
              <a:t> its nanoscale topography and (b) local </a:t>
            </a:r>
            <a:r>
              <a:rPr lang="en-US" sz="1200" i="1" dirty="0"/>
              <a:t>polarization </a:t>
            </a:r>
            <a:r>
              <a:rPr lang="en-US" sz="1200" i="1" dirty="0" smtClean="0"/>
              <a:t>switching for different amplitude and duration of the applied voltage pulse. </a:t>
            </a:r>
            <a:endParaRPr lang="en-US" sz="1200" i="1" dirty="0"/>
          </a:p>
        </p:txBody>
      </p:sp>
      <p:grpSp>
        <p:nvGrpSpPr>
          <p:cNvPr id="4" name="Group 3" descr="A hybrid MoS2/BaTiO3 ferroelectric tunnel junction is shown with his nanoscale topography and local polarization switching for different amplitude and duration of the applied voltage pulse." title="Hybrid 2D-Ferroelectric Structures for Information Technology"/>
          <p:cNvGrpSpPr/>
          <p:nvPr/>
        </p:nvGrpSpPr>
        <p:grpSpPr>
          <a:xfrm>
            <a:off x="5088088" y="1694556"/>
            <a:ext cx="3345719" cy="3287083"/>
            <a:chOff x="5088088" y="1694556"/>
            <a:chExt cx="3345719" cy="32870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2682" b="2086"/>
            <a:stretch/>
          </p:blipFill>
          <p:spPr>
            <a:xfrm>
              <a:off x="5088088" y="1694556"/>
              <a:ext cx="3345719" cy="15585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2631" y="3438106"/>
              <a:ext cx="3101800" cy="154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11806</TotalTime>
  <Words>200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News Gothic MT</vt:lpstr>
      <vt:lpstr>Wingdings 2</vt:lpstr>
      <vt:lpstr>Breeze</vt:lpstr>
      <vt:lpstr>Hybrid 2D-Ferroelectric Structures for Information Technology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Verona Skomski</cp:lastModifiedBy>
  <cp:revision>41</cp:revision>
  <cp:lastPrinted>2016-08-01T15:14:13Z</cp:lastPrinted>
  <dcterms:created xsi:type="dcterms:W3CDTF">2016-07-19T18:16:54Z</dcterms:created>
  <dcterms:modified xsi:type="dcterms:W3CDTF">2017-05-23T18:02:51Z</dcterms:modified>
  <cp:category/>
</cp:coreProperties>
</file>