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8" r:id="rId2"/>
  </p:sldIdLst>
  <p:sldSz cx="9144000" cy="6858000" type="screen4x3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christos argyropoulos" initials="ca" lastIdx="1" clrIdx="0">
    <p:extLst>
      <p:ext uri="{19B8F6BF-5375-455C-9EA6-DF929625EA0E}">
        <p15:presenceInfo xmlns:p15="http://schemas.microsoft.com/office/powerpoint/2012/main" userId="5d6e5b378b08823e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130" autoAdjust="0"/>
    <p:restoredTop sz="94660"/>
  </p:normalViewPr>
  <p:slideViewPr>
    <p:cSldViewPr snapToGrid="0" snapToObjects="1">
      <p:cViewPr varScale="1">
        <p:scale>
          <a:sx n="70" d="100"/>
          <a:sy n="70" d="100"/>
        </p:scale>
        <p:origin x="1680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commentAuthors" Target="commentAuthors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99748" y="1995294"/>
            <a:ext cx="6498158" cy="1724867"/>
          </a:xfrm>
        </p:spPr>
        <p:txBody>
          <a:bodyPr vert="horz" lIns="91440" tIns="45720" rIns="91440" bIns="45720" rtlCol="0" anchor="b" anchorCtr="0">
            <a:noAutofit/>
          </a:bodyPr>
          <a:lstStyle>
            <a:lvl1pPr marL="0" indent="0" algn="ctr" defTabSz="914400" rtl="0" eaLnBrk="1" latinLnBrk="0" hangingPunct="1">
              <a:spcBef>
                <a:spcPct val="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sz="4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Click to edit Master title style</a:t>
            </a:r>
            <a:endParaRPr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99747" y="3956266"/>
            <a:ext cx="6498159" cy="916641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ts val="3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A67AA0-DEF6-D741-AF0E-1BCF8203E1C0}" type="datetimeFigureOut">
              <a:rPr lang="en-US" smtClean="0"/>
              <a:t>4/22/2019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1B1B6-1873-E042-A246-BC0F54B866B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09929" y="-26103"/>
            <a:ext cx="5281622" cy="803189"/>
          </a:xfrm>
        </p:spPr>
        <p:txBody>
          <a:bodyPr/>
          <a:lstStyle>
            <a:lvl1pPr algn="l">
              <a:defRPr sz="2000">
                <a:solidFill>
                  <a:srgbClr val="FFFFFF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A67AA0-DEF6-D741-AF0E-1BCF8203E1C0}" type="datetimeFigureOut">
              <a:rPr lang="en-US" smtClean="0"/>
              <a:t>4/22/2019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1B1B6-1873-E042-A246-BC0F54B866B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66513" y="25655"/>
            <a:ext cx="5795584" cy="731178"/>
          </a:xfrm>
        </p:spPr>
        <p:txBody>
          <a:bodyPr/>
          <a:lstStyle>
            <a:lvl1pPr algn="l">
              <a:defRPr sz="24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49275" y="1600201"/>
            <a:ext cx="3840480" cy="4343400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16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1071" y="1600201"/>
            <a:ext cx="3840480" cy="4343400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16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A67AA0-DEF6-D741-AF0E-1BCF8203E1C0}" type="datetimeFigureOut">
              <a:rPr lang="en-US" smtClean="0"/>
              <a:t>4/22/2019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1B1B6-1873-E042-A246-BC0F54B866B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2403144"/>
            <a:ext cx="8056563" cy="1362075"/>
          </a:xfrm>
        </p:spPr>
        <p:txBody>
          <a:bodyPr anchor="b" anchorCtr="0"/>
          <a:lstStyle>
            <a:lvl1pPr algn="ctr">
              <a:defRPr sz="4600" b="0" cap="none" baseline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9275" y="3736005"/>
            <a:ext cx="8056563" cy="1500187"/>
          </a:xfrm>
        </p:spPr>
        <p:txBody>
          <a:bodyPr anchor="t" anchorCtr="0">
            <a:normAutofit/>
          </a:bodyPr>
          <a:lstStyle>
            <a:lvl1pPr marL="0" indent="0" algn="ctr">
              <a:spcBef>
                <a:spcPts val="300"/>
              </a:spcBef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A67AA0-DEF6-D741-AF0E-1BCF8203E1C0}" type="datetimeFigureOut">
              <a:rPr lang="en-US" smtClean="0"/>
              <a:t>4/22/2019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1B1B6-1873-E042-A246-BC0F54B866B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46036" y="240822"/>
            <a:ext cx="5797964" cy="504198"/>
          </a:xfrm>
        </p:spPr>
        <p:txBody>
          <a:bodyPr/>
          <a:lstStyle>
            <a:lvl1pPr algn="l">
              <a:defRPr sz="2400">
                <a:solidFill>
                  <a:srgbClr val="FFFFFF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9274" y="1453224"/>
            <a:ext cx="3840480" cy="750887"/>
          </a:xfrm>
        </p:spPr>
        <p:txBody>
          <a:bodyPr anchor="b">
            <a:noAutofit/>
          </a:bodyPr>
          <a:lstStyle>
            <a:lvl1pPr marL="0" indent="0" algn="l">
              <a:spcBef>
                <a:spcPts val="0"/>
              </a:spcBef>
              <a:buNone/>
              <a:defRPr sz="1600" b="1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9274" y="2347415"/>
            <a:ext cx="3840480" cy="3596185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1070" y="1453224"/>
            <a:ext cx="3840480" cy="750887"/>
          </a:xfrm>
        </p:spPr>
        <p:txBody>
          <a:bodyPr anchor="b">
            <a:noAutofit/>
          </a:bodyPr>
          <a:lstStyle>
            <a:lvl1pPr marL="0" indent="0" algn="l">
              <a:spcBef>
                <a:spcPts val="0"/>
              </a:spcBef>
              <a:buNone/>
              <a:defRPr sz="1600" b="1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1070" y="2347415"/>
            <a:ext cx="3840480" cy="3596185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A67AA0-DEF6-D741-AF0E-1BCF8203E1C0}" type="datetimeFigureOut">
              <a:rPr lang="en-US" smtClean="0"/>
              <a:t>4/22/2019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1B1B6-1873-E042-A246-BC0F54B866B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2.jpg"/><Relationship Id="rId12" Type="http://schemas.openxmlformats.org/officeDocument/2006/relationships/image" Target="../media/image7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11" Type="http://schemas.openxmlformats.org/officeDocument/2006/relationships/image" Target="../media/image6.jp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5.jp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4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49275" y="107576"/>
            <a:ext cx="8042276" cy="1336956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9275" y="1600201"/>
            <a:ext cx="8042276" cy="4343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629835" y="627566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DAA67AA0-DEF6-D741-AF0E-1BCF8203E1C0}" type="datetimeFigureOut">
              <a:rPr lang="en-US" smtClean="0"/>
              <a:t>4/22/2019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4458" y="6275668"/>
            <a:ext cx="484094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97906" y="6275668"/>
            <a:ext cx="990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fld id="{1FA1B1B6-1873-E042-A246-BC0F54B866B4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DMR Templates BMAT.jpg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8" name="Picture 7" descr="DMR Templates MMN.jpg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9" name="Picture 8" descr="DMR Templates CER.jpg"/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0" name="Picture 9" descr="DMR Templates CMMT.jpg"/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1" name="Picture 10" descr="DMR Templates D.jpg"/>
          <p:cNvPicPr>
            <a:picLocks noChangeAspect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2" name="Picture 11" descr="DMR Templates 88P.jpg"/>
          <p:cNvPicPr>
            <a:picLocks noChangeAspect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5" r:id="rId3"/>
    <p:sldLayoutId id="2147483664" r:id="rId4"/>
    <p:sldLayoutId id="2147483666" r:id="rId5"/>
  </p:sldLayoutIdLst>
  <p:txStyles>
    <p:titleStyle>
      <a:lvl1pPr algn="ctr" defTabSz="914400" rtl="0" eaLnBrk="1" latinLnBrk="0" hangingPunct="1">
        <a:spcBef>
          <a:spcPct val="0"/>
        </a:spcBef>
        <a:buNone/>
        <a:defRPr sz="46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349250" indent="-349250" algn="l" defTabSz="914400" rtl="0" eaLnBrk="1" latinLnBrk="0" hangingPunct="1">
        <a:spcBef>
          <a:spcPts val="20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"/>
        <a:defRPr sz="2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336550" algn="l" defTabSz="914400" rtl="0" eaLnBrk="1" latinLnBrk="0" hangingPunct="1">
        <a:spcBef>
          <a:spcPts val="600"/>
        </a:spcBef>
        <a:buClr>
          <a:schemeClr val="accent1">
            <a:lumMod val="75000"/>
          </a:schemeClr>
        </a:buClr>
        <a:buSzPct val="110000"/>
        <a:buFont typeface="Wingdings 2" pitchFamily="18" charset="2"/>
        <a:buChar char=""/>
        <a:defRPr sz="22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968375" indent="-282575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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263650" indent="-295275" algn="l" defTabSz="914400" rtl="0" eaLnBrk="1" latinLnBrk="0" hangingPunct="1">
        <a:spcBef>
          <a:spcPts val="600"/>
        </a:spcBef>
        <a:buClr>
          <a:schemeClr val="accent1">
            <a:lumMod val="75000"/>
          </a:schemeClr>
        </a:buClr>
        <a:buSzPct val="110000"/>
        <a:buFont typeface="Wingdings 2" pitchFamily="18" charset="2"/>
        <a:buChar char="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1546225" indent="-282575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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1828800" indent="-282575" algn="l" defTabSz="914400" rtl="0" eaLnBrk="1" latinLnBrk="0" hangingPunct="1">
        <a:spcBef>
          <a:spcPct val="20000"/>
        </a:spcBef>
        <a:buClr>
          <a:schemeClr val="accent2"/>
        </a:buClr>
        <a:buSzPct val="110000"/>
        <a:buFont typeface="Wingdings 2" pitchFamily="18" charset="2"/>
        <a:buChar char="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117725" indent="-282575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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2398713" indent="-282575" algn="l" defTabSz="914400" rtl="0" eaLnBrk="1" latinLnBrk="0" hangingPunct="1">
        <a:spcBef>
          <a:spcPct val="20000"/>
        </a:spcBef>
        <a:buClr>
          <a:schemeClr val="accent2"/>
        </a:buClr>
        <a:buSzPct val="110000"/>
        <a:buFont typeface="Wingdings 2" pitchFamily="18" charset="2"/>
        <a:buChar char="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2689225" indent="-282575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"/>
        <a:defRPr lang="en-US" sz="1800" kern="1200" dirty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78459" y="108388"/>
            <a:ext cx="6244682" cy="803867"/>
          </a:xfrm>
        </p:spPr>
        <p:txBody>
          <a:bodyPr anchor="ctr"/>
          <a:lstStyle/>
          <a:p>
            <a:pPr algn="ctr"/>
            <a:r>
              <a:rPr lang="en-US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New Hybrid </a:t>
            </a:r>
            <a:r>
              <a:rPr lang="en-US" sz="2000" b="1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Heterostructure </a:t>
            </a:r>
            <a:br>
              <a:rPr lang="en-US" sz="2000" b="1" dirty="0" smtClean="0">
                <a:solidFill>
                  <a:schemeClr val="tx1"/>
                </a:solidFill>
                <a:latin typeface="Century Gothic" panose="020B0502020202020204" pitchFamily="34" charset="0"/>
              </a:rPr>
            </a:br>
            <a:r>
              <a:rPr lang="en-US" sz="2000" b="1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Nanophotonic </a:t>
            </a:r>
            <a:r>
              <a:rPr lang="en-US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Materials</a:t>
            </a:r>
          </a:p>
        </p:txBody>
      </p:sp>
      <p:sp>
        <p:nvSpPr>
          <p:cNvPr id="7" name="Rectangle 6"/>
          <p:cNvSpPr/>
          <p:nvPr/>
        </p:nvSpPr>
        <p:spPr>
          <a:xfrm>
            <a:off x="4371035" y="1014660"/>
            <a:ext cx="4692577" cy="461665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/>
            <a:r>
              <a:rPr lang="en-US" sz="1200" b="1" i="1" dirty="0" smtClean="0">
                <a:solidFill>
                  <a:schemeClr val="bg1"/>
                </a:solidFill>
              </a:rPr>
              <a:t>C. Argyropoulos, M. Schubert, and E. Schubert</a:t>
            </a:r>
          </a:p>
          <a:p>
            <a:pPr algn="ctr"/>
            <a:r>
              <a:rPr lang="en-US" sz="1200" b="1" i="1" dirty="0" smtClean="0">
                <a:solidFill>
                  <a:schemeClr val="bg1"/>
                </a:solidFill>
              </a:rPr>
              <a:t>University of Nebraska-Lincoln</a:t>
            </a:r>
            <a:endParaRPr lang="en-US" sz="1200" b="1" i="1" dirty="0">
              <a:solidFill>
                <a:schemeClr val="bg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52400" y="254585"/>
            <a:ext cx="2759824" cy="461665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r>
              <a:rPr lang="en-US" sz="1200" b="1" dirty="0">
                <a:solidFill>
                  <a:schemeClr val="bg1"/>
                </a:solidFill>
              </a:rPr>
              <a:t>Nebraska MRSEC </a:t>
            </a:r>
          </a:p>
          <a:p>
            <a:r>
              <a:rPr lang="en-US" sz="1200" b="1" dirty="0">
                <a:solidFill>
                  <a:schemeClr val="bg1"/>
                </a:solidFill>
              </a:rPr>
              <a:t>DMR 1420645</a:t>
            </a:r>
          </a:p>
        </p:txBody>
      </p:sp>
      <p:sp>
        <p:nvSpPr>
          <p:cNvPr id="9" name="Text Box 28"/>
          <p:cNvSpPr txBox="1">
            <a:spLocks noChangeArrowheads="1"/>
          </p:cNvSpPr>
          <p:nvPr/>
        </p:nvSpPr>
        <p:spPr bwMode="auto">
          <a:xfrm>
            <a:off x="85724" y="1245492"/>
            <a:ext cx="4218635" cy="49090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spcAft>
                <a:spcPts val="600"/>
              </a:spcAft>
            </a:pPr>
            <a:r>
              <a:rPr lang="en-US" sz="1400" dirty="0" smtClean="0"/>
              <a:t>The inherently weak light-matter interaction </a:t>
            </a:r>
            <a:r>
              <a:rPr lang="en-US" sz="1400" dirty="0"/>
              <a:t>at the nanoscale </a:t>
            </a:r>
            <a:r>
              <a:rPr lang="en-US" sz="1400" dirty="0" smtClean="0"/>
              <a:t>can be enhanced by </a:t>
            </a:r>
            <a:r>
              <a:rPr lang="en-US" sz="1400" dirty="0"/>
              <a:t>new metal-dielectric </a:t>
            </a:r>
            <a:r>
              <a:rPr lang="en-US" sz="1400" dirty="0" smtClean="0"/>
              <a:t>hybrid nanomaterials. This enhancement can enrich some </a:t>
            </a:r>
            <a:r>
              <a:rPr lang="en-US" sz="1400" dirty="0"/>
              <a:t>of the quantum and nonlinear features of </a:t>
            </a:r>
            <a:r>
              <a:rPr lang="en-US" sz="1400" dirty="0" smtClean="0"/>
              <a:t>light, leading to new </a:t>
            </a:r>
            <a:r>
              <a:rPr lang="en-US" sz="1400" dirty="0" err="1" smtClean="0"/>
              <a:t>nanophotonic</a:t>
            </a:r>
            <a:r>
              <a:rPr lang="en-US" sz="1400" dirty="0" smtClean="0"/>
              <a:t> applications. </a:t>
            </a:r>
          </a:p>
          <a:p>
            <a:pPr algn="just" eaLnBrk="1" hangingPunct="1"/>
            <a:r>
              <a:rPr lang="en-US" sz="1400" dirty="0" smtClean="0"/>
              <a:t>Nebraska </a:t>
            </a:r>
            <a:r>
              <a:rPr lang="en-US" sz="1400" dirty="0"/>
              <a:t>MRSEC researchers have designed new hybrid heterostructure </a:t>
            </a:r>
            <a:r>
              <a:rPr lang="en-US" sz="1400" dirty="0" err="1"/>
              <a:t>nanophotonic</a:t>
            </a:r>
            <a:r>
              <a:rPr lang="en-US" sz="1400" dirty="0"/>
              <a:t> materials composed of plasmonic metals and dielectrics to manipulate photons at optical frequencies. </a:t>
            </a:r>
            <a:r>
              <a:rPr lang="en-US" sz="1400" dirty="0" smtClean="0"/>
              <a:t>They demonstrated tunable </a:t>
            </a:r>
            <a:r>
              <a:rPr lang="en-US" sz="1400" dirty="0" err="1" smtClean="0"/>
              <a:t>plasmonic</a:t>
            </a:r>
            <a:r>
              <a:rPr lang="en-US" sz="1400" dirty="0" smtClean="0"/>
              <a:t> resonant responses with narrowband spectra that can be used for </a:t>
            </a:r>
            <a:r>
              <a:rPr lang="en-US" sz="1400" dirty="0" err="1" smtClean="0"/>
              <a:t>nanosensing</a:t>
            </a:r>
            <a:r>
              <a:rPr lang="en-US" sz="1400" dirty="0" smtClean="0"/>
              <a:t> applications. The </a:t>
            </a:r>
            <a:r>
              <a:rPr lang="en-US" sz="1400" dirty="0"/>
              <a:t>proposed new nanomaterial platforms are envisioned to provide a </a:t>
            </a:r>
            <a:r>
              <a:rPr lang="en-US" sz="1400" dirty="0" smtClean="0"/>
              <a:t>rich </a:t>
            </a:r>
            <a:r>
              <a:rPr lang="en-US" sz="1400" dirty="0"/>
              <a:t>material </a:t>
            </a:r>
            <a:r>
              <a:rPr lang="en-US" sz="1400" dirty="0" smtClean="0"/>
              <a:t>basis </a:t>
            </a:r>
            <a:r>
              <a:rPr lang="en-US" sz="1400" dirty="0"/>
              <a:t>for studying new physics at the </a:t>
            </a:r>
            <a:r>
              <a:rPr lang="en-US" sz="1400" dirty="0" smtClean="0"/>
              <a:t>nanoscale. Of special interest is the </a:t>
            </a:r>
            <a:r>
              <a:rPr lang="en-US" sz="1400" dirty="0"/>
              <a:t>coupling between quantum and nonlinear excitations in these new materials with their enhanced photonic fields. These interesting properties are expected to be useful for </a:t>
            </a:r>
            <a:r>
              <a:rPr lang="en-US" sz="1400" dirty="0" smtClean="0"/>
              <a:t>photonic and electronic devices as well </a:t>
            </a:r>
            <a:r>
              <a:rPr lang="en-US" sz="1400" dirty="0"/>
              <a:t>as </a:t>
            </a:r>
            <a:r>
              <a:rPr lang="en-US" sz="1400" dirty="0" smtClean="0"/>
              <a:t>thermoelectric</a:t>
            </a:r>
            <a:r>
              <a:rPr lang="en-US" sz="1400" dirty="0"/>
              <a:t>, photocatalytic, </a:t>
            </a:r>
            <a:r>
              <a:rPr lang="en-US" sz="1400" dirty="0" smtClean="0"/>
              <a:t>and </a:t>
            </a:r>
            <a:r>
              <a:rPr lang="en-US" sz="1400" dirty="0"/>
              <a:t>energy storage </a:t>
            </a:r>
            <a:r>
              <a:rPr lang="en-US" sz="1400" dirty="0" smtClean="0"/>
              <a:t> </a:t>
            </a:r>
            <a:r>
              <a:rPr lang="en-US" sz="1400" dirty="0"/>
              <a:t>applications.</a:t>
            </a:r>
          </a:p>
        </p:txBody>
      </p:sp>
      <p:sp>
        <p:nvSpPr>
          <p:cNvPr id="12" name="Rectangle 11"/>
          <p:cNvSpPr/>
          <p:nvPr/>
        </p:nvSpPr>
        <p:spPr>
          <a:xfrm>
            <a:off x="152400" y="745755"/>
            <a:ext cx="561033" cy="276999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r>
              <a:rPr lang="en-US" sz="1200" b="1" dirty="0" smtClean="0">
                <a:solidFill>
                  <a:srgbClr val="002060"/>
                </a:solidFill>
              </a:rPr>
              <a:t>2019</a:t>
            </a:r>
            <a:endParaRPr lang="en-US" sz="1200" b="1" dirty="0">
              <a:solidFill>
                <a:srgbClr val="002060"/>
              </a:solidFill>
            </a:endParaRPr>
          </a:p>
        </p:txBody>
      </p:sp>
      <p:sp>
        <p:nvSpPr>
          <p:cNvPr id="5" name="TextBox 4" descr="The proposed magnetic metamaterial devices made of periodic silicon cylindrical posts placed over a quartz substrate. &#10;" title="Magnetic metamaterials"/>
          <p:cNvSpPr txBox="1"/>
          <p:nvPr/>
        </p:nvSpPr>
        <p:spPr>
          <a:xfrm>
            <a:off x="4933895" y="4651339"/>
            <a:ext cx="376476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200" i="1" dirty="0" smtClean="0"/>
              <a:t>Top panel: Cross-section image of the designed new hybrid heterostructure </a:t>
            </a:r>
            <a:r>
              <a:rPr lang="en-US" sz="1200" i="1" dirty="0" err="1" smtClean="0"/>
              <a:t>nanophotonic</a:t>
            </a:r>
            <a:r>
              <a:rPr lang="en-US" sz="1200" i="1" dirty="0" smtClean="0"/>
              <a:t> material. Bottom panel: The </a:t>
            </a:r>
            <a:r>
              <a:rPr lang="en-US" sz="1200" i="1" dirty="0"/>
              <a:t>computed electric field </a:t>
            </a:r>
            <a:r>
              <a:rPr lang="en-US" sz="1200" i="1" dirty="0" smtClean="0"/>
              <a:t>distribution, </a:t>
            </a:r>
            <a:r>
              <a:rPr lang="en-US" sz="1200" i="1" dirty="0"/>
              <a:t>indicating </a:t>
            </a:r>
            <a:r>
              <a:rPr lang="en-US" sz="1200" i="1" dirty="0" smtClean="0"/>
              <a:t>a substantial field enhancement along its metallic nanoscale regions. </a:t>
            </a:r>
            <a:endParaRPr lang="en-US" sz="1200" i="1" dirty="0"/>
          </a:p>
        </p:txBody>
      </p:sp>
      <p:pic>
        <p:nvPicPr>
          <p:cNvPr id="4" name="Picture 3" descr="Top panel: Cross-section image of the designed new hybrid heterostructure nanophotonic material. Bottom panel: The computed electric field distribution, indicating a substantial field enhancement along its metallic nanoscale regions." title="New Hybrid Heterostructure Nanophotonic Materials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756" t="17371" r="25610" b="45123"/>
          <a:stretch/>
        </p:blipFill>
        <p:spPr>
          <a:xfrm>
            <a:off x="5132443" y="1705209"/>
            <a:ext cx="3367668" cy="2884193"/>
          </a:xfrm>
          <a:prstGeom prst="rect">
            <a:avLst/>
          </a:prstGeom>
        </p:spPr>
      </p:pic>
      <p:sp>
        <p:nvSpPr>
          <p:cNvPr id="10" name="TextBox 9" descr="The proposed magnetic metamaterial devices made of periodic silicon cylindrical posts placed over a quartz substrate. &#10;" title="Magnetic metamaterials"/>
          <p:cNvSpPr txBox="1"/>
          <p:nvPr/>
        </p:nvSpPr>
        <p:spPr>
          <a:xfrm>
            <a:off x="3619500" y="6211669"/>
            <a:ext cx="53268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200" dirty="0"/>
              <a:t>U. </a:t>
            </a:r>
            <a:r>
              <a:rPr lang="en-US" sz="1200" dirty="0" err="1"/>
              <a:t>Kilic</a:t>
            </a:r>
            <a:r>
              <a:rPr lang="en-US" sz="1200" dirty="0"/>
              <a:t>, A. Mock, R. </a:t>
            </a:r>
            <a:r>
              <a:rPr lang="en-US" sz="1200" dirty="0" err="1"/>
              <a:t>Feder</a:t>
            </a:r>
            <a:r>
              <a:rPr lang="en-US" sz="1200" dirty="0"/>
              <a:t>, D. </a:t>
            </a:r>
            <a:r>
              <a:rPr lang="en-US" sz="1200" dirty="0" err="1"/>
              <a:t>Sekora</a:t>
            </a:r>
            <a:r>
              <a:rPr lang="en-US" sz="1200" dirty="0"/>
              <a:t>, M. Hilfiker, R. </a:t>
            </a:r>
            <a:r>
              <a:rPr lang="en-US" sz="1200" dirty="0" err="1"/>
              <a:t>Korlacki</a:t>
            </a:r>
            <a:r>
              <a:rPr lang="en-US" sz="1200" dirty="0"/>
              <a:t>, E. Schubert, C. Argyropoulos, and M. Schubert, “Tunable plasmonic resonances in Si-Au slanted columnar heterostructure thin films,” </a:t>
            </a:r>
            <a:r>
              <a:rPr lang="en-US" sz="1200" i="1" dirty="0"/>
              <a:t>Scientific </a:t>
            </a:r>
            <a:r>
              <a:rPr lang="en-US" sz="1200" i="1" dirty="0" smtClean="0"/>
              <a:t>Reports</a:t>
            </a:r>
            <a:r>
              <a:rPr lang="en-US" sz="1200" dirty="0" smtClean="0"/>
              <a:t> </a:t>
            </a:r>
            <a:r>
              <a:rPr lang="en-US" sz="1200" b="1" dirty="0" smtClean="0"/>
              <a:t>9</a:t>
            </a:r>
            <a:r>
              <a:rPr lang="en-US" sz="1200" dirty="0"/>
              <a:t>, </a:t>
            </a:r>
            <a:r>
              <a:rPr lang="en-US" sz="1200" dirty="0" smtClean="0"/>
              <a:t>71 (2019).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3243173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reeze">
  <a:themeElements>
    <a:clrScheme name="Breeze">
      <a:dk1>
        <a:sysClr val="windowText" lastClr="000000"/>
      </a:dk1>
      <a:lt1>
        <a:sysClr val="window" lastClr="FFFFFF"/>
      </a:lt1>
      <a:dk2>
        <a:srgbClr val="09213B"/>
      </a:dk2>
      <a:lt2>
        <a:srgbClr val="D5EDF4"/>
      </a:lt2>
      <a:accent1>
        <a:srgbClr val="2C7C9F"/>
      </a:accent1>
      <a:accent2>
        <a:srgbClr val="244A58"/>
      </a:accent2>
      <a:accent3>
        <a:srgbClr val="E2751D"/>
      </a:accent3>
      <a:accent4>
        <a:srgbClr val="FFB400"/>
      </a:accent4>
      <a:accent5>
        <a:srgbClr val="7EB606"/>
      </a:accent5>
      <a:accent6>
        <a:srgbClr val="C00000"/>
      </a:accent6>
      <a:hlink>
        <a:srgbClr val="7030A0"/>
      </a:hlink>
      <a:folHlink>
        <a:srgbClr val="00B0F0"/>
      </a:folHlink>
    </a:clrScheme>
    <a:fontScheme name="Breeze">
      <a:majorFont>
        <a:latin typeface="News Gothic MT"/>
        <a:ea typeface=""/>
        <a:cs typeface=""/>
        <a:font script="Jpan" typeface="ＭＳ Ｐゴシック"/>
        <a:font script="Hans" typeface="宋体"/>
        <a:font script="Hant" typeface="新細明體"/>
      </a:majorFont>
      <a:minorFont>
        <a:latin typeface="News Gothic MT"/>
        <a:ea typeface=""/>
        <a:cs typeface=""/>
        <a:font script="Jpan" typeface="ＭＳ Ｐゴシック"/>
        <a:font script="Hans" typeface="宋体"/>
        <a:font script="Hant" typeface="新細明體"/>
      </a:minorFont>
    </a:fontScheme>
    <a:fmtScheme name="Breeze">
      <a:fillStyleLst>
        <a:solidFill>
          <a:schemeClr val="phClr"/>
        </a:solidFill>
        <a:gradFill rotWithShape="1">
          <a:gsLst>
            <a:gs pos="31000">
              <a:schemeClr val="phClr">
                <a:tint val="100000"/>
                <a:shade val="100000"/>
                <a:satMod val="120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shade val="100000"/>
                <a:satMod val="120000"/>
              </a:schemeClr>
            </a:gs>
            <a:gs pos="69000">
              <a:schemeClr val="phClr">
                <a:tint val="80000"/>
                <a:shade val="100000"/>
                <a:satMod val="150000"/>
              </a:schemeClr>
            </a:gs>
            <a:gs pos="100000">
              <a:schemeClr val="phClr">
                <a:tint val="50000"/>
                <a:shade val="100000"/>
                <a:satMod val="15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dbl" algn="ctr">
          <a:solidFill>
            <a:schemeClr val="phClr"/>
          </a:solidFill>
          <a:prstDash val="solid"/>
        </a:ln>
        <a:ln w="31750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dist="25400" dir="5400000" sx="101000" sy="101000" rotWithShape="0">
              <a:srgbClr val="000000">
                <a:alpha val="40000"/>
              </a:srgbClr>
            </a:outerShdw>
          </a:effectLst>
        </a:effectStyle>
        <a:effectStyle>
          <a:effectLst>
            <a:innerShdw blurRad="127000" dist="25400" dir="13500000">
              <a:srgbClr val="C0C0C0">
                <a:alpha val="75000"/>
              </a:srgbClr>
            </a:innerShdw>
            <a:outerShdw blurRad="88900" dist="25400" dir="5400000" sx="102000" sy="102000" algn="ctr" rotWithShape="0">
              <a:srgbClr val="C0C0C0">
                <a:alpha val="40000"/>
              </a:srgbClr>
            </a:outerShdw>
          </a:effectLst>
          <a:scene3d>
            <a:camera prst="perspectiveLeft" fov="300000"/>
            <a:lightRig rig="soft" dir="l">
              <a:rot lat="0" lon="0" rev="4200000"/>
            </a:lightRig>
          </a:scene3d>
          <a:sp3d extrusionH="38100" prstMaterial="powder">
            <a:bevelT w="50800" h="88900" prst="convex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40000"/>
                <a:satMod val="400000"/>
              </a:schemeClr>
              <a:schemeClr val="phClr">
                <a:tint val="10000"/>
                <a:satMod val="200000"/>
              </a:schemeClr>
            </a:duotone>
          </a:blip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Breeze.thmx</Template>
  <TotalTime>13794</TotalTime>
  <Words>258</Words>
  <Application>Microsoft Office PowerPoint</Application>
  <PresentationFormat>On-screen Show (4:3)</PresentationFormat>
  <Paragraphs>10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Century Gothic</vt:lpstr>
      <vt:lpstr>News Gothic MT</vt:lpstr>
      <vt:lpstr>Wingdings 2</vt:lpstr>
      <vt:lpstr>Breeze</vt:lpstr>
      <vt:lpstr>New Hybrid Heterostructure  Nanophotonic Materials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>rob</dc:creator>
  <cp:keywords/>
  <dc:description/>
  <cp:lastModifiedBy>Verona Skomski</cp:lastModifiedBy>
  <cp:revision>61</cp:revision>
  <cp:lastPrinted>2016-08-01T15:14:13Z</cp:lastPrinted>
  <dcterms:created xsi:type="dcterms:W3CDTF">2016-07-19T18:16:54Z</dcterms:created>
  <dcterms:modified xsi:type="dcterms:W3CDTF">2019-04-22T17:39:36Z</dcterms:modified>
  <cp:category/>
</cp:coreProperties>
</file>