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8" r:id="rId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30" autoAdjust="0"/>
    <p:restoredTop sz="89339" autoAdjust="0"/>
  </p:normalViewPr>
  <p:slideViewPr>
    <p:cSldViewPr snapToGrid="0" snapToObjects="1">
      <p:cViewPr varScale="1">
        <p:scale>
          <a:sx n="74" d="100"/>
          <a:sy n="74" d="100"/>
        </p:scale>
        <p:origin x="798"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99748" y="1995294"/>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dirty="0" smtClean="0"/>
              <a:t>Click to edit Master title style</a:t>
            </a:r>
            <a:endParaRPr dirty="0"/>
          </a:p>
        </p:txBody>
      </p:sp>
      <p:sp>
        <p:nvSpPr>
          <p:cNvPr id="3" name="Subtitle 2"/>
          <p:cNvSpPr>
            <a:spLocks noGrp="1"/>
          </p:cNvSpPr>
          <p:nvPr>
            <p:ph type="subTitle" idx="1"/>
          </p:nvPr>
        </p:nvSpPr>
        <p:spPr>
          <a:xfrm>
            <a:off x="1399747" y="3956266"/>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DAA67AA0-DEF6-D741-AF0E-1BCF8203E1C0}"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09929" y="-26103"/>
            <a:ext cx="5281622" cy="803189"/>
          </a:xfrm>
        </p:spPr>
        <p:txBody>
          <a:bodyPr/>
          <a:lstStyle>
            <a:lvl1pPr algn="l">
              <a:defRPr sz="2000">
                <a:solidFill>
                  <a:srgbClr val="FFFFFF"/>
                </a:solidFill>
              </a:defRPr>
            </a:lvl1pPr>
          </a:lstStyle>
          <a:p>
            <a:r>
              <a:rPr lang="en-US" dirty="0" smtClean="0"/>
              <a:t>Click to edit Master title style</a:t>
            </a:r>
            <a:endParaRPr dirty="0"/>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AA67AA0-DEF6-D741-AF0E-1BCF8203E1C0}"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66513" y="25655"/>
            <a:ext cx="5795584" cy="731178"/>
          </a:xfrm>
        </p:spPr>
        <p:txBody>
          <a:bodyPr/>
          <a:lstStyle>
            <a:lvl1pPr algn="l">
              <a:defRPr sz="2400">
                <a:solidFill>
                  <a:schemeClr val="bg1"/>
                </a:solidFill>
              </a:defRPr>
            </a:lvl1pPr>
          </a:lstStyle>
          <a:p>
            <a:r>
              <a:rPr lang="en-US" dirty="0" smtClean="0"/>
              <a:t>Click to edit Master title style</a:t>
            </a:r>
            <a:endParaRPr dirty="0"/>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5" name="Date Placeholder 4"/>
          <p:cNvSpPr>
            <a:spLocks noGrp="1"/>
          </p:cNvSpPr>
          <p:nvPr>
            <p:ph type="dt" sz="half" idx="10"/>
          </p:nvPr>
        </p:nvSpPr>
        <p:spPr/>
        <p:txBody>
          <a:bodyPr/>
          <a:lstStyle/>
          <a:p>
            <a:fld id="{DAA67AA0-DEF6-D741-AF0E-1BCF8203E1C0}"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A67AA0-DEF6-D741-AF0E-1BCF8203E1C0}"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346036" y="240822"/>
            <a:ext cx="5797964" cy="504198"/>
          </a:xfrm>
        </p:spPr>
        <p:txBody>
          <a:bodyPr/>
          <a:lstStyle>
            <a:lvl1pPr algn="l">
              <a:defRPr sz="2400">
                <a:solidFill>
                  <a:srgbClr val="FFFFFF"/>
                </a:solidFill>
              </a:defRPr>
            </a:lvl1pPr>
          </a:lstStyle>
          <a:p>
            <a:r>
              <a:rPr lang="en-US" dirty="0" smtClean="0"/>
              <a:t>Click to edit Master title style</a:t>
            </a:r>
            <a:endParaRPr dirty="0"/>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l">
              <a:spcBef>
                <a:spcPts val="0"/>
              </a:spcBef>
              <a:buNone/>
              <a:defRPr sz="16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l">
              <a:spcBef>
                <a:spcPts val="0"/>
              </a:spcBef>
              <a:buNone/>
              <a:defRPr sz="16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7" name="Date Placeholder 6"/>
          <p:cNvSpPr>
            <a:spLocks noGrp="1"/>
          </p:cNvSpPr>
          <p:nvPr>
            <p:ph type="dt" sz="half" idx="10"/>
          </p:nvPr>
        </p:nvSpPr>
        <p:spPr/>
        <p:txBody>
          <a:bodyPr/>
          <a:lstStyle/>
          <a:p>
            <a:fld id="{DAA67AA0-DEF6-D741-AF0E-1BCF8203E1C0}" type="datetimeFigureOut">
              <a:rPr lang="en-US" smtClean="0"/>
              <a:t>5/21/2020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DAA67AA0-DEF6-D741-AF0E-1BCF8203E1C0}" type="datetimeFigureOut">
              <a:rPr lang="en-US" smtClean="0"/>
              <a:t>5/21/2020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1FA1B1B6-1873-E042-A246-BC0F54B866B4}" type="slidenum">
              <a:rPr lang="en-US" smtClean="0"/>
              <a:t>‹#›</a:t>
            </a:fld>
            <a:endParaRPr lang="en-US"/>
          </a:p>
        </p:txBody>
      </p:sp>
      <p:pic>
        <p:nvPicPr>
          <p:cNvPr id="12" name="Picture 11" descr="DMR Templates 88P.jp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587"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5" r:id="rId3"/>
    <p:sldLayoutId id="2147483664" r:id="rId4"/>
    <p:sldLayoutId id="2147483666" r:id="rId5"/>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1142" y="108187"/>
            <a:ext cx="5600014" cy="803867"/>
          </a:xfrm>
        </p:spPr>
        <p:txBody>
          <a:bodyPr anchor="ctr"/>
          <a:lstStyle/>
          <a:p>
            <a:pPr algn="ctr"/>
            <a:r>
              <a:rPr lang="en-US" sz="2000" b="1" dirty="0" smtClean="0">
                <a:solidFill>
                  <a:schemeClr val="tx1"/>
                </a:solidFill>
                <a:latin typeface="Century Gothic" panose="020B0502020202020204" pitchFamily="34" charset="0"/>
              </a:rPr>
              <a:t>Nanoscale Properties of </a:t>
            </a:r>
            <a:r>
              <a:rPr lang="en-US" sz="2000" b="1" dirty="0" err="1" smtClean="0">
                <a:solidFill>
                  <a:schemeClr val="tx1"/>
                </a:solidFill>
                <a:latin typeface="Century Gothic" panose="020B0502020202020204" pitchFamily="34" charset="0"/>
              </a:rPr>
              <a:t>MXene</a:t>
            </a:r>
            <a:r>
              <a:rPr lang="en-US" sz="2000" b="1" dirty="0" smtClean="0">
                <a:solidFill>
                  <a:schemeClr val="tx1"/>
                </a:solidFill>
                <a:latin typeface="Century Gothic" panose="020B0502020202020204" pitchFamily="34" charset="0"/>
              </a:rPr>
              <a:t> Membranes</a:t>
            </a:r>
            <a:endParaRPr lang="en-US" sz="2000" b="1" dirty="0">
              <a:solidFill>
                <a:schemeClr val="tx1"/>
              </a:solidFill>
              <a:latin typeface="Century Gothic" panose="020B0502020202020204" pitchFamily="34" charset="0"/>
            </a:endParaRPr>
          </a:p>
        </p:txBody>
      </p:sp>
      <p:sp>
        <p:nvSpPr>
          <p:cNvPr id="7" name="Rectangle 6"/>
          <p:cNvSpPr/>
          <p:nvPr/>
        </p:nvSpPr>
        <p:spPr>
          <a:xfrm>
            <a:off x="4249271" y="1014660"/>
            <a:ext cx="4929121" cy="461665"/>
          </a:xfrm>
          <a:prstGeom prst="rect">
            <a:avLst/>
          </a:prstGeom>
        </p:spPr>
        <p:txBody>
          <a:bodyPr wrap="square" anchor="ctr">
            <a:spAutoFit/>
          </a:bodyPr>
          <a:lstStyle/>
          <a:p>
            <a:pPr algn="ctr"/>
            <a:r>
              <a:rPr lang="en-US" sz="1200" b="1" i="1" dirty="0">
                <a:solidFill>
                  <a:schemeClr val="bg1"/>
                </a:solidFill>
              </a:rPr>
              <a:t> A. </a:t>
            </a:r>
            <a:r>
              <a:rPr lang="en-US" sz="1200" b="1" i="1" dirty="0" smtClean="0">
                <a:solidFill>
                  <a:schemeClr val="bg1"/>
                </a:solidFill>
              </a:rPr>
              <a:t>Sinitskii and A. Gruverman, University of Nebraska-Lincoln </a:t>
            </a:r>
          </a:p>
          <a:p>
            <a:pPr algn="ctr"/>
            <a:r>
              <a:rPr lang="en-US" sz="1200" b="1" i="1" dirty="0" smtClean="0">
                <a:solidFill>
                  <a:schemeClr val="bg1"/>
                </a:solidFill>
              </a:rPr>
              <a:t>Y. </a:t>
            </a:r>
            <a:r>
              <a:rPr lang="en-US" sz="1200" b="1" i="1" dirty="0" err="1" smtClean="0">
                <a:solidFill>
                  <a:schemeClr val="bg1"/>
                </a:solidFill>
              </a:rPr>
              <a:t>Gogotsi</a:t>
            </a:r>
            <a:r>
              <a:rPr lang="en-US" sz="1200" b="1" i="1" dirty="0" smtClean="0">
                <a:solidFill>
                  <a:schemeClr val="bg1"/>
                </a:solidFill>
              </a:rPr>
              <a:t>, Drexel University</a:t>
            </a:r>
            <a:endParaRPr lang="en-US" sz="1200" b="1" i="1" dirty="0">
              <a:solidFill>
                <a:schemeClr val="bg1"/>
              </a:solidFill>
            </a:endParaRPr>
          </a:p>
        </p:txBody>
      </p:sp>
      <p:sp>
        <p:nvSpPr>
          <p:cNvPr id="8" name="Rectangle 7"/>
          <p:cNvSpPr/>
          <p:nvPr/>
        </p:nvSpPr>
        <p:spPr>
          <a:xfrm>
            <a:off x="152400" y="219417"/>
            <a:ext cx="2759824" cy="461665"/>
          </a:xfrm>
          <a:prstGeom prst="rect">
            <a:avLst/>
          </a:prstGeom>
        </p:spPr>
        <p:txBody>
          <a:bodyPr wrap="square" anchor="ctr">
            <a:spAutoFit/>
          </a:bodyPr>
          <a:lstStyle/>
          <a:p>
            <a:r>
              <a:rPr lang="en-US" sz="1200" b="1" dirty="0" smtClean="0">
                <a:solidFill>
                  <a:schemeClr val="bg1"/>
                </a:solidFill>
              </a:rPr>
              <a:t>Nebraska MRSEC </a:t>
            </a:r>
            <a:endParaRPr lang="en-US" sz="1200" b="1" dirty="0">
              <a:solidFill>
                <a:schemeClr val="bg1"/>
              </a:solidFill>
            </a:endParaRPr>
          </a:p>
          <a:p>
            <a:r>
              <a:rPr lang="en-US" sz="1200" b="1" dirty="0" smtClean="0">
                <a:solidFill>
                  <a:schemeClr val="bg1"/>
                </a:solidFill>
              </a:rPr>
              <a:t>DMR-1420645</a:t>
            </a:r>
            <a:endParaRPr lang="en-US" sz="1200" b="1" dirty="0">
              <a:solidFill>
                <a:schemeClr val="bg1"/>
              </a:solidFill>
            </a:endParaRPr>
          </a:p>
        </p:txBody>
      </p:sp>
      <p:sp>
        <p:nvSpPr>
          <p:cNvPr id="9" name="Text Box 28"/>
          <p:cNvSpPr txBox="1">
            <a:spLocks noChangeArrowheads="1"/>
          </p:cNvSpPr>
          <p:nvPr/>
        </p:nvSpPr>
        <p:spPr bwMode="auto">
          <a:xfrm>
            <a:off x="131043" y="1136002"/>
            <a:ext cx="4118228" cy="512447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Aft>
                <a:spcPts val="600"/>
              </a:spcAft>
            </a:pPr>
            <a:r>
              <a:rPr lang="en-US" sz="1400" dirty="0" err="1"/>
              <a:t>MXenes</a:t>
            </a:r>
            <a:r>
              <a:rPr lang="en-US" sz="1400" dirty="0"/>
              <a:t> </a:t>
            </a:r>
            <a:r>
              <a:rPr lang="en-US" sz="1400" dirty="0" smtClean="0"/>
              <a:t>are two-dimensional (2D) ceramics made of </a:t>
            </a:r>
            <a:r>
              <a:rPr lang="en-US" sz="1400" dirty="0"/>
              <a:t>transition </a:t>
            </a:r>
            <a:r>
              <a:rPr lang="en-US" sz="1400" dirty="0" smtClean="0"/>
              <a:t>metal carbides </a:t>
            </a:r>
            <a:r>
              <a:rPr lang="en-US" sz="1400" dirty="0"/>
              <a:t>and </a:t>
            </a:r>
            <a:r>
              <a:rPr lang="en-US" sz="1400" dirty="0" smtClean="0"/>
              <a:t>nitrides. </a:t>
            </a:r>
            <a:r>
              <a:rPr lang="en-US" sz="1400" dirty="0"/>
              <a:t>Unlike </a:t>
            </a:r>
            <a:r>
              <a:rPr lang="en-US" sz="1400" dirty="0" smtClean="0"/>
              <a:t>other </a:t>
            </a:r>
            <a:r>
              <a:rPr lang="en-US" sz="1400" dirty="0"/>
              <a:t>2D ceramics, </a:t>
            </a:r>
            <a:r>
              <a:rPr lang="en-US" sz="1400" dirty="0" err="1"/>
              <a:t>MXenes</a:t>
            </a:r>
            <a:r>
              <a:rPr lang="en-US" sz="1400" dirty="0"/>
              <a:t> have inherently good conductivity and </a:t>
            </a:r>
            <a:r>
              <a:rPr lang="en-US" sz="1400" dirty="0" smtClean="0"/>
              <a:t>thus are promising for various </a:t>
            </a:r>
            <a:r>
              <a:rPr lang="en-US" sz="1400" dirty="0"/>
              <a:t>applications. </a:t>
            </a:r>
            <a:r>
              <a:rPr lang="en-US" sz="1400" dirty="0" smtClean="0"/>
              <a:t>Probing the local physical properties of </a:t>
            </a:r>
            <a:r>
              <a:rPr lang="en-US" sz="1400" dirty="0" err="1"/>
              <a:t>MXenes</a:t>
            </a:r>
            <a:r>
              <a:rPr lang="en-US" sz="1400" dirty="0"/>
              <a:t> </a:t>
            </a:r>
            <a:r>
              <a:rPr lang="en-US" sz="1400" dirty="0" smtClean="0"/>
              <a:t>monolayers is important for the understanding of their functional performance. </a:t>
            </a:r>
          </a:p>
          <a:p>
            <a:pPr algn="just">
              <a:spcAft>
                <a:spcPts val="600"/>
              </a:spcAft>
            </a:pPr>
            <a:r>
              <a:rPr lang="en-US" sz="1400" dirty="0" smtClean="0"/>
              <a:t>Nebraska MRSEC researchers in collaboration with their colleagues </a:t>
            </a:r>
            <a:r>
              <a:rPr lang="en-US" sz="1400" dirty="0"/>
              <a:t>at </a:t>
            </a:r>
            <a:r>
              <a:rPr lang="en-US" sz="1400" dirty="0" smtClean="0"/>
              <a:t>Drexel University have developed an improved method for synthesis </a:t>
            </a:r>
            <a:r>
              <a:rPr lang="en-US" sz="1400" dirty="0"/>
              <a:t>of </a:t>
            </a:r>
            <a:r>
              <a:rPr lang="en-US" sz="1400" dirty="0" smtClean="0"/>
              <a:t>monolayer membranes of Nb</a:t>
            </a:r>
            <a:r>
              <a:rPr lang="en-US" sz="1400" baseline="-25000" dirty="0" smtClean="0"/>
              <a:t>4</a:t>
            </a:r>
            <a:r>
              <a:rPr lang="en-US" sz="1400" dirty="0" smtClean="0"/>
              <a:t>C</a:t>
            </a:r>
            <a:r>
              <a:rPr lang="en-US" sz="1400" baseline="-25000" dirty="0" smtClean="0"/>
              <a:t>3</a:t>
            </a:r>
            <a:r>
              <a:rPr lang="en-US" sz="1400" dirty="0" smtClean="0"/>
              <a:t>T</a:t>
            </a:r>
            <a:r>
              <a:rPr lang="en-US" sz="1400" baseline="-25000" dirty="0" smtClean="0"/>
              <a:t>x</a:t>
            </a:r>
            <a:r>
              <a:rPr lang="en-US" sz="1400" dirty="0" smtClean="0"/>
              <a:t> </a:t>
            </a:r>
            <a:r>
              <a:rPr lang="en-US" sz="1400" dirty="0" err="1" smtClean="0"/>
              <a:t>MXene</a:t>
            </a:r>
            <a:r>
              <a:rPr lang="en-US" sz="1400" dirty="0" smtClean="0"/>
              <a:t>. Using an approach </a:t>
            </a:r>
            <a:r>
              <a:rPr lang="en-US" sz="1400" dirty="0"/>
              <a:t>based on Atomic Force Microscopy (AFM) </a:t>
            </a:r>
            <a:r>
              <a:rPr lang="en-US" sz="1400" dirty="0" smtClean="0"/>
              <a:t>they tested the electrical properties of the </a:t>
            </a:r>
            <a:r>
              <a:rPr lang="en-US" sz="1400" dirty="0" err="1" smtClean="0"/>
              <a:t>MXene</a:t>
            </a:r>
            <a:r>
              <a:rPr lang="en-US" sz="1400" dirty="0" smtClean="0"/>
              <a:t> membranes, such as electron mobility and conductance. AFM </a:t>
            </a:r>
            <a:r>
              <a:rPr lang="en-US" sz="1400" dirty="0" err="1" smtClean="0"/>
              <a:t>nanoindentation</a:t>
            </a:r>
            <a:r>
              <a:rPr lang="en-US" sz="1400" dirty="0" smtClean="0"/>
              <a:t> measurements facilitated evaluation of their elastic modulus, which turned out to be the highest among the solution-processed 2D materials.</a:t>
            </a:r>
            <a:r>
              <a:rPr lang="en-US" sz="1400" dirty="0"/>
              <a:t> </a:t>
            </a:r>
            <a:r>
              <a:rPr lang="en-US" sz="1400" dirty="0" smtClean="0"/>
              <a:t>These results open </a:t>
            </a:r>
            <a:r>
              <a:rPr lang="en-US" sz="1400" dirty="0"/>
              <a:t>a </a:t>
            </a:r>
            <a:r>
              <a:rPr lang="en-US" sz="1400" dirty="0" smtClean="0"/>
              <a:t>possibility of </a:t>
            </a:r>
            <a:r>
              <a:rPr lang="en-US" sz="1400" dirty="0"/>
              <a:t>using Nb</a:t>
            </a:r>
            <a:r>
              <a:rPr lang="en-US" sz="1400" baseline="-25000" dirty="0"/>
              <a:t>4</a:t>
            </a:r>
            <a:r>
              <a:rPr lang="en-US" sz="1400" dirty="0"/>
              <a:t>C</a:t>
            </a:r>
            <a:r>
              <a:rPr lang="en-US" sz="1400" baseline="-25000" dirty="0"/>
              <a:t>3</a:t>
            </a:r>
            <a:r>
              <a:rPr lang="en-US" sz="1400" dirty="0"/>
              <a:t>T</a:t>
            </a:r>
            <a:r>
              <a:rPr lang="en-US" sz="1400" baseline="-25000" dirty="0"/>
              <a:t>x</a:t>
            </a:r>
            <a:r>
              <a:rPr lang="en-US" sz="1400" dirty="0"/>
              <a:t> </a:t>
            </a:r>
            <a:r>
              <a:rPr lang="en-US" sz="1400" dirty="0" err="1" smtClean="0"/>
              <a:t>MXenes</a:t>
            </a:r>
            <a:r>
              <a:rPr lang="en-US" sz="1400" dirty="0" smtClean="0"/>
              <a:t> for </a:t>
            </a:r>
            <a:r>
              <a:rPr lang="en-US" sz="1400" dirty="0" err="1" smtClean="0"/>
              <a:t>nanomechanical</a:t>
            </a:r>
            <a:r>
              <a:rPr lang="en-US" sz="1400" dirty="0" smtClean="0"/>
              <a:t> applications and provide guidance for a search of new </a:t>
            </a:r>
            <a:r>
              <a:rPr lang="en-US" sz="1400" dirty="0" err="1"/>
              <a:t>MXenes</a:t>
            </a:r>
            <a:r>
              <a:rPr lang="en-US" sz="1400" dirty="0"/>
              <a:t> </a:t>
            </a:r>
            <a:r>
              <a:rPr lang="en-US" sz="1400" dirty="0" smtClean="0"/>
              <a:t>with improved functionalities.</a:t>
            </a:r>
            <a:endParaRPr lang="en-US" sz="1400" dirty="0"/>
          </a:p>
        </p:txBody>
      </p:sp>
      <p:sp>
        <p:nvSpPr>
          <p:cNvPr id="12" name="Rectangle 11"/>
          <p:cNvSpPr/>
          <p:nvPr/>
        </p:nvSpPr>
        <p:spPr>
          <a:xfrm>
            <a:off x="152400" y="745755"/>
            <a:ext cx="561033" cy="276999"/>
          </a:xfrm>
          <a:prstGeom prst="rect">
            <a:avLst/>
          </a:prstGeom>
        </p:spPr>
        <p:txBody>
          <a:bodyPr wrap="square" anchor="ctr">
            <a:spAutoFit/>
          </a:bodyPr>
          <a:lstStyle/>
          <a:p>
            <a:r>
              <a:rPr lang="en-US" sz="1200" b="1" dirty="0" smtClean="0">
                <a:solidFill>
                  <a:srgbClr val="002060"/>
                </a:solidFill>
              </a:rPr>
              <a:t>2020</a:t>
            </a:r>
            <a:endParaRPr lang="en-US" sz="1200" b="1" dirty="0">
              <a:solidFill>
                <a:srgbClr val="002060"/>
              </a:solidFill>
            </a:endParaRPr>
          </a:p>
        </p:txBody>
      </p:sp>
      <p:sp>
        <p:nvSpPr>
          <p:cNvPr id="5" name="TextBox 4"/>
          <p:cNvSpPr txBox="1"/>
          <p:nvPr/>
        </p:nvSpPr>
        <p:spPr>
          <a:xfrm>
            <a:off x="5021845" y="4413159"/>
            <a:ext cx="3566161" cy="1200329"/>
          </a:xfrm>
          <a:prstGeom prst="rect">
            <a:avLst/>
          </a:prstGeom>
          <a:noFill/>
        </p:spPr>
        <p:txBody>
          <a:bodyPr wrap="square" rtlCol="0">
            <a:spAutoFit/>
          </a:bodyPr>
          <a:lstStyle/>
          <a:p>
            <a:pPr algn="just"/>
            <a:r>
              <a:rPr lang="en-US" sz="1200" i="1" dirty="0" smtClean="0"/>
              <a:t>Atomic </a:t>
            </a:r>
            <a:r>
              <a:rPr lang="en-US" sz="1200" i="1" dirty="0"/>
              <a:t>Force Microscopy (AFM) image of an Nb</a:t>
            </a:r>
            <a:r>
              <a:rPr lang="en-US" sz="1200" i="1" baseline="-25000" dirty="0"/>
              <a:t>4</a:t>
            </a:r>
            <a:r>
              <a:rPr lang="en-US" sz="1200" i="1" dirty="0"/>
              <a:t>C</a:t>
            </a:r>
            <a:r>
              <a:rPr lang="en-US" sz="1200" i="1" baseline="-25000" dirty="0"/>
              <a:t>3</a:t>
            </a:r>
            <a:r>
              <a:rPr lang="en-US" sz="1200" i="1" dirty="0"/>
              <a:t>T</a:t>
            </a:r>
            <a:r>
              <a:rPr lang="en-US" sz="1200" i="1" baseline="-25000" dirty="0"/>
              <a:t>x</a:t>
            </a:r>
            <a:r>
              <a:rPr lang="en-US" sz="1200" i="1" dirty="0"/>
              <a:t> </a:t>
            </a:r>
            <a:r>
              <a:rPr lang="en-US" sz="1200" i="1" dirty="0" err="1" smtClean="0"/>
              <a:t>MXene</a:t>
            </a:r>
            <a:r>
              <a:rPr lang="en-US" sz="1200" i="1" dirty="0" smtClean="0"/>
              <a:t> </a:t>
            </a:r>
            <a:r>
              <a:rPr lang="en-US" sz="1200" i="1" dirty="0"/>
              <a:t>flake covering an 820 nm </a:t>
            </a:r>
            <a:r>
              <a:rPr lang="en-US" sz="1200" i="1" dirty="0" err="1"/>
              <a:t>microwell</a:t>
            </a:r>
            <a:r>
              <a:rPr lang="en-US" sz="1200" i="1" dirty="0"/>
              <a:t> in a Si/SiO</a:t>
            </a:r>
            <a:r>
              <a:rPr lang="en-US" sz="1200" i="1" baseline="-25000" dirty="0"/>
              <a:t>2</a:t>
            </a:r>
            <a:r>
              <a:rPr lang="en-US" sz="1200" i="1" dirty="0"/>
              <a:t> substrate. The color map reflects AFM measured height on the sample. The blue </a:t>
            </a:r>
            <a:r>
              <a:rPr lang="en-US" sz="1200" i="1" dirty="0" smtClean="0"/>
              <a:t>spot indicates an AFM-indented area of the flake atop of the </a:t>
            </a:r>
            <a:r>
              <a:rPr lang="en-US" sz="1200" i="1" dirty="0" err="1" smtClean="0"/>
              <a:t>microwell</a:t>
            </a:r>
            <a:r>
              <a:rPr lang="en-US" sz="1200" i="1" dirty="0" smtClean="0"/>
              <a:t>. </a:t>
            </a:r>
            <a:endParaRPr lang="en-US" sz="1200" i="1" dirty="0"/>
          </a:p>
        </p:txBody>
      </p:sp>
      <p:pic>
        <p:nvPicPr>
          <p:cNvPr id="10" name="Picture 9" descr="MXenes are two-dimensional (2D) ceramics made of transition metal carbides and nitrides. Unlike other 2D ceramics, MXenes have inherently good conductivity and thus are promising for various applications. Probing the local physical properties of MXenes monolayers is important for the understanding of their functional performance. Here you can see an Atomic Force Microscopy image of an MXene flake.  " title="Nanoscale Properties of MXene Membranes"/>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5423341" y="1789503"/>
            <a:ext cx="2763170" cy="2492045"/>
          </a:xfrm>
          <a:prstGeom prst="rect">
            <a:avLst/>
          </a:prstGeom>
        </p:spPr>
      </p:pic>
      <p:sp>
        <p:nvSpPr>
          <p:cNvPr id="11" name="Rectangle 10"/>
          <p:cNvSpPr/>
          <p:nvPr/>
        </p:nvSpPr>
        <p:spPr>
          <a:xfrm>
            <a:off x="3208645" y="6218444"/>
            <a:ext cx="5935355" cy="646331"/>
          </a:xfrm>
          <a:prstGeom prst="rect">
            <a:avLst/>
          </a:prstGeom>
        </p:spPr>
        <p:txBody>
          <a:bodyPr wrap="square">
            <a:spAutoFit/>
          </a:bodyPr>
          <a:lstStyle/>
          <a:p>
            <a:r>
              <a:rPr lang="en-US" sz="1200" dirty="0">
                <a:latin typeface="Arial" panose="020B0604020202020204" pitchFamily="34" charset="0"/>
                <a:ea typeface="Times New Roman" panose="02020603050405020304" pitchFamily="18" charset="0"/>
                <a:cs typeface="Arial" panose="020B0604020202020204" pitchFamily="34" charset="0"/>
              </a:rPr>
              <a:t>A. Lipatov, M. </a:t>
            </a:r>
            <a:r>
              <a:rPr lang="en-US" sz="1200" dirty="0" err="1">
                <a:latin typeface="Arial" panose="020B0604020202020204" pitchFamily="34" charset="0"/>
                <a:ea typeface="Times New Roman" panose="02020603050405020304" pitchFamily="18" charset="0"/>
                <a:cs typeface="Arial" panose="020B0604020202020204" pitchFamily="34" charset="0"/>
              </a:rPr>
              <a:t>Alhabeb</a:t>
            </a:r>
            <a:r>
              <a:rPr lang="en-US" sz="1200" dirty="0">
                <a:latin typeface="Arial" panose="020B0604020202020204" pitchFamily="34" charset="0"/>
                <a:ea typeface="Times New Roman" panose="02020603050405020304" pitchFamily="18" charset="0"/>
                <a:cs typeface="Arial" panose="020B0604020202020204" pitchFamily="34" charset="0"/>
              </a:rPr>
              <a:t>, H. Lu, S. Zhao, M. J. </a:t>
            </a:r>
            <a:r>
              <a:rPr lang="en-US" sz="1200" dirty="0" err="1">
                <a:latin typeface="Arial" panose="020B0604020202020204" pitchFamily="34" charset="0"/>
                <a:ea typeface="Times New Roman" panose="02020603050405020304" pitchFamily="18" charset="0"/>
                <a:cs typeface="Arial" panose="020B0604020202020204" pitchFamily="34" charset="0"/>
              </a:rPr>
              <a:t>Loes</a:t>
            </a:r>
            <a:r>
              <a:rPr lang="en-US" sz="1200" dirty="0">
                <a:latin typeface="Arial" panose="020B0604020202020204" pitchFamily="34" charset="0"/>
                <a:ea typeface="Times New Roman" panose="02020603050405020304" pitchFamily="18" charset="0"/>
                <a:cs typeface="Arial" panose="020B0604020202020204" pitchFamily="34" charset="0"/>
              </a:rPr>
              <a:t>, N. S. </a:t>
            </a:r>
            <a:r>
              <a:rPr lang="en-US" sz="1200" dirty="0" err="1">
                <a:latin typeface="Arial" panose="020B0604020202020204" pitchFamily="34" charset="0"/>
                <a:ea typeface="Times New Roman" panose="02020603050405020304" pitchFamily="18" charset="0"/>
                <a:cs typeface="Arial" panose="020B0604020202020204" pitchFamily="34" charset="0"/>
              </a:rPr>
              <a:t>Vorobeva</a:t>
            </a:r>
            <a:r>
              <a:rPr lang="en-US" sz="1200" dirty="0">
                <a:latin typeface="Arial" panose="020B0604020202020204" pitchFamily="34" charset="0"/>
                <a:ea typeface="Times New Roman" panose="02020603050405020304" pitchFamily="18" charset="0"/>
                <a:cs typeface="Arial" panose="020B0604020202020204" pitchFamily="34" charset="0"/>
              </a:rPr>
              <a:t>, Y. </a:t>
            </a:r>
            <a:r>
              <a:rPr lang="en-US" sz="1200" dirty="0" err="1">
                <a:latin typeface="Arial" panose="020B0604020202020204" pitchFamily="34" charset="0"/>
                <a:ea typeface="Times New Roman" panose="02020603050405020304" pitchFamily="18" charset="0"/>
                <a:cs typeface="Arial" panose="020B0604020202020204" pitchFamily="34" charset="0"/>
              </a:rPr>
              <a:t>Dall'Agnese</a:t>
            </a:r>
            <a:r>
              <a:rPr lang="en-US" sz="1200" dirty="0">
                <a:latin typeface="Arial" panose="020B0604020202020204" pitchFamily="34" charset="0"/>
                <a:ea typeface="Times New Roman" panose="02020603050405020304" pitchFamily="18" charset="0"/>
                <a:cs typeface="Arial" panose="020B0604020202020204" pitchFamily="34" charset="0"/>
              </a:rPr>
              <a:t>, </a:t>
            </a:r>
            <a:r>
              <a:rPr lang="en-US" sz="1200" dirty="0" smtClean="0">
                <a:latin typeface="Arial" panose="020B0604020202020204" pitchFamily="34" charset="0"/>
                <a:ea typeface="Times New Roman" panose="02020603050405020304" pitchFamily="18" charset="0"/>
                <a:cs typeface="Arial" panose="020B0604020202020204" pitchFamily="34" charset="0"/>
              </a:rPr>
              <a:t> Y</a:t>
            </a:r>
            <a:r>
              <a:rPr lang="en-US" sz="1200" dirty="0">
                <a:latin typeface="Arial" panose="020B0604020202020204" pitchFamily="34" charset="0"/>
                <a:ea typeface="Times New Roman" panose="02020603050405020304" pitchFamily="18" charset="0"/>
                <a:cs typeface="Arial" panose="020B0604020202020204" pitchFamily="34" charset="0"/>
              </a:rPr>
              <a:t>. Gao, A. Gruverman, Y. </a:t>
            </a:r>
            <a:r>
              <a:rPr lang="en-US" sz="1200" dirty="0" err="1">
                <a:latin typeface="Arial" panose="020B0604020202020204" pitchFamily="34" charset="0"/>
                <a:ea typeface="Times New Roman" panose="02020603050405020304" pitchFamily="18" charset="0"/>
                <a:cs typeface="Arial" panose="020B0604020202020204" pitchFamily="34" charset="0"/>
              </a:rPr>
              <a:t>Gogotsi</a:t>
            </a:r>
            <a:r>
              <a:rPr lang="en-US" sz="1200" dirty="0">
                <a:latin typeface="Arial" panose="020B0604020202020204" pitchFamily="34" charset="0"/>
                <a:ea typeface="Times New Roman" panose="02020603050405020304" pitchFamily="18" charset="0"/>
                <a:cs typeface="Arial" panose="020B0604020202020204" pitchFamily="34" charset="0"/>
              </a:rPr>
              <a:t>, A. Sinitskii, “Electrical and elastic properties of individual single‐layer Nb</a:t>
            </a:r>
            <a:r>
              <a:rPr lang="en-US" sz="1200" baseline="-25000" dirty="0">
                <a:latin typeface="Arial" panose="020B0604020202020204" pitchFamily="34" charset="0"/>
                <a:ea typeface="Times New Roman" panose="02020603050405020304" pitchFamily="18" charset="0"/>
                <a:cs typeface="Arial" panose="020B0604020202020204" pitchFamily="34" charset="0"/>
              </a:rPr>
              <a:t>4</a:t>
            </a:r>
            <a:r>
              <a:rPr lang="en-US" sz="1200" dirty="0">
                <a:latin typeface="Arial" panose="020B0604020202020204" pitchFamily="34" charset="0"/>
                <a:ea typeface="Times New Roman" panose="02020603050405020304" pitchFamily="18" charset="0"/>
                <a:cs typeface="Arial" panose="020B0604020202020204" pitchFamily="34" charset="0"/>
              </a:rPr>
              <a:t>C</a:t>
            </a:r>
            <a:r>
              <a:rPr lang="en-US" sz="1200" baseline="-25000" dirty="0">
                <a:latin typeface="Arial" panose="020B0604020202020204" pitchFamily="34" charset="0"/>
                <a:ea typeface="Times New Roman" panose="02020603050405020304" pitchFamily="18" charset="0"/>
                <a:cs typeface="Arial" panose="020B0604020202020204" pitchFamily="34" charset="0"/>
              </a:rPr>
              <a:t>3</a:t>
            </a:r>
            <a:r>
              <a:rPr lang="en-US" sz="1200" dirty="0">
                <a:latin typeface="Arial" panose="020B0604020202020204" pitchFamily="34" charset="0"/>
                <a:ea typeface="Times New Roman" panose="02020603050405020304" pitchFamily="18" charset="0"/>
                <a:cs typeface="Arial" panose="020B0604020202020204" pitchFamily="34" charset="0"/>
              </a:rPr>
              <a:t>T</a:t>
            </a:r>
            <a:r>
              <a:rPr lang="en-US" sz="1200" baseline="-25000" dirty="0">
                <a:latin typeface="Arial" panose="020B0604020202020204" pitchFamily="34" charset="0"/>
                <a:ea typeface="Times New Roman" panose="02020603050405020304" pitchFamily="18" charset="0"/>
                <a:cs typeface="Arial" panose="020B0604020202020204" pitchFamily="34" charset="0"/>
              </a:rPr>
              <a:t>x</a:t>
            </a:r>
            <a:r>
              <a:rPr lang="en-US" sz="1200" dirty="0">
                <a:latin typeface="Arial" panose="020B0604020202020204" pitchFamily="34" charset="0"/>
                <a:ea typeface="Times New Roman" panose="02020603050405020304" pitchFamily="18" charset="0"/>
                <a:cs typeface="Arial" panose="020B0604020202020204" pitchFamily="34" charset="0"/>
              </a:rPr>
              <a:t> </a:t>
            </a:r>
            <a:r>
              <a:rPr lang="en-US" sz="1200" dirty="0" err="1">
                <a:latin typeface="Arial" panose="020B0604020202020204" pitchFamily="34" charset="0"/>
                <a:ea typeface="Times New Roman" panose="02020603050405020304" pitchFamily="18" charset="0"/>
                <a:cs typeface="Arial" panose="020B0604020202020204" pitchFamily="34" charset="0"/>
              </a:rPr>
              <a:t>MXene</a:t>
            </a:r>
            <a:r>
              <a:rPr lang="en-US" sz="1200" dirty="0">
                <a:latin typeface="Arial" panose="020B0604020202020204" pitchFamily="34" charset="0"/>
                <a:ea typeface="Times New Roman" panose="02020603050405020304" pitchFamily="18" charset="0"/>
                <a:cs typeface="Arial" panose="020B0604020202020204" pitchFamily="34" charset="0"/>
              </a:rPr>
              <a:t> flakes,” </a:t>
            </a:r>
            <a:r>
              <a:rPr lang="en-US" sz="1200" i="1" dirty="0">
                <a:latin typeface="Arial" panose="020B0604020202020204" pitchFamily="34" charset="0"/>
                <a:ea typeface="Times New Roman" panose="02020603050405020304" pitchFamily="18" charset="0"/>
                <a:cs typeface="Arial" panose="020B0604020202020204" pitchFamily="34" charset="0"/>
              </a:rPr>
              <a:t>Adv. Electron. Mater.</a:t>
            </a:r>
            <a:r>
              <a:rPr lang="en-US" sz="1200" dirty="0">
                <a:latin typeface="Arial" panose="020B0604020202020204" pitchFamily="34" charset="0"/>
                <a:ea typeface="Times New Roman" panose="02020603050405020304" pitchFamily="18" charset="0"/>
                <a:cs typeface="Arial" panose="020B0604020202020204" pitchFamily="34" charset="0"/>
              </a:rPr>
              <a:t> 1901382 (2020</a:t>
            </a:r>
            <a:r>
              <a:rPr lang="en-US" sz="1200" dirty="0" smtClean="0">
                <a:latin typeface="Arial" panose="020B0604020202020204" pitchFamily="34" charset="0"/>
                <a:ea typeface="Times New Roman" panose="02020603050405020304" pitchFamily="18"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31732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12147</TotalTime>
  <Words>297</Words>
  <Application>Microsoft Office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News Gothic MT</vt:lpstr>
      <vt:lpstr>Times New Roman</vt:lpstr>
      <vt:lpstr>Wingdings 2</vt:lpstr>
      <vt:lpstr>Breeze</vt:lpstr>
      <vt:lpstr>Nanoscale Properties of MXene Membranes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rob</dc:creator>
  <cp:keywords/>
  <dc:description/>
  <cp:lastModifiedBy>Verona Skomski</cp:lastModifiedBy>
  <cp:revision>81</cp:revision>
  <cp:lastPrinted>2016-08-01T15:14:13Z</cp:lastPrinted>
  <dcterms:created xsi:type="dcterms:W3CDTF">2016-07-19T18:16:54Z</dcterms:created>
  <dcterms:modified xsi:type="dcterms:W3CDTF">2020-05-21T20:07:26Z</dcterms:modified>
  <cp:category/>
</cp:coreProperties>
</file>