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6858000" cx="12192000"/>
  <p:notesSz cx="7010400" cy="9296400"/>
  <p:embeddedFontLst>
    <p:embeddedFont>
      <p:font typeface="Helvetica Neue"/>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 roundtripDataSignature="AMtx7mgqrig2zpYXcfhpiyiOVcvhVGrT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customschemas.google.com/relationships/presentationmetadata" Target="metadata"/><Relationship Id="rId9"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font" Target="fonts/HelveticaNeue-regular.fntdata"/><Relationship Id="rId7" Type="http://schemas.openxmlformats.org/officeDocument/2006/relationships/font" Target="fonts/HelveticaNeue-bold.fntdata"/><Relationship Id="rId8" Type="http://schemas.openxmlformats.org/officeDocument/2006/relationships/font" Target="fonts/HelveticaNeue-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notes"/>
          <p:cNvSpPr txBox="1"/>
          <p:nvPr>
            <p:ph idx="1" type="body"/>
          </p:nvPr>
        </p:nvSpPr>
        <p:spPr>
          <a:xfrm>
            <a:off x="701040" y="4473893"/>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What Has Been Achieved: </a:t>
            </a:r>
            <a:r>
              <a:rPr lang="en-US" sz="1100">
                <a:latin typeface="Arial"/>
                <a:ea typeface="Arial"/>
                <a:cs typeface="Arial"/>
                <a:sym typeface="Arial"/>
              </a:rPr>
              <a:t>These sessions offered attendees a chance to engage with ORNL experts, explore new methodologies, and discuss challenges and opportunities to collaborate in their research. </a:t>
            </a:r>
            <a:endParaRPr sz="11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Importance of the Achievement:</a:t>
            </a:r>
            <a:r>
              <a:rPr b="1" lang="en-US"/>
              <a:t> </a:t>
            </a:r>
            <a:r>
              <a:rPr lang="en-US" sz="1100">
                <a:latin typeface="Arial"/>
                <a:ea typeface="Arial"/>
                <a:cs typeface="Arial"/>
                <a:sym typeface="Arial"/>
              </a:rPr>
              <a:t>This event was one of the exciting ways that CAMM is building bridges between academia and national laboratory expertise, and supporting the next generation of materials scientists. Neutron Day was a great starting point for fostering cross-discipline collaboration amongst CAMM’s researchers and experienced neutron scientists at Oak Ridge National Lab.</a:t>
            </a:r>
            <a:endParaRPr sz="1100">
              <a:latin typeface="Arial"/>
              <a:ea typeface="Arial"/>
              <a:cs typeface="Arial"/>
              <a:sym typeface="Arial"/>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How is the achievement related to the IRG, and how does it help it achieve its goals? </a:t>
            </a:r>
            <a:r>
              <a:rPr lang="en-US"/>
              <a:t>Neutron Day included sessions related to the research of each IRG. ORNL Neutron Scientists provided talks on their current research and gave students the opportunity to ask questions and learn how their own research aligns. These opportunities to build relationships and gain familiarity with ORNL have already resulted in successful beamline proposals.</a:t>
            </a:r>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Where the findings are published: </a:t>
            </a:r>
            <a:r>
              <a:rPr lang="en-US"/>
              <a:t>N/A</a:t>
            </a:r>
            <a:endParaRPr/>
          </a:p>
          <a:p>
            <a:pPr indent="0" lvl="0" marL="0" rtl="0" algn="l">
              <a:spcBef>
                <a:spcPts val="0"/>
              </a:spcBef>
              <a:spcAft>
                <a:spcPts val="0"/>
              </a:spcAft>
              <a:buNone/>
            </a:pPr>
            <a:r>
              <a:t/>
            </a:r>
            <a:endParaRPr/>
          </a:p>
        </p:txBody>
      </p:sp>
      <p:sp>
        <p:nvSpPr>
          <p:cNvPr id="80" name="Google Shape;80;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TITUS">
  <p:cSld name="Title and Content@@TITUS">
    <p:spTree>
      <p:nvGrpSpPr>
        <p:cNvPr id="15" name="Shape 15"/>
        <p:cNvGrpSpPr/>
        <p:nvPr/>
      </p:nvGrpSpPr>
      <p:grpSpPr>
        <a:xfrm>
          <a:off x="0" y="0"/>
          <a:ext cx="0" cy="0"/>
          <a:chOff x="0" y="0"/>
          <a:chExt cx="0" cy="0"/>
        </a:xfrm>
      </p:grpSpPr>
      <p:sp>
        <p:nvSpPr>
          <p:cNvPr id="16" name="Google Shape;16;p3"/>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4400">
              <a:solidFill>
                <a:srgbClr val="0BC564"/>
              </a:solidFill>
              <a:latin typeface="Arial"/>
              <a:ea typeface="Arial"/>
              <a:cs typeface="Arial"/>
              <a:sym typeface="Arial"/>
            </a:endParaRPr>
          </a:p>
        </p:txBody>
      </p:sp>
      <p:sp>
        <p:nvSpPr>
          <p:cNvPr id="17" name="Google Shape;17;p3"/>
          <p:cNvSpPr txBox="1"/>
          <p:nvPr>
            <p:ph idx="1" type="body"/>
          </p:nvPr>
        </p:nvSpPr>
        <p:spPr>
          <a:xfrm>
            <a:off x="505332" y="1334133"/>
            <a:ext cx="10962967"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BF9000"/>
              </a:buClr>
              <a:buSzPts val="2400"/>
              <a:buFont typeface="Noto Sans Symbols"/>
              <a:buChar char="⮚"/>
              <a:defRPr sz="2400"/>
            </a:lvl1pPr>
            <a:lvl2pPr indent="-340360" lvl="1" marL="914400" algn="l">
              <a:lnSpc>
                <a:spcPct val="90000"/>
              </a:lnSpc>
              <a:spcBef>
                <a:spcPts val="500"/>
              </a:spcBef>
              <a:spcAft>
                <a:spcPts val="0"/>
              </a:spcAft>
              <a:buClr>
                <a:srgbClr val="00B050"/>
              </a:buClr>
              <a:buSzPts val="1760"/>
              <a:buFont typeface="Noto Sans Symbols"/>
              <a:buChar char="❖"/>
              <a:defRPr sz="2000">
                <a:solidFill>
                  <a:srgbClr val="0070C0"/>
                </a:solidFill>
              </a:defRPr>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1" name="Google Shape;21;p3"/>
          <p:cNvGrpSpPr/>
          <p:nvPr/>
        </p:nvGrpSpPr>
        <p:grpSpPr>
          <a:xfrm>
            <a:off x="0" y="6243697"/>
            <a:ext cx="12192000" cy="653979"/>
            <a:chOff x="0" y="6243697"/>
            <a:chExt cx="12192000" cy="653979"/>
          </a:xfrm>
        </p:grpSpPr>
        <p:sp>
          <p:nvSpPr>
            <p:cNvPr id="22" name="Google Shape;22;p3"/>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23" name="Google Shape;23;p3"/>
            <p:cNvPicPr preferRelativeResize="0"/>
            <p:nvPr/>
          </p:nvPicPr>
          <p:blipFill rotWithShape="1">
            <a:blip r:embed="rId2">
              <a:alphaModFix/>
            </a:blip>
            <a:srcRect b="0" l="0" r="0" t="0"/>
            <a:stretch/>
          </p:blipFill>
          <p:spPr>
            <a:xfrm>
              <a:off x="1228326" y="6272178"/>
              <a:ext cx="2200675" cy="547540"/>
            </a:xfrm>
            <a:prstGeom prst="rect">
              <a:avLst/>
            </a:prstGeom>
            <a:noFill/>
            <a:ln>
              <a:noFill/>
            </a:ln>
          </p:spPr>
        </p:pic>
        <p:sp>
          <p:nvSpPr>
            <p:cNvPr id="24" name="Google Shape;24;p3"/>
            <p:cNvSpPr/>
            <p:nvPr/>
          </p:nvSpPr>
          <p:spPr>
            <a:xfrm>
              <a:off x="3640136" y="6470393"/>
              <a:ext cx="469335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US" sz="900">
                  <a:solidFill>
                    <a:schemeClr val="accent1"/>
                  </a:solidFill>
                  <a:latin typeface="Arial"/>
                  <a:ea typeface="Arial"/>
                  <a:cs typeface="Arial"/>
                  <a:sym typeface="Arial"/>
                </a:rPr>
                <a:t>Where Materials Begin and Society Benefits</a:t>
              </a:r>
              <a:endParaRPr/>
            </a:p>
          </p:txBody>
        </p:sp>
        <p:pic>
          <p:nvPicPr>
            <p:cNvPr descr="G:\Apodaca Work Current\NSF logo\NEW NSF Logo Design\Final\BitmapLogo_NOLayers_F.png" id="25" name="Google Shape;25;p3"/>
            <p:cNvPicPr preferRelativeResize="0"/>
            <p:nvPr/>
          </p:nvPicPr>
          <p:blipFill rotWithShape="1">
            <a:blip r:embed="rId3">
              <a:alphaModFix/>
            </a:blip>
            <a:srcRect b="0" l="0" r="0" t="0"/>
            <a:stretch/>
          </p:blipFill>
          <p:spPr>
            <a:xfrm>
              <a:off x="380999" y="6257889"/>
              <a:ext cx="616493" cy="619937"/>
            </a:xfrm>
            <a:prstGeom prst="rect">
              <a:avLst/>
            </a:prstGeom>
            <a:noFill/>
            <a:ln>
              <a:noFill/>
            </a:ln>
          </p:spPr>
        </p:pic>
      </p:grpSp>
      <p:sp>
        <p:nvSpPr>
          <p:cNvPr id="26" name="Google Shape;26;p3"/>
          <p:cNvSpPr txBox="1"/>
          <p:nvPr/>
        </p:nvSpPr>
        <p:spPr>
          <a:xfrm>
            <a:off x="87630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sz="2000" u="none">
              <a:solidFill>
                <a:schemeClr val="dk1"/>
              </a:solidFill>
              <a:latin typeface="Calibri"/>
              <a:ea typeface="Calibri"/>
              <a:cs typeface="Calibri"/>
              <a:sym typeface="Calibri"/>
            </a:endParaRPr>
          </a:p>
        </p:txBody>
      </p:sp>
      <p:sp>
        <p:nvSpPr>
          <p:cNvPr id="27" name="Google Shape;27;p3"/>
          <p:cNvSpPr/>
          <p:nvPr/>
        </p:nvSpPr>
        <p:spPr>
          <a:xfrm>
            <a:off x="0" y="262753"/>
            <a:ext cx="2765425" cy="416411"/>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 name="Google Shape;28;p3"/>
          <p:cNvSpPr/>
          <p:nvPr/>
        </p:nvSpPr>
        <p:spPr>
          <a:xfrm>
            <a:off x="2762250" y="261462"/>
            <a:ext cx="457269" cy="417701"/>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 name="Google Shape;29;p3"/>
          <p:cNvGrpSpPr/>
          <p:nvPr/>
        </p:nvGrpSpPr>
        <p:grpSpPr>
          <a:xfrm>
            <a:off x="4707584" y="807282"/>
            <a:ext cx="7484416" cy="444970"/>
            <a:chOff x="4707584" y="910048"/>
            <a:chExt cx="7484416" cy="444970"/>
          </a:xfrm>
        </p:grpSpPr>
        <p:sp>
          <p:nvSpPr>
            <p:cNvPr id="30" name="Google Shape;30;p3"/>
            <p:cNvSpPr/>
            <p:nvPr/>
          </p:nvSpPr>
          <p:spPr>
            <a:xfrm>
              <a:off x="5164853" y="910048"/>
              <a:ext cx="7027147" cy="444969"/>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3"/>
            <p:cNvSpPr/>
            <p:nvPr/>
          </p:nvSpPr>
          <p:spPr>
            <a:xfrm rot="10800000">
              <a:off x="4707584" y="910048"/>
              <a:ext cx="457269" cy="444970"/>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2000">
                <a:solidFill>
                  <a:srgbClr val="888888"/>
                </a:solidFill>
                <a:latin typeface="Calibri"/>
                <a:ea typeface="Calibri"/>
                <a:cs typeface="Calibri"/>
                <a:sym typeface="Calibri"/>
              </a:defRPr>
            </a:lvl1pPr>
            <a:lvl2pPr indent="0" lvl="1" marL="0" algn="r">
              <a:spcBef>
                <a:spcPts val="0"/>
              </a:spcBef>
              <a:buNone/>
              <a:defRPr sz="2000">
                <a:solidFill>
                  <a:srgbClr val="888888"/>
                </a:solidFill>
                <a:latin typeface="Calibri"/>
                <a:ea typeface="Calibri"/>
                <a:cs typeface="Calibri"/>
                <a:sym typeface="Calibri"/>
              </a:defRPr>
            </a:lvl2pPr>
            <a:lvl3pPr indent="0" lvl="2" marL="0" algn="r">
              <a:spcBef>
                <a:spcPts val="0"/>
              </a:spcBef>
              <a:buNone/>
              <a:defRPr sz="2000">
                <a:solidFill>
                  <a:srgbClr val="888888"/>
                </a:solidFill>
                <a:latin typeface="Calibri"/>
                <a:ea typeface="Calibri"/>
                <a:cs typeface="Calibri"/>
                <a:sym typeface="Calibri"/>
              </a:defRPr>
            </a:lvl3pPr>
            <a:lvl4pPr indent="0" lvl="3" marL="0" algn="r">
              <a:spcBef>
                <a:spcPts val="0"/>
              </a:spcBef>
              <a:buNone/>
              <a:defRPr sz="2000">
                <a:solidFill>
                  <a:srgbClr val="888888"/>
                </a:solidFill>
                <a:latin typeface="Calibri"/>
                <a:ea typeface="Calibri"/>
                <a:cs typeface="Calibri"/>
                <a:sym typeface="Calibri"/>
              </a:defRPr>
            </a:lvl4pPr>
            <a:lvl5pPr indent="0" lvl="4" marL="0" algn="r">
              <a:spcBef>
                <a:spcPts val="0"/>
              </a:spcBef>
              <a:buNone/>
              <a:defRPr sz="2000">
                <a:solidFill>
                  <a:srgbClr val="888888"/>
                </a:solidFill>
                <a:latin typeface="Calibri"/>
                <a:ea typeface="Calibri"/>
                <a:cs typeface="Calibri"/>
                <a:sym typeface="Calibri"/>
              </a:defRPr>
            </a:lvl5pPr>
            <a:lvl6pPr indent="0" lvl="5" marL="0" algn="r">
              <a:spcBef>
                <a:spcPts val="0"/>
              </a:spcBef>
              <a:buNone/>
              <a:defRPr sz="2000">
                <a:solidFill>
                  <a:srgbClr val="888888"/>
                </a:solidFill>
                <a:latin typeface="Calibri"/>
                <a:ea typeface="Calibri"/>
                <a:cs typeface="Calibri"/>
                <a:sym typeface="Calibri"/>
              </a:defRPr>
            </a:lvl6pPr>
            <a:lvl7pPr indent="0" lvl="6" marL="0" algn="r">
              <a:spcBef>
                <a:spcPts val="0"/>
              </a:spcBef>
              <a:buNone/>
              <a:defRPr sz="2000">
                <a:solidFill>
                  <a:srgbClr val="888888"/>
                </a:solidFill>
                <a:latin typeface="Calibri"/>
                <a:ea typeface="Calibri"/>
                <a:cs typeface="Calibri"/>
                <a:sym typeface="Calibri"/>
              </a:defRPr>
            </a:lvl7pPr>
            <a:lvl8pPr indent="0" lvl="7" marL="0" algn="r">
              <a:spcBef>
                <a:spcPts val="0"/>
              </a:spcBef>
              <a:buNone/>
              <a:defRPr sz="2000">
                <a:solidFill>
                  <a:srgbClr val="888888"/>
                </a:solidFill>
                <a:latin typeface="Calibri"/>
                <a:ea typeface="Calibri"/>
                <a:cs typeface="Calibri"/>
                <a:sym typeface="Calibri"/>
              </a:defRPr>
            </a:lvl8pPr>
            <a:lvl9pPr indent="0" lvl="8" marL="0" algn="r">
              <a:spcBef>
                <a:spcPts val="0"/>
              </a:spcBef>
              <a:buNone/>
              <a:defRPr sz="20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4"/>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4"/>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sp>
        <p:nvSpPr>
          <p:cNvPr id="41" name="Google Shape;41;p5"/>
          <p:cNvSpPr txBox="1"/>
          <p:nvPr/>
        </p:nvSpPr>
        <p:spPr>
          <a:xfrm>
            <a:off x="1" y="3483"/>
            <a:ext cx="12217051" cy="805955"/>
          </a:xfrm>
          <a:prstGeom prst="rect">
            <a:avLst/>
          </a:prstGeom>
          <a:gradFill>
            <a:gsLst>
              <a:gs pos="0">
                <a:srgbClr val="FFFFFF"/>
              </a:gs>
              <a:gs pos="35000">
                <a:srgbClr val="FFFFFF"/>
              </a:gs>
              <a:gs pos="100000">
                <a:srgbClr val="4472C3"/>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4400">
              <a:solidFill>
                <a:srgbClr val="0BC564"/>
              </a:solidFill>
              <a:latin typeface="Arial"/>
              <a:ea typeface="Arial"/>
              <a:cs typeface="Arial"/>
              <a:sym typeface="Arial"/>
            </a:endParaRPr>
          </a:p>
        </p:txBody>
      </p:sp>
      <p:sp>
        <p:nvSpPr>
          <p:cNvPr id="42" name="Google Shape;42;p5"/>
          <p:cNvSpPr txBox="1"/>
          <p:nvPr>
            <p:ph idx="1" type="body"/>
          </p:nvPr>
        </p:nvSpPr>
        <p:spPr>
          <a:xfrm>
            <a:off x="505332" y="1334133"/>
            <a:ext cx="10962967"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BF9000"/>
              </a:buClr>
              <a:buSzPts val="2400"/>
              <a:buFont typeface="Noto Sans Symbols"/>
              <a:buChar char="⮚"/>
              <a:defRPr sz="2400"/>
            </a:lvl1pPr>
            <a:lvl2pPr indent="-340360" lvl="1" marL="914400" algn="l">
              <a:lnSpc>
                <a:spcPct val="90000"/>
              </a:lnSpc>
              <a:spcBef>
                <a:spcPts val="500"/>
              </a:spcBef>
              <a:spcAft>
                <a:spcPts val="0"/>
              </a:spcAft>
              <a:buClr>
                <a:srgbClr val="00B050"/>
              </a:buClr>
              <a:buSzPts val="1760"/>
              <a:buFont typeface="Noto Sans Symbols"/>
              <a:buChar char="❖"/>
              <a:defRPr sz="2000">
                <a:solidFill>
                  <a:srgbClr val="0070C0"/>
                </a:solidFill>
              </a:defRPr>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6" name="Google Shape;46;p5"/>
          <p:cNvGrpSpPr/>
          <p:nvPr/>
        </p:nvGrpSpPr>
        <p:grpSpPr>
          <a:xfrm>
            <a:off x="0" y="6243697"/>
            <a:ext cx="12192000" cy="653979"/>
            <a:chOff x="0" y="6243697"/>
            <a:chExt cx="12192000" cy="653979"/>
          </a:xfrm>
        </p:grpSpPr>
        <p:sp>
          <p:nvSpPr>
            <p:cNvPr id="47" name="Google Shape;47;p5"/>
            <p:cNvSpPr/>
            <p:nvPr/>
          </p:nvSpPr>
          <p:spPr>
            <a:xfrm>
              <a:off x="0" y="6243697"/>
              <a:ext cx="12192000" cy="653979"/>
            </a:xfrm>
            <a:prstGeom prst="rect">
              <a:avLst/>
            </a:prstGeom>
            <a:gradFill>
              <a:gsLst>
                <a:gs pos="0">
                  <a:srgbClr val="F5F7FC"/>
                </a:gs>
                <a:gs pos="100000">
                  <a:srgbClr val="CFAECF"/>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48" name="Google Shape;48;p5"/>
            <p:cNvPicPr preferRelativeResize="0"/>
            <p:nvPr/>
          </p:nvPicPr>
          <p:blipFill rotWithShape="1">
            <a:blip r:embed="rId2">
              <a:alphaModFix/>
            </a:blip>
            <a:srcRect b="0" l="0" r="0" t="0"/>
            <a:stretch/>
          </p:blipFill>
          <p:spPr>
            <a:xfrm>
              <a:off x="1228326" y="6272178"/>
              <a:ext cx="2200675" cy="547540"/>
            </a:xfrm>
            <a:prstGeom prst="rect">
              <a:avLst/>
            </a:prstGeom>
            <a:noFill/>
            <a:ln>
              <a:noFill/>
            </a:ln>
          </p:spPr>
        </p:pic>
        <p:sp>
          <p:nvSpPr>
            <p:cNvPr id="49" name="Google Shape;49;p5"/>
            <p:cNvSpPr/>
            <p:nvPr/>
          </p:nvSpPr>
          <p:spPr>
            <a:xfrm>
              <a:off x="3640136" y="6470393"/>
              <a:ext cx="469335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US" sz="900">
                  <a:solidFill>
                    <a:schemeClr val="accent1"/>
                  </a:solidFill>
                  <a:latin typeface="Arial"/>
                  <a:ea typeface="Arial"/>
                  <a:cs typeface="Arial"/>
                  <a:sym typeface="Arial"/>
                </a:rPr>
                <a:t>Where Materials Begin and Society Benefits</a:t>
              </a:r>
              <a:endParaRPr/>
            </a:p>
          </p:txBody>
        </p:sp>
        <p:pic>
          <p:nvPicPr>
            <p:cNvPr descr="G:\Apodaca Work Current\NSF logo\NEW NSF Logo Design\Final\BitmapLogo_NOLayers_F.png" id="50" name="Google Shape;50;p5"/>
            <p:cNvPicPr preferRelativeResize="0"/>
            <p:nvPr/>
          </p:nvPicPr>
          <p:blipFill rotWithShape="1">
            <a:blip r:embed="rId3">
              <a:alphaModFix/>
            </a:blip>
            <a:srcRect b="0" l="0" r="0" t="0"/>
            <a:stretch/>
          </p:blipFill>
          <p:spPr>
            <a:xfrm>
              <a:off x="380999" y="6257889"/>
              <a:ext cx="616493" cy="619937"/>
            </a:xfrm>
            <a:prstGeom prst="rect">
              <a:avLst/>
            </a:prstGeom>
            <a:noFill/>
            <a:ln>
              <a:noFill/>
            </a:ln>
          </p:spPr>
        </p:pic>
      </p:grpSp>
      <p:sp>
        <p:nvSpPr>
          <p:cNvPr id="51" name="Google Shape;51;p5"/>
          <p:cNvSpPr txBox="1"/>
          <p:nvPr/>
        </p:nvSpPr>
        <p:spPr>
          <a:xfrm>
            <a:off x="87630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2000">
              <a:solidFill>
                <a:schemeClr val="dk1"/>
              </a:solidFill>
              <a:latin typeface="Calibri"/>
              <a:ea typeface="Calibri"/>
              <a:cs typeface="Calibri"/>
              <a:sym typeface="Calibri"/>
            </a:endParaRPr>
          </a:p>
        </p:txBody>
      </p:sp>
      <p:sp>
        <p:nvSpPr>
          <p:cNvPr id="52" name="Google Shape;52;p5"/>
          <p:cNvSpPr/>
          <p:nvPr/>
        </p:nvSpPr>
        <p:spPr>
          <a:xfrm>
            <a:off x="0" y="262753"/>
            <a:ext cx="2765425" cy="416411"/>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5"/>
          <p:cNvSpPr/>
          <p:nvPr/>
        </p:nvSpPr>
        <p:spPr>
          <a:xfrm>
            <a:off x="2762250" y="261462"/>
            <a:ext cx="457269" cy="417701"/>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4" name="Google Shape;54;p5"/>
          <p:cNvGrpSpPr/>
          <p:nvPr/>
        </p:nvGrpSpPr>
        <p:grpSpPr>
          <a:xfrm>
            <a:off x="4707584" y="807282"/>
            <a:ext cx="7484416" cy="444970"/>
            <a:chOff x="4707584" y="910048"/>
            <a:chExt cx="7484416" cy="444970"/>
          </a:xfrm>
        </p:grpSpPr>
        <p:sp>
          <p:nvSpPr>
            <p:cNvPr id="55" name="Google Shape;55;p5"/>
            <p:cNvSpPr/>
            <p:nvPr/>
          </p:nvSpPr>
          <p:spPr>
            <a:xfrm>
              <a:off x="5164853" y="910048"/>
              <a:ext cx="7027147" cy="444969"/>
            </a:xfrm>
            <a:prstGeom prst="rect">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5"/>
            <p:cNvSpPr/>
            <p:nvPr/>
          </p:nvSpPr>
          <p:spPr>
            <a:xfrm rot="10800000">
              <a:off x="4707584" y="910048"/>
              <a:ext cx="457269" cy="444970"/>
            </a:xfrm>
            <a:prstGeom prst="rtTriangle">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7" name="Google Shape;57;p5"/>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8" name="Shape 58"/>
        <p:cNvGrpSpPr/>
        <p:nvPr/>
      </p:nvGrpSpPr>
      <p:grpSpPr>
        <a:xfrm>
          <a:off x="0" y="0"/>
          <a:ext cx="0" cy="0"/>
          <a:chOff x="0" y="0"/>
          <a:chExt cx="0" cy="0"/>
        </a:xfrm>
      </p:grpSpPr>
      <p:sp>
        <p:nvSpPr>
          <p:cNvPr id="59" name="Google Shape;59;p6"/>
          <p:cNvSpPr txBox="1"/>
          <p:nvPr>
            <p:ph type="title"/>
          </p:nvPr>
        </p:nvSpPr>
        <p:spPr>
          <a:xfrm>
            <a:off x="614515" y="152008"/>
            <a:ext cx="10962967" cy="56671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C00000"/>
              </a:buClr>
              <a:buSzPts val="2800"/>
              <a:buFont typeface="Arial"/>
              <a:buNone/>
              <a:defRPr b="0" sz="2800">
                <a:solidFill>
                  <a:srgbClr val="C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6"/>
          <p:cNvSpPr txBox="1"/>
          <p:nvPr>
            <p:ph idx="1" type="body"/>
          </p:nvPr>
        </p:nvSpPr>
        <p:spPr>
          <a:xfrm>
            <a:off x="614514" y="1211301"/>
            <a:ext cx="10962967" cy="435133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BF9000"/>
              </a:buClr>
              <a:buSzPts val="2400"/>
              <a:buFont typeface="Noto Sans Symbols"/>
              <a:buChar char="⮚"/>
              <a:defRPr sz="2400"/>
            </a:lvl1pPr>
            <a:lvl2pPr indent="-340360" lvl="1" marL="914400" algn="l">
              <a:lnSpc>
                <a:spcPct val="90000"/>
              </a:lnSpc>
              <a:spcBef>
                <a:spcPts val="500"/>
              </a:spcBef>
              <a:spcAft>
                <a:spcPts val="0"/>
              </a:spcAft>
              <a:buClr>
                <a:srgbClr val="00B050"/>
              </a:buClr>
              <a:buSzPts val="1760"/>
              <a:buFont typeface="Noto Sans Symbols"/>
              <a:buChar char="❖"/>
              <a:defRPr sz="2000">
                <a:solidFill>
                  <a:srgbClr val="0070C0"/>
                </a:solidFill>
              </a:defRPr>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4" name="Google Shape;64;p6"/>
          <p:cNvGrpSpPr/>
          <p:nvPr/>
        </p:nvGrpSpPr>
        <p:grpSpPr>
          <a:xfrm>
            <a:off x="0" y="6163799"/>
            <a:ext cx="12192000" cy="733878"/>
            <a:chOff x="0" y="6163799"/>
            <a:chExt cx="12192000" cy="733878"/>
          </a:xfrm>
        </p:grpSpPr>
        <p:sp>
          <p:nvSpPr>
            <p:cNvPr id="65" name="Google Shape;65;p6"/>
            <p:cNvSpPr/>
            <p:nvPr/>
          </p:nvSpPr>
          <p:spPr>
            <a:xfrm>
              <a:off x="0" y="6163799"/>
              <a:ext cx="12192000" cy="733878"/>
            </a:xfrm>
            <a:prstGeom prst="rect">
              <a:avLst/>
            </a:prstGeom>
            <a:gradFill>
              <a:gsLst>
                <a:gs pos="0">
                  <a:srgbClr val="F5F7FC"/>
                </a:gs>
                <a:gs pos="100000">
                  <a:srgbClr val="CFAECF"/>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66" name="Google Shape;66;p6"/>
            <p:cNvPicPr preferRelativeResize="0"/>
            <p:nvPr/>
          </p:nvPicPr>
          <p:blipFill rotWithShape="1">
            <a:blip r:embed="rId2">
              <a:alphaModFix/>
            </a:blip>
            <a:srcRect b="0" l="0" r="0" t="0"/>
            <a:stretch/>
          </p:blipFill>
          <p:spPr>
            <a:xfrm>
              <a:off x="1304694" y="6201502"/>
              <a:ext cx="2445810" cy="608531"/>
            </a:xfrm>
            <a:prstGeom prst="rect">
              <a:avLst/>
            </a:prstGeom>
            <a:noFill/>
            <a:ln>
              <a:noFill/>
            </a:ln>
          </p:spPr>
        </p:pic>
        <p:sp>
          <p:nvSpPr>
            <p:cNvPr id="67" name="Google Shape;67;p6"/>
            <p:cNvSpPr/>
            <p:nvPr/>
          </p:nvSpPr>
          <p:spPr>
            <a:xfrm>
              <a:off x="3921219" y="6374350"/>
              <a:ext cx="469335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1"/>
                  </a:solidFill>
                  <a:latin typeface="Times New Roman"/>
                  <a:ea typeface="Times New Roman"/>
                  <a:cs typeface="Times New Roman"/>
                  <a:sym typeface="Times New Roman"/>
                </a:rPr>
                <a:t>Where Materials Begin &amp; Society Benefits</a:t>
              </a:r>
              <a:endParaRPr/>
            </a:p>
          </p:txBody>
        </p:sp>
        <p:pic>
          <p:nvPicPr>
            <p:cNvPr descr="G:\Apodaca Work Current\NSF logo\NEW NSF Logo Design\Final\BitmapLogo_NOLayers_F.png" id="68" name="Google Shape;68;p6"/>
            <p:cNvPicPr preferRelativeResize="0"/>
            <p:nvPr/>
          </p:nvPicPr>
          <p:blipFill rotWithShape="1">
            <a:blip r:embed="rId3">
              <a:alphaModFix/>
            </a:blip>
            <a:srcRect b="0" l="0" r="0" t="0"/>
            <a:stretch/>
          </p:blipFill>
          <p:spPr>
            <a:xfrm>
              <a:off x="350381" y="6201502"/>
              <a:ext cx="647112" cy="650727"/>
            </a:xfrm>
            <a:prstGeom prst="rect">
              <a:avLst/>
            </a:prstGeom>
            <a:noFill/>
            <a:ln>
              <a:noFill/>
            </a:ln>
          </p:spPr>
        </p:pic>
      </p:grpSp>
      <p:sp>
        <p:nvSpPr>
          <p:cNvPr id="69" name="Google Shape;69;p6"/>
          <p:cNvSpPr txBox="1"/>
          <p:nvPr/>
        </p:nvSpPr>
        <p:spPr>
          <a:xfrm>
            <a:off x="87630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2000">
                <a:solidFill>
                  <a:schemeClr val="dk1"/>
                </a:solidFill>
                <a:latin typeface="Calibri"/>
                <a:ea typeface="Calibri"/>
                <a:cs typeface="Calibri"/>
                <a:sym typeface="Calibri"/>
              </a:rPr>
              <a:t>‹#›</a:t>
            </a:fld>
            <a:endParaRPr sz="2000">
              <a:solidFill>
                <a:schemeClr val="dk1"/>
              </a:solidFill>
              <a:latin typeface="Calibri"/>
              <a:ea typeface="Calibri"/>
              <a:cs typeface="Calibri"/>
              <a:sym typeface="Calibri"/>
            </a:endParaRPr>
          </a:p>
        </p:txBody>
      </p:sp>
      <p:sp>
        <p:nvSpPr>
          <p:cNvPr id="70" name="Google Shape;70;p6"/>
          <p:cNvSpPr txBox="1"/>
          <p:nvPr/>
        </p:nvSpPr>
        <p:spPr>
          <a:xfrm>
            <a:off x="25052" y="-3562"/>
            <a:ext cx="12192000" cy="131031"/>
          </a:xfrm>
          <a:prstGeom prst="rect">
            <a:avLst/>
          </a:prstGeom>
          <a:gradFill>
            <a:gsLst>
              <a:gs pos="0">
                <a:schemeClr val="accent6"/>
              </a:gs>
              <a:gs pos="35000">
                <a:srgbClr val="FFFFFF"/>
              </a:gs>
              <a:gs pos="100000">
                <a:srgbClr val="4472C3"/>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p:txBody>
      </p:sp>
      <p:sp>
        <p:nvSpPr>
          <p:cNvPr id="71" name="Google Shape;71;p6"/>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7"/>
          <p:cNvSpPr txBox="1"/>
          <p:nvPr/>
        </p:nvSpPr>
        <p:spPr>
          <a:xfrm>
            <a:off x="0" y="0"/>
            <a:ext cx="1219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nvSpPr>
        <p:spPr>
          <a:xfrm>
            <a:off x="3818375" y="151087"/>
            <a:ext cx="7759108" cy="56671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000"/>
              <a:buFont typeface="Arial"/>
              <a:buNone/>
            </a:pPr>
            <a:r>
              <a:rPr b="1" lang="en-US" sz="2000">
                <a:solidFill>
                  <a:srgbClr val="C00000"/>
                </a:solidFill>
              </a:rPr>
              <a:t>CAMM Partners with ORNL to Host “Neutron Day”</a:t>
            </a:r>
            <a:endParaRPr b="1" sz="2000">
              <a:solidFill>
                <a:srgbClr val="C00000"/>
              </a:solidFill>
              <a:latin typeface="Arial"/>
              <a:ea typeface="Arial"/>
              <a:cs typeface="Arial"/>
              <a:sym typeface="Arial"/>
            </a:endParaRPr>
          </a:p>
        </p:txBody>
      </p:sp>
      <p:sp>
        <p:nvSpPr>
          <p:cNvPr id="83" name="Google Shape;83;p1"/>
          <p:cNvSpPr txBox="1"/>
          <p:nvPr/>
        </p:nvSpPr>
        <p:spPr>
          <a:xfrm>
            <a:off x="147781" y="200554"/>
            <a:ext cx="2666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rPr>
              <a:t>UTK-</a:t>
            </a:r>
            <a:r>
              <a:rPr b="1" lang="en-US" sz="1400">
                <a:solidFill>
                  <a:schemeClr val="dk1"/>
                </a:solidFill>
                <a:latin typeface="Arial"/>
                <a:ea typeface="Arial"/>
                <a:cs typeface="Arial"/>
                <a:sym typeface="Arial"/>
              </a:rPr>
              <a:t>MRSEC </a:t>
            </a:r>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DMR-</a:t>
            </a:r>
            <a:r>
              <a:rPr b="1" lang="en-US">
                <a:solidFill>
                  <a:schemeClr val="dk1"/>
                </a:solidFill>
              </a:rPr>
              <a:t>2309083</a:t>
            </a:r>
            <a:endParaRPr/>
          </a:p>
        </p:txBody>
      </p:sp>
      <p:sp>
        <p:nvSpPr>
          <p:cNvPr id="84" name="Google Shape;84;p1"/>
          <p:cNvSpPr txBox="1"/>
          <p:nvPr/>
        </p:nvSpPr>
        <p:spPr>
          <a:xfrm>
            <a:off x="5066700" y="845150"/>
            <a:ext cx="7022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rPr>
              <a:t>CAMM’s ECOR Team &amp; Antonio dos Santos of ORNL coordinated the event</a:t>
            </a:r>
            <a:endParaRPr sz="1200"/>
          </a:p>
        </p:txBody>
      </p:sp>
      <p:sp>
        <p:nvSpPr>
          <p:cNvPr id="85" name="Google Shape;85;p1"/>
          <p:cNvSpPr txBox="1"/>
          <p:nvPr/>
        </p:nvSpPr>
        <p:spPr>
          <a:xfrm>
            <a:off x="0" y="1119575"/>
            <a:ext cx="6363300" cy="5136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100">
                <a:solidFill>
                  <a:schemeClr val="dk1"/>
                </a:solidFill>
              </a:rPr>
              <a:t>UTK-MRSEC The Center for Advanced Materials &amp; Manufacturing (CAMM) partnered with Oak Ridge National Laboratory (ORNL) to host the inaugural "Neutron Day," an event designed to deepen collaboration and foster interdisciplinary research connections. This full-day event was organized by CAMM’s Education, Community, Outreach, &amp; Recruitment team, along with Antonio dos Santos, an ORNL neutron scientist. Attendees included CAMM principal investigators, graduate students, postdoctoral researchers, and participants from the Institute for Advanced Materials and Manufacturing.</a:t>
            </a:r>
            <a:endParaRPr sz="1100">
              <a:solidFill>
                <a:schemeClr val="dk1"/>
              </a:solidFill>
            </a:endParaRPr>
          </a:p>
          <a:p>
            <a:pPr indent="0" lvl="0" marL="0" rtl="0" algn="l">
              <a:spcBef>
                <a:spcPts val="1000"/>
              </a:spcBef>
              <a:spcAft>
                <a:spcPts val="0"/>
              </a:spcAft>
              <a:buSzPts val="1100"/>
              <a:buNone/>
            </a:pPr>
            <a:r>
              <a:rPr lang="en-US" sz="1100">
                <a:solidFill>
                  <a:schemeClr val="dk1"/>
                </a:solidFill>
              </a:rPr>
              <a:t>The day featured a series of concurrent sessions aligned with CAMM’s interdisciplinary research groups, focusing on relevant  topics such as additive manufacturing, advanced materials characterization, and quantum material design. These sessions offered attendees a chance to engage with ORNL experts, explore new methodologies, and discuss challenges and opportunities to collaborate in their research. </a:t>
            </a:r>
            <a:endParaRPr sz="1100">
              <a:solidFill>
                <a:schemeClr val="dk1"/>
              </a:solidFill>
            </a:endParaRPr>
          </a:p>
          <a:p>
            <a:pPr indent="0" lvl="0" marL="0" rtl="0" algn="l">
              <a:spcBef>
                <a:spcPts val="1000"/>
              </a:spcBef>
              <a:spcAft>
                <a:spcPts val="0"/>
              </a:spcAft>
              <a:buClr>
                <a:schemeClr val="dk1"/>
              </a:buClr>
              <a:buSzPts val="1100"/>
              <a:buFont typeface="Arial"/>
              <a:buNone/>
            </a:pPr>
            <a:r>
              <a:rPr lang="en-US" sz="1100">
                <a:solidFill>
                  <a:schemeClr val="dk1"/>
                </a:solidFill>
              </a:rPr>
              <a:t>One of the event’s highlights was a session dedicated to extreme sample </a:t>
            </a:r>
            <a:r>
              <a:rPr lang="en-US" sz="1100">
                <a:solidFill>
                  <a:schemeClr val="dk1"/>
                </a:solidFill>
              </a:rPr>
              <a:t>environments</a:t>
            </a:r>
            <a:r>
              <a:rPr lang="en-US" sz="1100">
                <a:solidFill>
                  <a:schemeClr val="dk1"/>
                </a:solidFill>
              </a:rPr>
              <a:t>, showcasing the unique capabilities that can be coupled with </a:t>
            </a:r>
            <a:r>
              <a:rPr lang="en-US" sz="1100">
                <a:solidFill>
                  <a:schemeClr val="dk1"/>
                </a:solidFill>
              </a:rPr>
              <a:t>beamlines</a:t>
            </a:r>
            <a:r>
              <a:rPr lang="en-US" sz="1100">
                <a:solidFill>
                  <a:schemeClr val="dk1"/>
                </a:solidFill>
              </a:rPr>
              <a:t> at ORNL’s High Flux Isotope Reactor (HFIR) and Spallation Neutron Source (SNS). Attendees gained insights into how neutron science can address complex material challenges, with case studies and collaborative brainstorming further enriching the discussions.</a:t>
            </a:r>
            <a:endParaRPr sz="1100">
              <a:solidFill>
                <a:schemeClr val="dk1"/>
              </a:solidFill>
            </a:endParaRPr>
          </a:p>
          <a:p>
            <a:pPr indent="0" lvl="0" marL="0" rtl="0" algn="l">
              <a:spcBef>
                <a:spcPts val="1000"/>
              </a:spcBef>
              <a:spcAft>
                <a:spcPts val="0"/>
              </a:spcAft>
              <a:buClr>
                <a:schemeClr val="dk1"/>
              </a:buClr>
              <a:buSzPts val="1100"/>
              <a:buFont typeface="Arial"/>
              <a:buNone/>
            </a:pPr>
            <a:r>
              <a:rPr lang="en-US" sz="1100">
                <a:solidFill>
                  <a:schemeClr val="dk1"/>
                </a:solidFill>
              </a:rPr>
              <a:t>Another standout session focused on computational modeling and its role in predicting material behavior. This session emphasized the synergy between theoretical and experimental approaches, encouraging cross-disciplinary dialogues among participants.</a:t>
            </a:r>
            <a:endParaRPr sz="1100">
              <a:solidFill>
                <a:schemeClr val="dk1"/>
              </a:solidFill>
            </a:endParaRPr>
          </a:p>
          <a:p>
            <a:pPr indent="0" lvl="0" marL="0" rtl="0" algn="l">
              <a:spcBef>
                <a:spcPts val="1000"/>
              </a:spcBef>
              <a:spcAft>
                <a:spcPts val="0"/>
              </a:spcAft>
              <a:buClr>
                <a:schemeClr val="dk1"/>
              </a:buClr>
              <a:buSzPts val="1100"/>
              <a:buFont typeface="Arial"/>
              <a:buNone/>
            </a:pPr>
            <a:r>
              <a:rPr lang="en-US" sz="1100">
                <a:solidFill>
                  <a:schemeClr val="dk1"/>
                </a:solidFill>
              </a:rPr>
              <a:t>Several of CAMM's graduate students delivered lightning talks, presenting their research to an audience of ORNL scientists. These brief, impactful presentations sparked engaging discussions and provided a platform for students to receive feedback from leading experts.</a:t>
            </a:r>
            <a:endParaRPr sz="1100">
              <a:solidFill>
                <a:schemeClr val="dk1"/>
              </a:solidFill>
            </a:endParaRPr>
          </a:p>
          <a:p>
            <a:pPr indent="0" lvl="0" marL="0" rtl="0" algn="l">
              <a:spcBef>
                <a:spcPts val="1000"/>
              </a:spcBef>
              <a:spcAft>
                <a:spcPts val="1000"/>
              </a:spcAft>
              <a:buSzPts val="1100"/>
              <a:buNone/>
            </a:pPr>
            <a:r>
              <a:rPr lang="en-US" sz="1100">
                <a:solidFill>
                  <a:schemeClr val="dk1"/>
                </a:solidFill>
              </a:rPr>
              <a:t>"Neutron Day" exemplified CAMM's commitment to fostering a collaborative and inclusive research community, building bridges between academia and national laboratory expertise, and supporting the next generation of materials scientists.</a:t>
            </a:r>
            <a:endParaRPr sz="1100">
              <a:solidFill>
                <a:schemeClr val="dk1"/>
              </a:solidFill>
            </a:endParaRPr>
          </a:p>
        </p:txBody>
      </p:sp>
      <p:pic>
        <p:nvPicPr>
          <p:cNvPr id="86" name="Google Shape;86;p1"/>
          <p:cNvPicPr preferRelativeResize="0"/>
          <p:nvPr/>
        </p:nvPicPr>
        <p:blipFill rotWithShape="1">
          <a:blip r:embed="rId3">
            <a:alphaModFix/>
          </a:blip>
          <a:srcRect b="0" l="0" r="0" t="0"/>
          <a:stretch/>
        </p:blipFill>
        <p:spPr>
          <a:xfrm rot="5400000">
            <a:off x="10076981" y="5449001"/>
            <a:ext cx="811215" cy="2088783"/>
          </a:xfrm>
          <a:prstGeom prst="rect">
            <a:avLst/>
          </a:prstGeom>
          <a:noFill/>
          <a:ln>
            <a:noFill/>
          </a:ln>
        </p:spPr>
      </p:pic>
      <p:sp>
        <p:nvSpPr>
          <p:cNvPr descr="  " id="87" name="Google Shape;87;p1"/>
          <p:cNvSpPr txBox="1"/>
          <p:nvPr/>
        </p:nvSpPr>
        <p:spPr>
          <a:xfrm>
            <a:off x="0" y="6537960"/>
            <a:ext cx="242374" cy="223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50">
                <a:solidFill>
                  <a:srgbClr val="000000"/>
                </a:solidFill>
                <a:latin typeface="Helvetica Neue"/>
                <a:ea typeface="Helvetica Neue"/>
                <a:cs typeface="Helvetica Neue"/>
                <a:sym typeface="Helvetica Neue"/>
              </a:rPr>
              <a:t>  </a:t>
            </a:r>
            <a:endParaRPr/>
          </a:p>
        </p:txBody>
      </p:sp>
      <p:sp>
        <p:nvSpPr>
          <p:cNvPr id="88" name="Google Shape;88;p1"/>
          <p:cNvSpPr txBox="1"/>
          <p:nvPr/>
        </p:nvSpPr>
        <p:spPr>
          <a:xfrm>
            <a:off x="5994400" y="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AMM Graduate Student, Sydney Copp, presents a lightning talk to ORNL scientists" id="89" name="Google Shape;89;p1"/>
          <p:cNvPicPr preferRelativeResize="0"/>
          <p:nvPr/>
        </p:nvPicPr>
        <p:blipFill rotWithShape="1">
          <a:blip r:embed="rId4">
            <a:alphaModFix/>
          </a:blip>
          <a:srcRect b="6797" l="0" r="35930" t="20507"/>
          <a:stretch/>
        </p:blipFill>
        <p:spPr>
          <a:xfrm>
            <a:off x="9074400" y="3508075"/>
            <a:ext cx="3117601" cy="2654401"/>
          </a:xfrm>
          <a:prstGeom prst="rect">
            <a:avLst/>
          </a:prstGeom>
          <a:noFill/>
          <a:ln cap="flat" cmpd="sng" w="9525">
            <a:solidFill>
              <a:schemeClr val="dk1"/>
            </a:solidFill>
            <a:prstDash val="solid"/>
            <a:miter lim="8000"/>
            <a:headEnd len="sm" w="sm" type="none"/>
            <a:tailEnd len="sm" w="sm" type="none"/>
          </a:ln>
        </p:spPr>
      </p:pic>
      <p:pic>
        <p:nvPicPr>
          <p:cNvPr descr="group photo of attendees, standing on stairs in the Shull Wollan Center at ORNL&#10;" id="90" name="Google Shape;90;p1"/>
          <p:cNvPicPr preferRelativeResize="0"/>
          <p:nvPr/>
        </p:nvPicPr>
        <p:blipFill rotWithShape="1">
          <a:blip r:embed="rId5">
            <a:alphaModFix/>
          </a:blip>
          <a:srcRect b="0" l="0" r="6907" t="13822"/>
          <a:stretch/>
        </p:blipFill>
        <p:spPr>
          <a:xfrm>
            <a:off x="6457062" y="1183700"/>
            <a:ext cx="4362725" cy="3030651"/>
          </a:xfrm>
          <a:prstGeom prst="rect">
            <a:avLst/>
          </a:prstGeom>
          <a:noFill/>
          <a:ln cap="flat" cmpd="sng" w="9525">
            <a:solidFill>
              <a:schemeClr val="dk1"/>
            </a:solidFill>
            <a:prstDash val="solid"/>
            <a:miter lim="8000"/>
            <a:headEnd len="sm" w="sm" type="none"/>
            <a:tailEnd len="sm" w="sm" type="none"/>
          </a:ln>
        </p:spPr>
      </p:pic>
      <p:pic>
        <p:nvPicPr>
          <p:cNvPr descr="group of CAMM students and an ORNL scientist standing on a platform inside the SNS at ORNL" id="91" name="Google Shape;91;p1"/>
          <p:cNvPicPr preferRelativeResize="0"/>
          <p:nvPr/>
        </p:nvPicPr>
        <p:blipFill>
          <a:blip r:embed="rId6">
            <a:alphaModFix/>
          </a:blip>
          <a:stretch>
            <a:fillRect/>
          </a:stretch>
        </p:blipFill>
        <p:spPr>
          <a:xfrm>
            <a:off x="6439500" y="3894725"/>
            <a:ext cx="2922499" cy="2267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2017-10-05T17:34:54Z</dcterms:created>
  <dc:creator>TD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