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0" autoAdjust="0"/>
    <p:restoredTop sz="83010" autoAdjust="0"/>
  </p:normalViewPr>
  <p:slideViewPr>
    <p:cSldViewPr snapToGrid="0" snapToObjects="1">
      <p:cViewPr varScale="1">
        <p:scale>
          <a:sx n="95" d="100"/>
          <a:sy n="95" d="100"/>
        </p:scale>
        <p:origin x="2376"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BDD3D82-D9A5-704C-9283-966386EF053A}" type="datetimeFigureOut">
              <a:rPr lang="en-US" smtClean="0"/>
              <a:t>7/3/17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17784AC-E3AF-1B48-8D10-B40569611111}" type="slidenum">
              <a:rPr lang="en-US" smtClean="0"/>
              <a:t>‹#›</a:t>
            </a:fld>
            <a:endParaRPr lang="en-US"/>
          </a:p>
        </p:txBody>
      </p:sp>
    </p:spTree>
    <p:extLst>
      <p:ext uri="{BB962C8B-B14F-4D97-AF65-F5344CB8AC3E}">
        <p14:creationId xmlns:p14="http://schemas.microsoft.com/office/powerpoint/2010/main" val="38851213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mbria" panose="02040503050406030204" pitchFamily="18" charset="0"/>
                <a:ea typeface="+mn-ea"/>
                <a:cs typeface="+mn-cs"/>
              </a:rPr>
              <a:t>The New Haven Science Fair Program was started in 1995 with seven test schools. This past year over 8,000 New Haven students and 43 schools participated, utilizing more than 160 volunteers for mentoring, presenting, and judging. The program is dedicated to improving the quality of education, particularly science and math education, in New Haven Public Schools.</a:t>
            </a:r>
            <a:endParaRPr lang="en-US" dirty="0" smtClean="0">
              <a:effectLst/>
              <a:latin typeface="Cambria" panose="02040503050406030204" pitchFamily="18" charset="0"/>
            </a:endParaRPr>
          </a:p>
          <a:p>
            <a:r>
              <a:rPr lang="en-US" sz="1200" kern="1200" dirty="0" smtClean="0">
                <a:solidFill>
                  <a:schemeClr val="tx1"/>
                </a:solidFill>
                <a:effectLst/>
                <a:latin typeface="Cambria" panose="02040503050406030204" pitchFamily="18" charset="0"/>
                <a:ea typeface="+mn-ea"/>
                <a:cs typeface="+mn-cs"/>
              </a:rPr>
              <a:t>​</a:t>
            </a:r>
            <a:endParaRPr lang="en-US" dirty="0" smtClean="0">
              <a:effectLst/>
              <a:latin typeface="Cambria" panose="02040503050406030204" pitchFamily="18" charset="0"/>
            </a:endParaRPr>
          </a:p>
          <a:p>
            <a:r>
              <a:rPr lang="en-US" sz="1200" kern="1200" dirty="0" smtClean="0">
                <a:solidFill>
                  <a:schemeClr val="tx1"/>
                </a:solidFill>
                <a:effectLst/>
                <a:latin typeface="Cambria" panose="02040503050406030204" pitchFamily="18" charset="0"/>
                <a:ea typeface="+mn-ea"/>
                <a:cs typeface="+mn-cs"/>
              </a:rPr>
              <a:t>The New Haven Science Fair Program is a partnership involving businesses, universities, associations, foundations, and private citizens working with teachers, students, administrators, and students' parents. The goal of the program is to work with children and teachers from Pre-K through Grade 12 to help them carry out investigative hands-on science fair projects in order to promote skills in critical thinking, scientific process, and communication.</a:t>
            </a:r>
            <a:endParaRPr lang="en-US" dirty="0" smtClean="0">
              <a:effectLst/>
              <a:latin typeface="Cambria" panose="02040503050406030204" pitchFamily="18" charset="0"/>
            </a:endParaRPr>
          </a:p>
          <a:p>
            <a:r>
              <a:rPr lang="en-US" sz="1200" kern="1200" dirty="0" smtClean="0">
                <a:solidFill>
                  <a:schemeClr val="tx1"/>
                </a:solidFill>
                <a:effectLst/>
                <a:latin typeface="Cambria" panose="02040503050406030204" pitchFamily="18" charset="0"/>
                <a:ea typeface="+mn-ea"/>
                <a:cs typeface="+mn-cs"/>
              </a:rPr>
              <a:t>​</a:t>
            </a:r>
            <a:endParaRPr lang="en-US" dirty="0" smtClean="0">
              <a:effectLst/>
              <a:latin typeface="Cambria" panose="02040503050406030204" pitchFamily="18" charset="0"/>
            </a:endParaRPr>
          </a:p>
          <a:p>
            <a:r>
              <a:rPr lang="en-US" sz="1200" kern="1200" dirty="0" smtClean="0">
                <a:solidFill>
                  <a:schemeClr val="tx1"/>
                </a:solidFill>
                <a:effectLst/>
                <a:latin typeface="Cambria" panose="02040503050406030204" pitchFamily="18" charset="0"/>
                <a:ea typeface="+mn-ea"/>
                <a:cs typeface="+mn-cs"/>
              </a:rPr>
              <a:t>In 2001-2002, the New Haven Science Fair Mentor Program was awarded the </a:t>
            </a:r>
            <a:r>
              <a:rPr lang="en-US" sz="1200" b="1" kern="1200" dirty="0" smtClean="0">
                <a:solidFill>
                  <a:schemeClr val="tx1"/>
                </a:solidFill>
                <a:effectLst/>
                <a:latin typeface="Cambria" panose="02040503050406030204" pitchFamily="18" charset="0"/>
                <a:ea typeface="+mn-ea"/>
                <a:cs typeface="+mn-cs"/>
              </a:rPr>
              <a:t>Presidential Award for Excellence in Science, Mathematics and Engineering Mentoring</a:t>
            </a:r>
            <a:r>
              <a:rPr lang="en-US" sz="1200" kern="1200" dirty="0" smtClean="0">
                <a:solidFill>
                  <a:schemeClr val="tx1"/>
                </a:solidFill>
                <a:effectLst/>
                <a:latin typeface="Cambria" panose="02040503050406030204" pitchFamily="18" charset="0"/>
                <a:ea typeface="+mn-ea"/>
                <a:cs typeface="+mn-cs"/>
              </a:rPr>
              <a:t>--the only PreK-12 program in the country to receive this prestigious award. In 2003, New Haven was recognized as an </a:t>
            </a:r>
            <a:r>
              <a:rPr lang="en-US" sz="1200" b="1" kern="1200" dirty="0" smtClean="0">
                <a:solidFill>
                  <a:schemeClr val="tx1"/>
                </a:solidFill>
                <a:effectLst/>
                <a:latin typeface="Cambria" panose="02040503050406030204" pitchFamily="18" charset="0"/>
                <a:ea typeface="+mn-ea"/>
                <a:cs typeface="+mn-cs"/>
              </a:rPr>
              <a:t>All-America City </a:t>
            </a:r>
            <a:r>
              <a:rPr lang="en-US" sz="1200" kern="1200" dirty="0" smtClean="0">
                <a:solidFill>
                  <a:schemeClr val="tx1"/>
                </a:solidFill>
                <a:effectLst/>
                <a:latin typeface="Cambria" panose="02040503050406030204" pitchFamily="18" charset="0"/>
                <a:ea typeface="+mn-ea"/>
                <a:cs typeface="+mn-cs"/>
              </a:rPr>
              <a:t>on the basis of the accomplishments of three programs in New Haven, including the Olin Yale-Bayer-NHPS Partnership.</a:t>
            </a:r>
            <a:endParaRPr lang="en-US" dirty="0" smtClean="0">
              <a:effectLst/>
              <a:latin typeface="Cambria" panose="02040503050406030204" pitchFamily="18" charset="0"/>
            </a:endParaRPr>
          </a:p>
          <a:p>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0696A3F8-E18A-F241-932E-CC88C0822F3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6644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7/3/17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7/3/17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7/3/17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7/3/17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7/3/17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7/3/17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356" y="110532"/>
            <a:ext cx="5797964" cy="803867"/>
          </a:xfrm>
        </p:spPr>
        <p:txBody>
          <a:bodyPr anchor="ctr"/>
          <a:lstStyle/>
          <a:p>
            <a:pPr algn="ctr"/>
            <a:r>
              <a:rPr lang="en-US" b="1" dirty="0" smtClean="0">
                <a:solidFill>
                  <a:schemeClr val="tx2">
                    <a:lumMod val="75000"/>
                    <a:lumOff val="25000"/>
                  </a:schemeClr>
                </a:solidFill>
              </a:rPr>
              <a:t>New Haven Science Fair Participation</a:t>
            </a:r>
            <a:endParaRPr lang="en-US" b="1" dirty="0">
              <a:solidFill>
                <a:schemeClr val="tx2">
                  <a:lumMod val="75000"/>
                  <a:lumOff val="25000"/>
                </a:schemeClr>
              </a:solidFill>
            </a:endParaRPr>
          </a:p>
        </p:txBody>
      </p:sp>
      <p:sp>
        <p:nvSpPr>
          <p:cNvPr id="7" name="Rectangle 6"/>
          <p:cNvSpPr/>
          <p:nvPr/>
        </p:nvSpPr>
        <p:spPr>
          <a:xfrm>
            <a:off x="4371035" y="1091604"/>
            <a:ext cx="4692577" cy="307777"/>
          </a:xfrm>
          <a:prstGeom prst="rect">
            <a:avLst/>
          </a:prstGeom>
        </p:spPr>
        <p:txBody>
          <a:bodyPr wrap="square" anchor="ctr">
            <a:spAutoFit/>
          </a:bodyPr>
          <a:lstStyle/>
          <a:p>
            <a:pPr algn="ctr"/>
            <a:r>
              <a:rPr lang="en-US" sz="1400" b="1" dirty="0" smtClean="0">
                <a:solidFill>
                  <a:prstClr val="white"/>
                </a:solidFill>
              </a:rPr>
              <a:t>Schwarz, Yale University</a:t>
            </a:r>
            <a:endParaRPr lang="en-US" sz="1400" b="1" dirty="0">
              <a:solidFill>
                <a:prstClr val="white"/>
              </a:solidFill>
            </a:endParaRPr>
          </a:p>
        </p:txBody>
      </p:sp>
      <p:sp>
        <p:nvSpPr>
          <p:cNvPr id="8" name="Rectangle 7"/>
          <p:cNvSpPr/>
          <p:nvPr/>
        </p:nvSpPr>
        <p:spPr>
          <a:xfrm>
            <a:off x="152400" y="331529"/>
            <a:ext cx="2759824" cy="307777"/>
          </a:xfrm>
          <a:prstGeom prst="rect">
            <a:avLst/>
          </a:prstGeom>
        </p:spPr>
        <p:txBody>
          <a:bodyPr wrap="square" anchor="ctr">
            <a:spAutoFit/>
          </a:bodyPr>
          <a:lstStyle/>
          <a:p>
            <a:pPr algn="ctr"/>
            <a:r>
              <a:rPr lang="en-US" sz="1400" b="1" dirty="0">
                <a:solidFill>
                  <a:prstClr val="white"/>
                </a:solidFill>
              </a:rPr>
              <a:t>MRSEC  DMR-1119826</a:t>
            </a:r>
          </a:p>
        </p:txBody>
      </p:sp>
      <p:sp>
        <p:nvSpPr>
          <p:cNvPr id="12" name="Rectangle 11"/>
          <p:cNvSpPr/>
          <p:nvPr/>
        </p:nvSpPr>
        <p:spPr>
          <a:xfrm>
            <a:off x="152400" y="780180"/>
            <a:ext cx="1200912" cy="276999"/>
          </a:xfrm>
          <a:prstGeom prst="rect">
            <a:avLst/>
          </a:prstGeom>
        </p:spPr>
        <p:txBody>
          <a:bodyPr wrap="square" anchor="ctr">
            <a:spAutoFit/>
          </a:bodyPr>
          <a:lstStyle/>
          <a:p>
            <a:r>
              <a:rPr lang="en-US" sz="1200" b="1" dirty="0" smtClean="0">
                <a:solidFill>
                  <a:srgbClr val="002060"/>
                </a:solidFill>
              </a:rPr>
              <a:t>2017</a:t>
            </a:r>
            <a:endParaRPr lang="en-US" sz="1200" b="1" dirty="0">
              <a:solidFill>
                <a:srgbClr val="002060"/>
              </a:solidFill>
            </a:endParaRPr>
          </a:p>
        </p:txBody>
      </p:sp>
      <p:sp>
        <p:nvSpPr>
          <p:cNvPr id="13" name="Text Box 4"/>
          <p:cNvSpPr txBox="1">
            <a:spLocks noChangeArrowheads="1"/>
          </p:cNvSpPr>
          <p:nvPr/>
        </p:nvSpPr>
        <p:spPr bwMode="auto">
          <a:xfrm>
            <a:off x="152400" y="1761876"/>
            <a:ext cx="393954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smtClean="0">
                <a:solidFill>
                  <a:prstClr val="black"/>
                </a:solidFill>
                <a:latin typeface="+mj-lt"/>
              </a:rPr>
              <a:t>CRISP continued its interactions with industrial companies that aim to commercialize </a:t>
            </a:r>
            <a:r>
              <a:rPr lang="en-US" sz="1400" dirty="0">
                <a:solidFill>
                  <a:prstClr val="black"/>
                </a:solidFill>
              </a:rPr>
              <a:t>broadly </a:t>
            </a:r>
            <a:r>
              <a:rPr lang="en-US" sz="1400" dirty="0" smtClean="0">
                <a:solidFill>
                  <a:prstClr val="black"/>
                </a:solidFill>
                <a:latin typeface="+mj-lt"/>
              </a:rPr>
              <a:t>new and simpler approach for force microscopy measurements.  Separately, CRISP continued to train graduate students in research, writing, and presentation skills by providing the opportunity to attend a number of international conferences.</a:t>
            </a:r>
          </a:p>
          <a:p>
            <a:pPr algn="just" eaLnBrk="1" hangingPunct="1"/>
            <a:endParaRPr lang="en-US" sz="1000" dirty="0">
              <a:solidFill>
                <a:prstClr val="black"/>
              </a:solidFill>
              <a:latin typeface="+mj-lt"/>
            </a:endParaRPr>
          </a:p>
          <a:p>
            <a:pPr algn="just" eaLnBrk="1" hangingPunct="1"/>
            <a:r>
              <a:rPr lang="en-US" sz="1400" dirty="0" smtClean="0">
                <a:solidFill>
                  <a:prstClr val="black"/>
                </a:solidFill>
                <a:latin typeface="+mj-lt"/>
              </a:rPr>
              <a:t>Schwarz participated as a judge in the New Haven Science Fair (photo on right). Held in </a:t>
            </a:r>
            <a:r>
              <a:rPr lang="en-US" sz="1400" dirty="0">
                <a:solidFill>
                  <a:prstClr val="black"/>
                </a:solidFill>
                <a:latin typeface="+mj-lt"/>
              </a:rPr>
              <a:t>May 2016, over 8,000 New Haven students </a:t>
            </a:r>
            <a:r>
              <a:rPr lang="en-US" sz="1400" dirty="0" smtClean="0">
                <a:solidFill>
                  <a:prstClr val="black"/>
                </a:solidFill>
                <a:latin typeface="+mj-lt"/>
              </a:rPr>
              <a:t>from 43 </a:t>
            </a:r>
            <a:r>
              <a:rPr lang="en-US" sz="1400" dirty="0">
                <a:solidFill>
                  <a:prstClr val="black"/>
                </a:solidFill>
                <a:latin typeface="+mj-lt"/>
              </a:rPr>
              <a:t>schools </a:t>
            </a:r>
            <a:r>
              <a:rPr lang="en-US" sz="1400" dirty="0" smtClean="0">
                <a:solidFill>
                  <a:prstClr val="black"/>
                </a:solidFill>
                <a:latin typeface="+mj-lt"/>
              </a:rPr>
              <a:t>participated and interacted with more </a:t>
            </a:r>
            <a:r>
              <a:rPr lang="en-US" sz="1400" dirty="0">
                <a:solidFill>
                  <a:prstClr val="black"/>
                </a:solidFill>
                <a:latin typeface="+mj-lt"/>
              </a:rPr>
              <a:t>than 160 volunteers for mentoring, presenting, and judging. </a:t>
            </a:r>
            <a:r>
              <a:rPr lang="en-US" sz="1400" dirty="0" smtClean="0">
                <a:solidFill>
                  <a:prstClr val="black"/>
                </a:solidFill>
                <a:latin typeface="+mj-lt"/>
              </a:rPr>
              <a:t>The </a:t>
            </a:r>
            <a:r>
              <a:rPr lang="en-US" sz="1400" dirty="0">
                <a:solidFill>
                  <a:prstClr val="black"/>
                </a:solidFill>
                <a:latin typeface="+mj-lt"/>
              </a:rPr>
              <a:t>program is dedicated to improving the quality of education, particularly science and math education, in New Haven Public Schools</a:t>
            </a:r>
            <a:r>
              <a:rPr lang="en-US" sz="1400" dirty="0" smtClean="0">
                <a:solidFill>
                  <a:prstClr val="black"/>
                </a:solidFill>
                <a:latin typeface="+mj-lt"/>
              </a:rPr>
              <a:t>.</a:t>
            </a:r>
          </a:p>
        </p:txBody>
      </p:sp>
      <p:pic>
        <p:nvPicPr>
          <p:cNvPr id="3" name="Picture 2" descr="New Haven Science Fair judge Udo Schwarz with high school student and American Society of Metals Award Winner Sophie Edelstein at her poster." title="New Haven Science Fair judge Udo Schwarz with high school student and American Society of Metals Award Winner Sophie Edelstein at her pos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873" y="1679738"/>
            <a:ext cx="4158075" cy="3118556"/>
          </a:xfrm>
          <a:prstGeom prst="rect">
            <a:avLst/>
          </a:prstGeom>
          <a:ln>
            <a:noFill/>
          </a:ln>
          <a:effectLst>
            <a:outerShdw blurRad="292100" dist="139700" dir="2700000" algn="tl" rotWithShape="0">
              <a:srgbClr val="333333">
                <a:alpha val="65000"/>
              </a:srgbClr>
            </a:outerShdw>
          </a:effectLst>
        </p:spPr>
      </p:pic>
      <p:sp>
        <p:nvSpPr>
          <p:cNvPr id="10" name="Text Box 4"/>
          <p:cNvSpPr txBox="1">
            <a:spLocks noChangeArrowheads="1"/>
          </p:cNvSpPr>
          <p:nvPr/>
        </p:nvSpPr>
        <p:spPr bwMode="auto">
          <a:xfrm>
            <a:off x="4245675" y="4950594"/>
            <a:ext cx="4678476" cy="1238640"/>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dirty="0">
                <a:solidFill>
                  <a:schemeClr val="tx2">
                    <a:lumMod val="90000"/>
                    <a:lumOff val="10000"/>
                  </a:schemeClr>
                </a:solidFill>
                <a:latin typeface="+mj-lt"/>
                <a:cs typeface="Arial"/>
              </a:rPr>
              <a:t>High school student Sophie Edelstein, who won the American Society of Metals (ASM) Award, with science fair judge Udo Schwarz. The ASM Award is given for the best project that “uses science to investigate materials interaction, materials response, and materials application to understand and solve problems of interest.”</a:t>
            </a:r>
          </a:p>
        </p:txBody>
      </p:sp>
    </p:spTree>
    <p:extLst>
      <p:ext uri="{BB962C8B-B14F-4D97-AF65-F5344CB8AC3E}">
        <p14:creationId xmlns:p14="http://schemas.microsoft.com/office/powerpoint/2010/main" val="30659542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12362</TotalTime>
  <Words>187</Words>
  <Application>Microsoft Macintosh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Cambria</vt:lpstr>
      <vt:lpstr>News Gothic MT</vt:lpstr>
      <vt:lpstr>Wingdings 2</vt:lpstr>
      <vt:lpstr>Arial</vt:lpstr>
      <vt:lpstr>Breeze</vt:lpstr>
      <vt:lpstr>New Haven Science Fair Participation</vt:lpstr>
    </vt:vector>
  </TitlesOfParts>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Divya Abhat</cp:lastModifiedBy>
  <cp:revision>87</cp:revision>
  <cp:lastPrinted>2016-08-01T15:14:13Z</cp:lastPrinted>
  <dcterms:created xsi:type="dcterms:W3CDTF">2016-07-19T18:16:54Z</dcterms:created>
  <dcterms:modified xsi:type="dcterms:W3CDTF">2017-07-03T14:48:30Z</dcterms:modified>
</cp:coreProperties>
</file>