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5"/>
  </p:sldMasterIdLst>
  <p:notesMasterIdLst>
    <p:notesMasterId r:id="rId7"/>
  </p:notesMasterIdLst>
  <p:sldIdLst>
    <p:sldId id="259" r:id="rId6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36" autoAdjust="0"/>
    <p:restoredTop sz="88367"/>
  </p:normalViewPr>
  <p:slideViewPr>
    <p:cSldViewPr snapToGrid="0" snapToObjects="1">
      <p:cViewPr varScale="1">
        <p:scale>
          <a:sx n="76" d="100"/>
          <a:sy n="76" d="100"/>
        </p:scale>
        <p:origin x="1848" y="48"/>
      </p:cViewPr>
      <p:guideLst>
        <p:guide orient="horz" pos="2160"/>
        <p:guide pos="2880"/>
      </p:guideLst>
    </p:cSldViewPr>
  </p:slideViewPr>
  <p:notesTextViewPr>
    <p:cViewPr>
      <p:scale>
        <a:sx n="114" d="100"/>
        <a:sy n="114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0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ECC08B-C2F0-174F-83FC-041855F56742}" type="datetimeFigureOut">
              <a:rPr lang="en-US" smtClean="0"/>
              <a:t>4/10/2022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ED944A-FCD5-214E-9F3B-379FF27E6EA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0854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more information, please see the following publication (NU-MRSEC</a:t>
            </a:r>
            <a:r>
              <a:rPr lang="en-US" sz="14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IRG-1 PIs in </a:t>
            </a:r>
            <a:r>
              <a:rPr lang="en-US" sz="14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bold</a:t>
            </a:r>
            <a:r>
              <a:rPr lang="en-US" sz="14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en-US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8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S. H. Amsterdam, T. K. Stanev,</a:t>
            </a:r>
            <a:r>
              <a:rPr lang="en-US" sz="1800" baseline="300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L. Wang, Q. Zhou, S. Irgen-Gioro, S. Padgaonkar, A. A. Murthy, V. K. Sangwan, V. P. Dravid, </a:t>
            </a:r>
            <a:r>
              <a:rPr lang="en-US" sz="1800" b="1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E. A. Weiss</a:t>
            </a:r>
            <a:r>
              <a:rPr lang="en-US" sz="18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1800" b="1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P. Darancet</a:t>
            </a:r>
            <a:r>
              <a:rPr lang="en-US" sz="18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r>
              <a:rPr lang="en-US" sz="1800" baseline="300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M. K. Y. Chan</a:t>
            </a:r>
            <a:r>
              <a:rPr lang="en-US" sz="18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1800" b="1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M. C. Hersam</a:t>
            </a:r>
            <a:r>
              <a:rPr lang="en-US" sz="18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1800" b="1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N. P. Stern</a:t>
            </a:r>
            <a:r>
              <a:rPr lang="en-US" sz="18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and </a:t>
            </a:r>
            <a:r>
              <a:rPr lang="en-US" sz="1800" b="1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T. J. Marks</a:t>
            </a:r>
            <a:r>
              <a:rPr lang="en-US" sz="18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“Mechanistic investigation of molybdenum disulfide defect photoluminescence quenching by adsorbed metallophthalocyanines,” </a:t>
            </a:r>
            <a:r>
              <a:rPr lang="en-US" sz="1800" i="1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J. Am. Chem. Soc.</a:t>
            </a:r>
            <a:r>
              <a:rPr lang="en-US" sz="18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1800" b="1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143</a:t>
            </a:r>
            <a:r>
              <a:rPr lang="en-US" sz="18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17153 (2021).</a:t>
            </a:r>
            <a:endParaRPr lang="en-US" sz="1400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ED944A-FCD5-214E-9F3B-379FF27E6EAE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889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99748" y="1995294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9747" y="3956266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4/10/2022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9929" y="-26103"/>
            <a:ext cx="5281622" cy="803189"/>
          </a:xfrm>
        </p:spPr>
        <p:txBody>
          <a:bodyPr/>
          <a:lstStyle>
            <a:lvl1pPr algn="l">
              <a:defRPr sz="20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4/10/2022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513" y="25655"/>
            <a:ext cx="5795584" cy="731178"/>
          </a:xfrm>
        </p:spPr>
        <p:txBody>
          <a:bodyPr/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4/10/2022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4/10/2022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6036" y="240822"/>
            <a:ext cx="5797964" cy="504198"/>
          </a:xfrm>
        </p:spPr>
        <p:txBody>
          <a:bodyPr/>
          <a:lstStyle>
            <a:lvl1pPr algn="l">
              <a:defRPr sz="24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1600" b="1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1600" b="1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4/10/2022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eg"/><Relationship Id="rId12" Type="http://schemas.openxmlformats.org/officeDocument/2006/relationships/image" Target="../media/image7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6.jp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5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DAA67AA0-DEF6-D741-AF0E-1BCF8203E1C0}" type="datetimeFigureOut">
              <a:rPr lang="en-US" smtClean="0"/>
              <a:t>4/10/2022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1FA1B1B6-1873-E042-A246-BC0F54B866B4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DMR Templates BMAT.jpg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 descr="DMR Templates MMN.jpg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 descr="DMR Templates CER.jpg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9" descr="DMR Templates CMMT.jpg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10" descr="DMR Templates D.jpg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" name="Picture 11" descr="DMR Templates 88P.jpg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5" r:id="rId3"/>
    <p:sldLayoutId id="2147483664" r:id="rId4"/>
    <p:sldLayoutId id="2147483666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6391" y="92603"/>
            <a:ext cx="5797964" cy="803867"/>
          </a:xfrm>
        </p:spPr>
        <p:txBody>
          <a:bodyPr anchor="ctr"/>
          <a:lstStyle/>
          <a:p>
            <a:pPr algn="ctr"/>
            <a:r>
              <a:rPr lang="en-US" sz="2200" b="1" dirty="0">
                <a:solidFill>
                  <a:schemeClr val="tx1"/>
                </a:solidFill>
              </a:rPr>
              <a:t>Tuning Optoelectronic Properties with Mixed-Dimensional Heterostructures</a:t>
            </a: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177060" y="1597825"/>
            <a:ext cx="4264311" cy="4647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1400" dirty="0"/>
              <a:t>Lattice defects play an important role in determining the optical and electrical properties of monolayer semiconductors such as MoS</a:t>
            </a:r>
            <a:r>
              <a:rPr lang="en-US" sz="1400" baseline="-25000" dirty="0"/>
              <a:t>2</a:t>
            </a:r>
            <a:r>
              <a:rPr lang="en-US" sz="1400" dirty="0"/>
              <a:t>. Although the structures of various defects in monolayer MoS</a:t>
            </a:r>
            <a:r>
              <a:rPr lang="en-US" sz="1400" baseline="-25000" dirty="0"/>
              <a:t>2</a:t>
            </a:r>
            <a:r>
              <a:rPr lang="en-US" sz="1400" dirty="0"/>
              <a:t> are well studied, little is known about the properties of the fluorescent defect species and their interaction with molecular adsorbates. In a 6 PI collaboration within NU-MRSEC IRG-1, low-temperature defect photoluminescence in MoS</a:t>
            </a:r>
            <a:r>
              <a:rPr lang="en-US" sz="1400" baseline="-25000" dirty="0"/>
              <a:t>2</a:t>
            </a:r>
            <a:r>
              <a:rPr lang="en-US" sz="1400" dirty="0"/>
              <a:t> was investigated following the deposition of phthalocyanine molecules to form 0D-2D mixed-dimensional heterostructures. Photoluminescence  quenching was found to significantly depend on the identity of the phthalocyanine metal in agreement with density functional theory modeling. These results demonstrate that defect-based excited-state decay pathways can be controlled by molecular adlayers, which has broad implications for the design of mixed-dimensional optoelectronic devices. </a:t>
            </a:r>
          </a:p>
          <a:p>
            <a:pPr algn="just" eaLnBrk="1" hangingPunct="1"/>
            <a:endParaRPr lang="en-US" sz="1000" i="1" dirty="0"/>
          </a:p>
          <a:p>
            <a:pPr algn="ctr" eaLnBrk="1" hangingPunct="1"/>
            <a:r>
              <a:rPr lang="en-US" sz="1600" i="1" dirty="0"/>
              <a:t>J. Am. Chem. Soc.</a:t>
            </a:r>
            <a:r>
              <a:rPr lang="en-US" sz="1600" dirty="0"/>
              <a:t>, </a:t>
            </a:r>
            <a:r>
              <a:rPr lang="en-US" sz="1600" b="1" dirty="0"/>
              <a:t>143</a:t>
            </a:r>
            <a:r>
              <a:rPr lang="en-US" sz="1600" dirty="0"/>
              <a:t>, 17153 (2021).</a:t>
            </a:r>
          </a:p>
        </p:txBody>
      </p:sp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4582047" y="1600950"/>
            <a:ext cx="4397830" cy="452092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EAE13DB-FC05-0F43-BB93-F470DFFEC2BA}"/>
              </a:ext>
            </a:extLst>
          </p:cNvPr>
          <p:cNvSpPr/>
          <p:nvPr/>
        </p:nvSpPr>
        <p:spPr>
          <a:xfrm>
            <a:off x="152400" y="300752"/>
            <a:ext cx="2759824" cy="3693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DMR-1720139</a:t>
            </a:r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2CE9059B-331C-1B4D-80E7-6944B0CD44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5955" y="5091761"/>
            <a:ext cx="436098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sz="1200" dirty="0"/>
              <a:t>(A) Schematic of a phthalocyanine/MoS</a:t>
            </a:r>
            <a:r>
              <a:rPr lang="en-US" sz="1200" baseline="-25000" dirty="0"/>
              <a:t>2</a:t>
            </a:r>
            <a:r>
              <a:rPr lang="en-US" sz="1200" dirty="0"/>
              <a:t> mixed-dimensional heterojunction. (B) Photoluminescence (PL) spectra of monolayer MoS</a:t>
            </a:r>
            <a:r>
              <a:rPr lang="en-US" sz="1200" baseline="-25000" dirty="0"/>
              <a:t>2</a:t>
            </a:r>
            <a:r>
              <a:rPr lang="en-US" sz="1200" dirty="0"/>
              <a:t> without and with 1 nm thick films of different phthalocyanines. (C) Comparison of the MoS</a:t>
            </a:r>
            <a:r>
              <a:rPr lang="en-US" sz="1200" baseline="-25000" dirty="0"/>
              <a:t>2</a:t>
            </a:r>
            <a:r>
              <a:rPr lang="en-US" sz="1200" dirty="0"/>
              <a:t> defect PL quenching fraction for each phthalocyanine molecule.</a:t>
            </a:r>
            <a:endParaRPr lang="en-US" altLang="en-US" sz="1200" dirty="0">
              <a:ea typeface="ＭＳ Ｐゴシック" panose="020B0600070205080204" pitchFamily="34" charset="-12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371035" y="1076216"/>
            <a:ext cx="4692577" cy="33855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IRG-1, Northwestern University MRSEC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62135" y="725016"/>
            <a:ext cx="773017" cy="33855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</a:rPr>
              <a:t>2022</a:t>
            </a:r>
          </a:p>
        </p:txBody>
      </p:sp>
      <p:grpSp>
        <p:nvGrpSpPr>
          <p:cNvPr id="8" name="Group 7" descr="(A) Schematic of a phthalocyanine/MoS2 mixed-dimensional heterojunction. (B) Photoluminescence (PL) spectra of monolayer MoS2 without and with 1 nm thick films of different phthalocyanines. (C) Comparison of the MoS2 defect PL quenching fraction for each phthalocyanine molecule.&#10;">
            <a:extLst>
              <a:ext uri="{FF2B5EF4-FFF2-40B4-BE49-F238E27FC236}">
                <a16:creationId xmlns:a16="http://schemas.microsoft.com/office/drawing/2014/main" id="{D5E9FC95-AB9B-4592-9830-A0B96DE134B9}"/>
              </a:ext>
            </a:extLst>
          </p:cNvPr>
          <p:cNvGrpSpPr/>
          <p:nvPr/>
        </p:nvGrpSpPr>
        <p:grpSpPr>
          <a:xfrm>
            <a:off x="4621982" y="1714592"/>
            <a:ext cx="4266474" cy="3344134"/>
            <a:chOff x="4621982" y="1714592"/>
            <a:chExt cx="4266474" cy="3344134"/>
          </a:xfrm>
        </p:grpSpPr>
        <p:pic>
          <p:nvPicPr>
            <p:cNvPr id="32" name="Picture 4">
              <a:extLst>
                <a:ext uri="{FF2B5EF4-FFF2-40B4-BE49-F238E27FC236}">
                  <a16:creationId xmlns:a16="http://schemas.microsoft.com/office/drawing/2014/main" id="{C65A8C0F-7BCA-43AB-86F3-A62E26E9D61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0075" r="5101" b="17860"/>
            <a:stretch/>
          </p:blipFill>
          <p:spPr bwMode="auto">
            <a:xfrm>
              <a:off x="4639021" y="1778699"/>
              <a:ext cx="4249435" cy="11619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29AEDC1D-2069-4C9A-A86A-85E7BAC0F2D6}"/>
                </a:ext>
              </a:extLst>
            </p:cNvPr>
            <p:cNvGrpSpPr/>
            <p:nvPr/>
          </p:nvGrpSpPr>
          <p:grpSpPr>
            <a:xfrm>
              <a:off x="4621982" y="3096707"/>
              <a:ext cx="4172841" cy="1962019"/>
              <a:chOff x="4529390" y="2875645"/>
              <a:chExt cx="4646725" cy="2184833"/>
            </a:xfrm>
          </p:grpSpPr>
          <p:pic>
            <p:nvPicPr>
              <p:cNvPr id="31" name="Picture 2">
                <a:extLst>
                  <a:ext uri="{FF2B5EF4-FFF2-40B4-BE49-F238E27FC236}">
                    <a16:creationId xmlns:a16="http://schemas.microsoft.com/office/drawing/2014/main" id="{9C99C200-7115-4016-89C8-5E4BCC8FB0F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527" t="4553" r="35121"/>
              <a:stretch/>
            </p:blipFill>
            <p:spPr bwMode="auto">
              <a:xfrm>
                <a:off x="4529390" y="2971189"/>
                <a:ext cx="2392988" cy="20892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" name="Picture 2">
                <a:extLst>
                  <a:ext uri="{FF2B5EF4-FFF2-40B4-BE49-F238E27FC236}">
                    <a16:creationId xmlns:a16="http://schemas.microsoft.com/office/drawing/2014/main" id="{5169B035-AAEA-444C-8A43-835648BB0E5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7437" t="7003" r="-620" b="1386"/>
              <a:stretch/>
            </p:blipFill>
            <p:spPr bwMode="auto">
              <a:xfrm>
                <a:off x="6961253" y="2971190"/>
                <a:ext cx="2214862" cy="20892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FA494AC2-E5C9-40E6-8038-6E06DCD6CAD2}"/>
                  </a:ext>
                </a:extLst>
              </p:cNvPr>
              <p:cNvSpPr/>
              <p:nvPr/>
            </p:nvSpPr>
            <p:spPr>
              <a:xfrm>
                <a:off x="4576871" y="2954355"/>
                <a:ext cx="282431" cy="15979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</a:endParaRPr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D43D520D-3ADD-4CBF-84BF-58CC2EA7240F}"/>
                  </a:ext>
                </a:extLst>
              </p:cNvPr>
              <p:cNvSpPr/>
              <p:nvPr/>
            </p:nvSpPr>
            <p:spPr>
              <a:xfrm>
                <a:off x="7012109" y="2875645"/>
                <a:ext cx="210234" cy="15979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65A4740-5BAC-4102-A230-B14FA90CA1CE}"/>
                </a:ext>
              </a:extLst>
            </p:cNvPr>
            <p:cNvSpPr txBox="1"/>
            <p:nvPr/>
          </p:nvSpPr>
          <p:spPr>
            <a:xfrm>
              <a:off x="4621982" y="1714592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963B1B8-FE33-4C32-946A-9E0211A21A24}"/>
                </a:ext>
              </a:extLst>
            </p:cNvPr>
            <p:cNvSpPr txBox="1"/>
            <p:nvPr/>
          </p:nvSpPr>
          <p:spPr>
            <a:xfrm>
              <a:off x="4656124" y="2924289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30D68C14-3368-413E-89E4-8A72DF9B90B4}"/>
                </a:ext>
              </a:extLst>
            </p:cNvPr>
            <p:cNvSpPr txBox="1"/>
            <p:nvPr/>
          </p:nvSpPr>
          <p:spPr>
            <a:xfrm>
              <a:off x="6604197" y="2929358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384675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b8ab0317-dde0-4bf5-9b45-08b51094b5fc">FJVRM6JXNH7R-1776927474-74922</_dlc_DocId>
    <_dlc_DocIdUrl xmlns="b8ab0317-dde0-4bf5-9b45-08b51094b5fc">
      <Url>https://nuwildcat.sharepoint.com/sites/mrsec/_layouts/15/DocIdRedir.aspx?ID=FJVRM6JXNH7R-1776927474-74922</Url>
      <Description>FJVRM6JXNH7R-1776927474-74922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380F6118250274697044C7D6750E5CB" ma:contentTypeVersion="13" ma:contentTypeDescription="Create a new document." ma:contentTypeScope="" ma:versionID="690ed5254e45681d3e8dbe12bf3fd384">
  <xsd:schema xmlns:xsd="http://www.w3.org/2001/XMLSchema" xmlns:xs="http://www.w3.org/2001/XMLSchema" xmlns:p="http://schemas.microsoft.com/office/2006/metadata/properties" xmlns:ns2="b8ab0317-dde0-4bf5-9b45-08b51094b5fc" xmlns:ns3="fbbc69d3-f0a9-4c8a-a174-cf44a35ebc09" targetNamespace="http://schemas.microsoft.com/office/2006/metadata/properties" ma:root="true" ma:fieldsID="b8e2c621704c77e89e42f8405f395726" ns2:_="" ns3:_="">
    <xsd:import namespace="b8ab0317-dde0-4bf5-9b45-08b51094b5fc"/>
    <xsd:import namespace="fbbc69d3-f0a9-4c8a-a174-cf44a35ebc09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LengthInSecond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ab0317-dde0-4bf5-9b45-08b51094b5fc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bc69d3-f0a9-4c8a-a174-cf44a35ebc0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8" nillable="true" ma:displayName="Tags" ma:internalName="MediaServiceAutoTags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E7DD5DA-2081-481D-B28C-4E794CA72E9B}">
  <ds:schemaRefs>
    <ds:schemaRef ds:uri="http://schemas.microsoft.com/office/2006/metadata/properties"/>
    <ds:schemaRef ds:uri="http://schemas.microsoft.com/office/infopath/2007/PartnerControls"/>
    <ds:schemaRef ds:uri="b8ab0317-dde0-4bf5-9b45-08b51094b5fc"/>
  </ds:schemaRefs>
</ds:datastoreItem>
</file>

<file path=customXml/itemProps2.xml><?xml version="1.0" encoding="utf-8"?>
<ds:datastoreItem xmlns:ds="http://schemas.openxmlformats.org/officeDocument/2006/customXml" ds:itemID="{A13876EC-57B6-4358-9A02-23F4D6F3E7D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85B39D5-2594-4666-9D34-82AE0D91986B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1D7366E9-8570-4517-8231-F79A9FCDDA8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8ab0317-dde0-4bf5-9b45-08b51094b5fc"/>
    <ds:schemaRef ds:uri="fbbc69d3-f0a9-4c8a-a174-cf44a35ebc0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12391</TotalTime>
  <Words>335</Words>
  <Application>Microsoft Office PowerPoint</Application>
  <PresentationFormat>On-screen Show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News Gothic MT</vt:lpstr>
      <vt:lpstr>Palatino Linotype</vt:lpstr>
      <vt:lpstr>Wingdings 2</vt:lpstr>
      <vt:lpstr>Breeze</vt:lpstr>
      <vt:lpstr>Tuning Optoelectronic Properties with Mixed-Dimensional Heterostructures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rob</dc:creator>
  <cp:keywords/>
  <dc:description/>
  <cp:lastModifiedBy>Mark Hersam</cp:lastModifiedBy>
  <cp:revision>38</cp:revision>
  <cp:lastPrinted>2016-08-01T15:14:13Z</cp:lastPrinted>
  <dcterms:created xsi:type="dcterms:W3CDTF">2016-07-19T18:16:54Z</dcterms:created>
  <dcterms:modified xsi:type="dcterms:W3CDTF">2022-04-11T03:41:01Z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0x0101008380F6118250274697044C7D6750E5CB</vt:lpwstr>
  </property>
  <property fmtid="{D5CDD505-2E9C-101B-9397-08002B2CF9AE}" pid="3" name="_dlc_DocIdItemGuid">
    <vt:lpwstr>e4290506-c07c-4655-8373-9b5cfa89c372</vt:lpwstr>
  </property>
</Properties>
</file>