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96" autoAdjust="0"/>
    <p:restoredTop sz="84359" autoAdjust="0"/>
  </p:normalViewPr>
  <p:slideViewPr>
    <p:cSldViewPr snapToGrid="0" snapToObjects="1">
      <p:cViewPr varScale="1">
        <p:scale>
          <a:sx n="53" d="100"/>
          <a:sy n="53" d="100"/>
        </p:scale>
        <p:origin x="67" y="326"/>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4/25/2023</a:t>
            </a:fld>
            <a:endParaRPr lang="en-US" dirty="0"/>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dirty="0"/>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4/25/2023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dirty="0"/>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Here, p-type and n-type vertical </a:t>
            </a:r>
            <a:r>
              <a:rPr lang="en-US" sz="1200" dirty="0"/>
              <a:t>organic electrochemical transistors </a:t>
            </a:r>
            <a:r>
              <a:rPr lang="en-US" sz="1200" dirty="0">
                <a:solidFill>
                  <a:schemeClr val="tx1"/>
                </a:solidFill>
                <a:latin typeface="+mn-lt"/>
              </a:rPr>
              <a:t>(vOECTs) with balanced and large footprint current densities exceeding kA/cm2 at &lt; -0.7 V, short transient times of &lt;1 ms, transconductances of 0.2-0.4 S, and stable switching cycles (&gt;50000) are realized by combining a redox-active p-type or n-type polymer blended with a redox-inactive photocurable/photopatternable polymer as the semiconducting channel, implemented in a mixed-dimensional architecture. These vOECTs enable vertically stacked complementary logic circuits, including inverters and ring oscillators. </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The successful demonstration of vertically stacked complementary vOECT logic circuits, including inverters and ring oscillators, is a significant step towards the development of practical organic electronic devices that can be used in a variety of applications, such as low-cost and flexible sensors. The high gain, stability, and operating frequency of these circuits demonstrate the potential of vOECTs as a viable alternative to conventional inorganic transistors for digital logic circuits. </a:t>
            </a:r>
          </a:p>
          <a:p>
            <a:pPr defTabSz="914400">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p>
          <a:p>
            <a:pPr defTabSz="914400">
              <a:defRPr sz="1400">
                <a:latin typeface="Helvetica Neue"/>
                <a:ea typeface="Helvetica Neue"/>
                <a:cs typeface="Helvetica Neue"/>
                <a:sym typeface="Helvetica Neue"/>
              </a:defRPr>
            </a:pPr>
            <a:r>
              <a:rPr lang="en-US" sz="1200" dirty="0">
                <a:solidFill>
                  <a:schemeClr val="tx1"/>
                </a:solidFill>
                <a:latin typeface="+mn-lt"/>
              </a:rPr>
              <a:t>The use of mixed-dimensional heterojunctions in the vOECTs play a central role in achieving the improved performance. In particular, the fundamental insights into the physics and chemistry of mixed-dimensional heterojunctions that have been developed in Northwestern University MRSEC IRG-1 over the past 5 years were critical in realizing the vOECT design.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800" dirty="0">
                <a:solidFill>
                  <a:srgbClr val="000000"/>
                </a:solidFill>
                <a:effectLst/>
                <a:latin typeface="Palatino Linotype" panose="02040502050505030304" pitchFamily="18" charset="0"/>
                <a:ea typeface="PMingLiU" panose="02020500000000000000" pitchFamily="18" charset="-120"/>
                <a:cs typeface="Times New Roman" panose="02020603050405020304" pitchFamily="18" charset="0"/>
              </a:rPr>
              <a:t>W. Huang, J. H. Chen, Y. Yao, D. Zheng, X. D. Ji, L. W. Feng, D. Moore, N. R. Glavin, M. Xie, Y. Chen, R. M. Pankow, A. Surendran, Z. Wang, Y. Xia, L. B. Bai, </a:t>
            </a:r>
            <a:r>
              <a:rPr lang="en-US" sz="1800" b="0" dirty="0">
                <a:solidFill>
                  <a:srgbClr val="000000"/>
                </a:solidFill>
                <a:effectLst/>
                <a:latin typeface="Palatino Linotype" panose="02040502050505030304" pitchFamily="18" charset="0"/>
                <a:ea typeface="PMingLiU" panose="02020500000000000000" pitchFamily="18" charset="-120"/>
                <a:cs typeface="Times New Roman" panose="02020603050405020304" pitchFamily="18" charset="0"/>
              </a:rPr>
              <a:t>J. Rivnay, J. F. Ping, X. G. Guo, Y. H. Cheng, T. J. Marks</a:t>
            </a:r>
            <a:r>
              <a:rPr lang="en-US" sz="1800" dirty="0">
                <a:solidFill>
                  <a:srgbClr val="000000"/>
                </a:solidFill>
                <a:effectLst/>
                <a:latin typeface="Palatino Linotype" panose="02040502050505030304" pitchFamily="18" charset="0"/>
                <a:ea typeface="PMingLiU" panose="02020500000000000000" pitchFamily="18" charset="-120"/>
                <a:cs typeface="Times New Roman" panose="02020603050405020304" pitchFamily="18" charset="0"/>
              </a:rPr>
              <a:t>, and A. Facchetti, “Vertical Organic Electrochemical Transistors for Complementary Circuits,” </a:t>
            </a:r>
            <a:r>
              <a:rPr lang="en-US" sz="1200" b="0" i="1" dirty="0">
                <a:solidFill>
                  <a:schemeClr val="tx1"/>
                </a:solidFill>
                <a:latin typeface="+mn-lt"/>
              </a:rPr>
              <a:t>Nature</a:t>
            </a:r>
            <a:r>
              <a:rPr lang="en-US" sz="1200" b="0" dirty="0">
                <a:solidFill>
                  <a:schemeClr val="tx1"/>
                </a:solidFill>
                <a:latin typeface="+mn-lt"/>
              </a:rPr>
              <a:t>, </a:t>
            </a:r>
            <a:r>
              <a:rPr lang="en-US" sz="1200" b="1" dirty="0">
                <a:solidFill>
                  <a:schemeClr val="tx1"/>
                </a:solidFill>
                <a:latin typeface="+mn-lt"/>
              </a:rPr>
              <a:t>613</a:t>
            </a:r>
            <a:r>
              <a:rPr lang="en-US" sz="1200" b="0" dirty="0">
                <a:solidFill>
                  <a:schemeClr val="tx1"/>
                </a:solidFill>
                <a:latin typeface="+mn-lt"/>
              </a:rPr>
              <a:t>, 496 (2023).</a:t>
            </a:r>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dirty="0"/>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dirty="0"/>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4/25/2023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dirty="0"/>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4/25/2023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dirty="0"/>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540368" y="115918"/>
            <a:ext cx="8115565" cy="5667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a:solidFill>
                  <a:srgbClr val="C00000"/>
                </a:solidFill>
                <a:latin typeface="Arial" panose="020B0604020202020204" pitchFamily="34" charset="0"/>
                <a:cs typeface="Arial" panose="020B0604020202020204" pitchFamily="34" charset="0"/>
              </a:rPr>
              <a:t>Vertical Organic Electrochemical Transistors and Logic Circuits</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dirty="0">
                <a:solidFill>
                  <a:srgbClr val="000000"/>
                </a:solidFill>
                <a:latin typeface="Microsoft Sans Serif" panose="020B0604020202020204" pitchFamily="34" charset="0"/>
              </a:rPr>
              <a:t>  </a:t>
            </a:r>
          </a:p>
        </p:txBody>
      </p:sp>
      <p:sp>
        <p:nvSpPr>
          <p:cNvPr id="2" name="TextBox 1">
            <a:extLst>
              <a:ext uri="{FF2B5EF4-FFF2-40B4-BE49-F238E27FC236}">
                <a16:creationId xmlns:a16="http://schemas.microsoft.com/office/drawing/2014/main" id="{570093C6-4D4C-FD76-8F43-060D680937D5}"/>
              </a:ext>
            </a:extLst>
          </p:cNvPr>
          <p:cNvSpPr txBox="1"/>
          <p:nvPr/>
        </p:nvSpPr>
        <p:spPr>
          <a:xfrm>
            <a:off x="6231718" y="845156"/>
            <a:ext cx="4493538" cy="369332"/>
          </a:xfrm>
          <a:prstGeom prst="rect">
            <a:avLst/>
          </a:prstGeom>
          <a:noFill/>
        </p:spPr>
        <p:txBody>
          <a:bodyPr wrap="none" rtlCol="0">
            <a:spAutoFit/>
          </a:bodyPr>
          <a:lstStyle/>
          <a:p>
            <a:r>
              <a:rPr lang="en-US" b="1" dirty="0">
                <a:latin typeface="Arial" panose="020B0604020202020204" pitchFamily="34" charset="0"/>
                <a:cs typeface="Arial" panose="020B0604020202020204" pitchFamily="34" charset="0"/>
              </a:rPr>
              <a:t>IRG-1, Northwestern University MRSEC</a:t>
            </a:r>
          </a:p>
        </p:txBody>
      </p:sp>
      <p:sp>
        <p:nvSpPr>
          <p:cNvPr id="3" name="Text Box 28">
            <a:extLst>
              <a:ext uri="{FF2B5EF4-FFF2-40B4-BE49-F238E27FC236}">
                <a16:creationId xmlns:a16="http://schemas.microsoft.com/office/drawing/2014/main" id="{27865F10-1A4B-1D2A-1D1A-81E959FEE737}"/>
              </a:ext>
            </a:extLst>
          </p:cNvPr>
          <p:cNvSpPr txBox="1">
            <a:spLocks noChangeArrowheads="1"/>
          </p:cNvSpPr>
          <p:nvPr/>
        </p:nvSpPr>
        <p:spPr bwMode="auto">
          <a:xfrm>
            <a:off x="567398" y="1583726"/>
            <a:ext cx="6022088"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600" dirty="0"/>
              <a:t>By employing redox-active and redox-inactive polymers in a mixed-dimensional heterostructure architecture, Northwestern University MRSEC IRG-1 has achieved vertical organic electrochemical transistors (vOECTs) for the first time. These vOECTs allow p-type and n-type devices to be stacked into high-density complementary logic circuits, including inverters and ring oscillators, with exceptional gain, stability, and operating frequency. This mixed-dimensional architecture opens many possibilities for fundamental studies of organic semiconductor redox chemistry and physics in nanoscopically confined spaces without macroscopic electrolyte contact. Moreover, this work demonstrates the potential of vOECTs as a viable alternative to conventional inorganic transistors for digital logic circuits, especially in low-cost, flexible, and energy-efficient electronic applications such as wearable and implantable sensors.</a:t>
            </a:r>
          </a:p>
          <a:p>
            <a:pPr algn="just" eaLnBrk="1" hangingPunct="1"/>
            <a:endParaRPr lang="en-US" sz="1600" dirty="0"/>
          </a:p>
          <a:p>
            <a:pPr algn="ctr" eaLnBrk="1" hangingPunct="1"/>
            <a:r>
              <a:rPr lang="en-US" sz="1600" i="1" dirty="0"/>
              <a:t>Nature</a:t>
            </a:r>
            <a:r>
              <a:rPr lang="en-US" sz="1600" dirty="0"/>
              <a:t>, </a:t>
            </a:r>
            <a:r>
              <a:rPr lang="en-US" sz="1600" b="1" dirty="0"/>
              <a:t>613</a:t>
            </a:r>
            <a:r>
              <a:rPr lang="en-US" sz="1600" dirty="0"/>
              <a:t>, 496 (2023).</a:t>
            </a:r>
            <a:endParaRPr lang="en-US" sz="1600" i="1" dirty="0"/>
          </a:p>
        </p:txBody>
      </p:sp>
      <p:sp>
        <p:nvSpPr>
          <p:cNvPr id="4" name="TextBox 3">
            <a:extLst>
              <a:ext uri="{FF2B5EF4-FFF2-40B4-BE49-F238E27FC236}">
                <a16:creationId xmlns:a16="http://schemas.microsoft.com/office/drawing/2014/main" id="{1FA8DB2E-F762-7A14-E652-E8427AF97948}"/>
              </a:ext>
            </a:extLst>
          </p:cNvPr>
          <p:cNvSpPr txBox="1"/>
          <p:nvPr/>
        </p:nvSpPr>
        <p:spPr>
          <a:xfrm>
            <a:off x="147781" y="200406"/>
            <a:ext cx="2666780" cy="523220"/>
          </a:xfrm>
          <a:prstGeom prst="rect">
            <a:avLst/>
          </a:prstGeom>
          <a:noFill/>
        </p:spPr>
        <p:txBody>
          <a:bodyPr wrap="square" rtlCol="0">
            <a:spAutoFit/>
          </a:bodyPr>
          <a:lstStyle/>
          <a:p>
            <a:r>
              <a:rPr lang="en-US" sz="1400" b="1" i="1" dirty="0">
                <a:latin typeface="Arial" panose="020B0604020202020204" pitchFamily="34" charset="0"/>
                <a:cs typeface="Arial" panose="020B0604020202020204" pitchFamily="34" charset="0"/>
              </a:rPr>
              <a:t>Northwestern University</a:t>
            </a:r>
            <a:r>
              <a:rPr lang="en-US" sz="1400" b="1" dirty="0">
                <a:latin typeface="Arial" panose="020B0604020202020204" pitchFamily="34" charset="0"/>
                <a:cs typeface="Arial" panose="020B0604020202020204" pitchFamily="34" charset="0"/>
              </a:rPr>
              <a:t> MRSEC DMR-1720139</a:t>
            </a:r>
            <a:endParaRPr lang="en-US" sz="1600" b="1" dirty="0">
              <a:latin typeface="Arial" panose="020B0604020202020204" pitchFamily="34" charset="0"/>
              <a:cs typeface="Arial" panose="020B0604020202020204" pitchFamily="34" charset="0"/>
            </a:endParaRPr>
          </a:p>
        </p:txBody>
      </p:sp>
      <p:sp>
        <p:nvSpPr>
          <p:cNvPr id="7" name="Rectangle 37">
            <a:extLst>
              <a:ext uri="{FF2B5EF4-FFF2-40B4-BE49-F238E27FC236}">
                <a16:creationId xmlns:a16="http://schemas.microsoft.com/office/drawing/2014/main" id="{D5A11309-7FD2-0128-36E4-FE9A3A6F11EB}"/>
              </a:ext>
            </a:extLst>
          </p:cNvPr>
          <p:cNvSpPr>
            <a:spLocks noChangeArrowheads="1"/>
          </p:cNvSpPr>
          <p:nvPr/>
        </p:nvSpPr>
        <p:spPr bwMode="auto">
          <a:xfrm>
            <a:off x="7088552" y="1486626"/>
            <a:ext cx="4523356" cy="44089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8" name="Rectangle 2">
            <a:extLst>
              <a:ext uri="{FF2B5EF4-FFF2-40B4-BE49-F238E27FC236}">
                <a16:creationId xmlns:a16="http://schemas.microsoft.com/office/drawing/2014/main" id="{4C02B552-9D97-A87A-C687-EB4FDCF95339}"/>
              </a:ext>
            </a:extLst>
          </p:cNvPr>
          <p:cNvSpPr>
            <a:spLocks noChangeArrowheads="1"/>
          </p:cNvSpPr>
          <p:nvPr/>
        </p:nvSpPr>
        <p:spPr bwMode="auto">
          <a:xfrm>
            <a:off x="7133694" y="5136980"/>
            <a:ext cx="444304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sz="1400" dirty="0"/>
              <a:t>The mixed-dimensional architecture of the vertical organic electrochemical transistor enables high-density logic circuits with exceptional gain and speed.</a:t>
            </a:r>
            <a:endParaRPr lang="en-US" altLang="en-US" sz="1400" dirty="0">
              <a:ea typeface="ＭＳ Ｐゴシック" panose="020B0600070205080204" pitchFamily="34" charset="-128"/>
            </a:endParaRPr>
          </a:p>
        </p:txBody>
      </p:sp>
      <p:pic>
        <p:nvPicPr>
          <p:cNvPr id="9" name="Picture 8" descr="The mixed-dimensional architecture of the vertical organic electrochemical transistor enables high-density logic circuits with exceptional gain and speed.">
            <a:extLst>
              <a:ext uri="{FF2B5EF4-FFF2-40B4-BE49-F238E27FC236}">
                <a16:creationId xmlns:a16="http://schemas.microsoft.com/office/drawing/2014/main" id="{36FF8AFB-77BC-4C37-8779-841962D5EAF9}"/>
              </a:ext>
            </a:extLst>
          </p:cNvPr>
          <p:cNvPicPr>
            <a:picLocks noChangeAspect="1"/>
          </p:cNvPicPr>
          <p:nvPr/>
        </p:nvPicPr>
        <p:blipFill rotWithShape="1">
          <a:blip r:embed="rId4"/>
          <a:srcRect t="34419" b="2875"/>
          <a:stretch/>
        </p:blipFill>
        <p:spPr>
          <a:xfrm>
            <a:off x="7240950" y="1606060"/>
            <a:ext cx="4220307" cy="3510950"/>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3649</TotalTime>
  <Words>551</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Helvetica Neue</vt:lpstr>
      <vt:lpstr>Arial</vt:lpstr>
      <vt:lpstr>Calibri</vt:lpstr>
      <vt:lpstr>Calibri Light</vt:lpstr>
      <vt:lpstr>Microsoft Sans Serif</vt:lpstr>
      <vt:lpstr>Palatino Linotype</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Mark Hersam</cp:lastModifiedBy>
  <cp:revision>299</cp:revision>
  <cp:lastPrinted>2018-03-20T12:31:18Z</cp:lastPrinted>
  <dcterms:created xsi:type="dcterms:W3CDTF">2017-10-05T17:34:54Z</dcterms:created>
  <dcterms:modified xsi:type="dcterms:W3CDTF">2023-04-25T13:09:56Z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