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3"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6" autoAdjust="0"/>
    <p:restoredTop sz="86935" autoAdjust="0"/>
  </p:normalViewPr>
  <p:slideViewPr>
    <p:cSldViewPr snapToGrid="0" snapToObjects="1">
      <p:cViewPr varScale="1">
        <p:scale>
          <a:sx n="74" d="100"/>
          <a:sy n="74" d="100"/>
        </p:scale>
        <p:origin x="1920" y="77"/>
      </p:cViewPr>
      <p:guideLst>
        <p:guide orient="horz" pos="2160"/>
        <p:guide pos="2880"/>
      </p:guideLst>
    </p:cSldViewPr>
  </p:slideViewPr>
  <p:notesTextViewPr>
    <p:cViewPr>
      <p:scale>
        <a:sx n="114" d="100"/>
        <a:sy n="114"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CECC08B-C2F0-174F-83FC-041855F56742}" type="datetimeFigureOut">
              <a:rPr lang="en-US" smtClean="0"/>
              <a:t>4/10/2022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FED944A-FCD5-214E-9F3B-379FF27E6EAE}" type="slidenum">
              <a:rPr lang="en-US" smtClean="0"/>
              <a:t>‹#›</a:t>
            </a:fld>
            <a:endParaRPr lang="en-US" dirty="0"/>
          </a:p>
        </p:txBody>
      </p:sp>
    </p:spTree>
    <p:extLst>
      <p:ext uri="{BB962C8B-B14F-4D97-AF65-F5344CB8AC3E}">
        <p14:creationId xmlns:p14="http://schemas.microsoft.com/office/powerpoint/2010/main" val="114308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kern="1200" dirty="0">
                <a:solidFill>
                  <a:schemeClr val="tx1"/>
                </a:solidFill>
                <a:effectLst/>
                <a:latin typeface="+mn-lt"/>
                <a:ea typeface="+mn-ea"/>
                <a:cs typeface="+mn-cs"/>
              </a:rPr>
              <a:t>For more information, please see the following publication (NU-MRSEC</a:t>
            </a:r>
            <a:r>
              <a:rPr lang="en-US" sz="1400" kern="1200" baseline="0" dirty="0">
                <a:solidFill>
                  <a:schemeClr val="tx1"/>
                </a:solidFill>
                <a:effectLst/>
                <a:latin typeface="+mn-lt"/>
                <a:ea typeface="+mn-ea"/>
                <a:cs typeface="+mn-cs"/>
              </a:rPr>
              <a:t> IRG-2 PIs in </a:t>
            </a:r>
            <a:r>
              <a:rPr lang="en-US" sz="1400" b="1" kern="1200" baseline="0" dirty="0">
                <a:solidFill>
                  <a:schemeClr val="tx1"/>
                </a:solidFill>
                <a:effectLst/>
                <a:latin typeface="+mn-lt"/>
                <a:ea typeface="+mn-ea"/>
                <a:cs typeface="+mn-cs"/>
              </a:rPr>
              <a:t>bold</a:t>
            </a:r>
            <a:r>
              <a:rPr lang="en-US" sz="1400" kern="1200" baseline="0" dirty="0">
                <a:solidFill>
                  <a:schemeClr val="tx1"/>
                </a:solidFill>
                <a:effectLst/>
                <a:latin typeface="+mn-lt"/>
                <a:ea typeface="+mn-ea"/>
                <a:cs typeface="+mn-cs"/>
              </a:rPr>
              <a:t>)</a:t>
            </a:r>
            <a:r>
              <a:rPr lang="en-US" sz="1400" kern="1200" dirty="0">
                <a:solidFill>
                  <a:schemeClr val="tx1"/>
                </a:solidFill>
                <a:effectLst/>
                <a:latin typeface="+mn-lt"/>
                <a:ea typeface="+mn-ea"/>
                <a:cs typeface="+mn-cs"/>
              </a:rPr>
              <a:t>: A. </a:t>
            </a:r>
            <a:r>
              <a:rPr lang="en-US" sz="2000" dirty="0">
                <a:effectLst/>
              </a:rPr>
              <a:t>Sil, M. J. Deck, E. A. Goldfine, C. Zhang, S. V. Patel, S. Flynn, H. Liu, P.-H. Chien, </a:t>
            </a:r>
            <a:r>
              <a:rPr lang="en-US" sz="2000" b="1" dirty="0">
                <a:effectLst/>
              </a:rPr>
              <a:t>K. R. Poeppelmeier, V. P.</a:t>
            </a:r>
            <a:r>
              <a:rPr lang="en-US" sz="2000" dirty="0">
                <a:effectLst/>
              </a:rPr>
              <a:t> </a:t>
            </a:r>
            <a:r>
              <a:rPr lang="en-US" sz="2000" b="1" dirty="0">
                <a:effectLst/>
              </a:rPr>
              <a:t>Dravid, M. J.</a:t>
            </a:r>
            <a:r>
              <a:rPr lang="en-US" sz="2000" dirty="0">
                <a:effectLst/>
              </a:rPr>
              <a:t> </a:t>
            </a:r>
            <a:r>
              <a:rPr lang="en-US" sz="2000" b="1" dirty="0">
                <a:effectLst/>
              </a:rPr>
              <a:t>Bedzyk, </a:t>
            </a:r>
            <a:r>
              <a:rPr lang="en-US" sz="2000" b="0" dirty="0">
                <a:effectLst/>
              </a:rPr>
              <a:t>J. E.</a:t>
            </a:r>
            <a:r>
              <a:rPr lang="en-US" sz="2000" b="1" dirty="0">
                <a:effectLst/>
              </a:rPr>
              <a:t> </a:t>
            </a:r>
            <a:r>
              <a:rPr lang="en-US" sz="2000" b="0" dirty="0">
                <a:effectLst/>
              </a:rPr>
              <a:t>Medvedeva, </a:t>
            </a:r>
            <a:r>
              <a:rPr lang="en-US" sz="2000" b="1" dirty="0">
                <a:effectLst/>
              </a:rPr>
              <a:t>Y.-Y. Hu, </a:t>
            </a:r>
            <a:r>
              <a:rPr lang="en-US" sz="2000" b="0" dirty="0">
                <a:effectLst/>
              </a:rPr>
              <a:t>A.</a:t>
            </a:r>
            <a:r>
              <a:rPr lang="en-US" sz="2000" dirty="0">
                <a:effectLst/>
              </a:rPr>
              <a:t> </a:t>
            </a:r>
            <a:r>
              <a:rPr lang="en-US" sz="2000" b="0" dirty="0">
                <a:effectLst/>
              </a:rPr>
              <a:t>Facchetti,</a:t>
            </a:r>
            <a:r>
              <a:rPr lang="en-US" sz="2000" dirty="0">
                <a:effectLst/>
              </a:rPr>
              <a:t> and </a:t>
            </a:r>
            <a:r>
              <a:rPr lang="en-US" sz="2000" b="1" dirty="0">
                <a:effectLst/>
              </a:rPr>
              <a:t>T. J. Marks, “</a:t>
            </a:r>
            <a:r>
              <a:rPr lang="en-US" sz="2000" dirty="0">
                <a:effectLst/>
              </a:rPr>
              <a:t>Fluoride doping in crystalline and amorphous indium oxide semiconductors,” </a:t>
            </a:r>
            <a:r>
              <a:rPr lang="en-US" sz="2000" i="1" dirty="0">
                <a:effectLst/>
              </a:rPr>
              <a:t>Chem. Mater., </a:t>
            </a:r>
            <a:r>
              <a:rPr lang="en-US" sz="2000" i="0" dirty="0">
                <a:effectLst/>
              </a:rPr>
              <a:t>DOI: </a:t>
            </a:r>
            <a:r>
              <a:rPr lang="en-US" sz="3200" b="0" i="0" u="none" strike="noStrike" dirty="0">
                <a:solidFill>
                  <a:srgbClr val="000000"/>
                </a:solidFill>
                <a:effectLst/>
                <a:latin typeface="Roboto" panose="02000000000000000000" pitchFamily="2" charset="0"/>
              </a:rPr>
              <a:t>10.1021/acs.chemmater.2c00053</a:t>
            </a:r>
            <a:r>
              <a:rPr lang="en-US" sz="2000" dirty="0">
                <a:effectLst/>
              </a:rPr>
              <a:t> (2022).</a:t>
            </a:r>
          </a:p>
        </p:txBody>
      </p:sp>
      <p:sp>
        <p:nvSpPr>
          <p:cNvPr id="4" name="Slide Number Placeholder 3"/>
          <p:cNvSpPr>
            <a:spLocks noGrp="1"/>
          </p:cNvSpPr>
          <p:nvPr>
            <p:ph type="sldNum" sz="quarter" idx="5"/>
          </p:nvPr>
        </p:nvSpPr>
        <p:spPr/>
        <p:txBody>
          <a:bodyPr/>
          <a:lstStyle/>
          <a:p>
            <a:fld id="{3FED944A-FCD5-214E-9F3B-379FF27E6EAE}" type="slidenum">
              <a:rPr lang="en-US" smtClean="0"/>
              <a:t>1</a:t>
            </a:fld>
            <a:endParaRPr lang="en-US" dirty="0"/>
          </a:p>
        </p:txBody>
      </p:sp>
    </p:spTree>
    <p:extLst>
      <p:ext uri="{BB962C8B-B14F-4D97-AF65-F5344CB8AC3E}">
        <p14:creationId xmlns:p14="http://schemas.microsoft.com/office/powerpoint/2010/main" val="2912700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4/10/2022</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953" y="81173"/>
            <a:ext cx="5601007" cy="803867"/>
          </a:xfrm>
        </p:spPr>
        <p:txBody>
          <a:bodyPr anchor="ctr"/>
          <a:lstStyle/>
          <a:p>
            <a:pPr algn="ctr"/>
            <a:r>
              <a:rPr lang="en-US" sz="2200" b="1" dirty="0">
                <a:solidFill>
                  <a:schemeClr val="tx1"/>
                </a:solidFill>
              </a:rPr>
              <a:t>Heteroanionic Fluoride Doping in Indium Oxide Semiconductors</a:t>
            </a:r>
          </a:p>
        </p:txBody>
      </p:sp>
      <p:sp>
        <p:nvSpPr>
          <p:cNvPr id="13" name="Text Box 4"/>
          <p:cNvSpPr txBox="1">
            <a:spLocks noChangeArrowheads="1"/>
          </p:cNvSpPr>
          <p:nvPr/>
        </p:nvSpPr>
        <p:spPr bwMode="auto">
          <a:xfrm>
            <a:off x="130301" y="1538890"/>
            <a:ext cx="4233881"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Metal-oxide semiconductors offer broad advantages, particularly in solution-based fabrication using inexpensive and air-stable inorganic salt precursors. However, realization of the full potential of metal-oxide semiconductors requires the development of precise chemical doping strategies. In a 5 PI collaboration within NU-MRSEC IRG-2, the effects of heteroanionic fluoride doping in both amorphous and crystalline indium oxide have been elucidated via experimental and theoretical analyses. The findings show that while fluoride doping in crystalline indium oxide increases the band gap, the opposite trend occurs in the amorphous phase. This work represents the first study to establish fluoride as a universal amorphizing agent in the  indium oxide system, and by inference, may play a similar role in related oxide semiconductor materials.</a:t>
            </a:r>
          </a:p>
          <a:p>
            <a:pPr marL="285750" indent="-285750" algn="just" eaLnBrk="1" hangingPunct="1">
              <a:buFont typeface="Arial" panose="020B0604020202020204" pitchFamily="34" charset="0"/>
              <a:buChar char="•"/>
            </a:pPr>
            <a:endParaRPr lang="en-US" sz="1400" i="1" dirty="0"/>
          </a:p>
          <a:p>
            <a:pPr algn="ctr" eaLnBrk="1" hangingPunct="1"/>
            <a:r>
              <a:rPr lang="en-US" sz="1600" i="1" dirty="0"/>
              <a:t>Chemistry of Materials, </a:t>
            </a:r>
            <a:r>
              <a:rPr lang="en-US" sz="1600" dirty="0"/>
              <a:t>in press, 2022.</a:t>
            </a:r>
            <a:endParaRPr lang="en-US" sz="1600" i="1" dirty="0"/>
          </a:p>
          <a:p>
            <a:pPr algn="ctr" eaLnBrk="1" hangingPunct="1"/>
            <a:r>
              <a:rPr lang="en-US" sz="1600" dirty="0"/>
              <a:t>DOI: 1</a:t>
            </a:r>
            <a:r>
              <a:rPr lang="en-US" sz="1600" b="0" i="0" u="none" strike="noStrike" dirty="0">
                <a:solidFill>
                  <a:srgbClr val="000000"/>
                </a:solidFill>
                <a:effectLst/>
                <a:latin typeface="Roboto" panose="02000000000000000000" pitchFamily="2" charset="0"/>
              </a:rPr>
              <a:t>0.1021/acs.chemmater.2c00053</a:t>
            </a:r>
            <a:r>
              <a:rPr lang="en-US" sz="1600" dirty="0"/>
              <a:t>.</a:t>
            </a:r>
            <a:endParaRPr lang="en-US" sz="1600" i="1" dirty="0"/>
          </a:p>
        </p:txBody>
      </p:sp>
      <p:sp>
        <p:nvSpPr>
          <p:cNvPr id="15" name="Rectangle 15"/>
          <p:cNvSpPr>
            <a:spLocks noChangeArrowheads="1"/>
          </p:cNvSpPr>
          <p:nvPr/>
        </p:nvSpPr>
        <p:spPr bwMode="auto">
          <a:xfrm>
            <a:off x="4499852" y="1600950"/>
            <a:ext cx="4524237" cy="45209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 name="Rectangle 9">
            <a:extLst>
              <a:ext uri="{FF2B5EF4-FFF2-40B4-BE49-F238E27FC236}">
                <a16:creationId xmlns:a16="http://schemas.microsoft.com/office/drawing/2014/main" id="{FEAE13DB-FC05-0F43-BB93-F470DFFEC2BA}"/>
              </a:ext>
            </a:extLst>
          </p:cNvPr>
          <p:cNvSpPr/>
          <p:nvPr/>
        </p:nvSpPr>
        <p:spPr>
          <a:xfrm>
            <a:off x="152400" y="300752"/>
            <a:ext cx="2759824" cy="369332"/>
          </a:xfrm>
          <a:prstGeom prst="rect">
            <a:avLst/>
          </a:prstGeom>
        </p:spPr>
        <p:txBody>
          <a:bodyPr wrap="square" anchor="ctr">
            <a:spAutoFit/>
          </a:bodyPr>
          <a:lstStyle/>
          <a:p>
            <a:r>
              <a:rPr lang="en-US" b="1" dirty="0">
                <a:solidFill>
                  <a:schemeClr val="bg1"/>
                </a:solidFill>
              </a:rPr>
              <a:t>DMR-1720139</a:t>
            </a:r>
          </a:p>
        </p:txBody>
      </p:sp>
      <p:sp>
        <p:nvSpPr>
          <p:cNvPr id="16" name="Rectangle 2">
            <a:extLst>
              <a:ext uri="{FF2B5EF4-FFF2-40B4-BE49-F238E27FC236}">
                <a16:creationId xmlns:a16="http://schemas.microsoft.com/office/drawing/2014/main" id="{2CE9059B-331C-1B4D-80E7-6944B0CD44CE}"/>
              </a:ext>
            </a:extLst>
          </p:cNvPr>
          <p:cNvSpPr>
            <a:spLocks noChangeArrowheads="1"/>
          </p:cNvSpPr>
          <p:nvPr/>
        </p:nvSpPr>
        <p:spPr bwMode="auto">
          <a:xfrm>
            <a:off x="4537375" y="5255299"/>
            <a:ext cx="44576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sz="1200" dirty="0"/>
              <a:t>Through magic-angle-spinning solid-state nuclear magnetic resonance spectroscopy, the local environment of fluoride ions</a:t>
            </a:r>
            <a:r>
              <a:rPr lang="en-US" sz="1200" baseline="30000" dirty="0"/>
              <a:t> </a:t>
            </a:r>
            <a:r>
              <a:rPr lang="en-US" sz="1200" dirty="0"/>
              <a:t>in crystalline and amorphous indium oxide has been identified and corroborated with density functional theory calculations. </a:t>
            </a:r>
            <a:endParaRPr lang="en-US" altLang="en-US" sz="1200" baseline="30000" dirty="0">
              <a:ea typeface="ＭＳ Ｐゴシック" panose="020B0600070205080204" pitchFamily="34" charset="-128"/>
            </a:endParaRPr>
          </a:p>
        </p:txBody>
      </p:sp>
      <p:sp>
        <p:nvSpPr>
          <p:cNvPr id="11" name="Rectangle 10"/>
          <p:cNvSpPr/>
          <p:nvPr/>
        </p:nvSpPr>
        <p:spPr>
          <a:xfrm>
            <a:off x="4371035" y="1076216"/>
            <a:ext cx="4692577" cy="338554"/>
          </a:xfrm>
          <a:prstGeom prst="rect">
            <a:avLst/>
          </a:prstGeom>
        </p:spPr>
        <p:txBody>
          <a:bodyPr wrap="square" anchor="ctr">
            <a:spAutoFit/>
          </a:bodyPr>
          <a:lstStyle/>
          <a:p>
            <a:pPr algn="ctr"/>
            <a:r>
              <a:rPr lang="en-US" sz="1600" b="1" dirty="0">
                <a:solidFill>
                  <a:schemeClr val="bg1"/>
                </a:solidFill>
              </a:rPr>
              <a:t>IRG-2, Northwestern University MRSEC</a:t>
            </a:r>
          </a:p>
        </p:txBody>
      </p:sp>
      <p:sp>
        <p:nvSpPr>
          <p:cNvPr id="17" name="Rectangle 16"/>
          <p:cNvSpPr/>
          <p:nvPr/>
        </p:nvSpPr>
        <p:spPr>
          <a:xfrm>
            <a:off x="162135" y="725016"/>
            <a:ext cx="773017" cy="338554"/>
          </a:xfrm>
          <a:prstGeom prst="rect">
            <a:avLst/>
          </a:prstGeom>
        </p:spPr>
        <p:txBody>
          <a:bodyPr wrap="square" anchor="ctr">
            <a:spAutoFit/>
          </a:bodyPr>
          <a:lstStyle/>
          <a:p>
            <a:r>
              <a:rPr lang="en-US" sz="1600" b="1" dirty="0">
                <a:solidFill>
                  <a:srgbClr val="002060"/>
                </a:solidFill>
              </a:rPr>
              <a:t>2022</a:t>
            </a:r>
          </a:p>
        </p:txBody>
      </p:sp>
      <p:pic>
        <p:nvPicPr>
          <p:cNvPr id="5" name="Picture 4" descr="Through magic-angle-spinning solid-state nuclear magnetic resonance spectroscopy, the local environment of fluoride ions in crystalline and amorphous indium oxide has been identified and corroborated with density functional theory calculations. ">
            <a:extLst>
              <a:ext uri="{FF2B5EF4-FFF2-40B4-BE49-F238E27FC236}">
                <a16:creationId xmlns:a16="http://schemas.microsoft.com/office/drawing/2014/main" id="{A7726AB2-8F26-4045-A0BA-5BB3FFA3177D}"/>
              </a:ext>
            </a:extLst>
          </p:cNvPr>
          <p:cNvPicPr>
            <a:picLocks noChangeAspect="1"/>
          </p:cNvPicPr>
          <p:nvPr/>
        </p:nvPicPr>
        <p:blipFill>
          <a:blip r:embed="rId3"/>
          <a:srcRect/>
          <a:stretch/>
        </p:blipFill>
        <p:spPr>
          <a:xfrm>
            <a:off x="4595955" y="1700379"/>
            <a:ext cx="4347447" cy="3481108"/>
          </a:xfrm>
          <a:prstGeom prst="rect">
            <a:avLst/>
          </a:prstGeom>
        </p:spPr>
      </p:pic>
    </p:spTree>
    <p:extLst>
      <p:ext uri="{BB962C8B-B14F-4D97-AF65-F5344CB8AC3E}">
        <p14:creationId xmlns:p14="http://schemas.microsoft.com/office/powerpoint/2010/main" val="13370428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13948</TotalTime>
  <Words>317</Words>
  <Application>Microsoft Office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News Gothic MT</vt:lpstr>
      <vt:lpstr>Roboto</vt:lpstr>
      <vt:lpstr>Wingdings 2</vt:lpstr>
      <vt:lpstr>Breeze</vt:lpstr>
      <vt:lpstr>Heteroanionic Fluoride Doping in Indium Oxide Semiconductors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Mark Hersam</cp:lastModifiedBy>
  <cp:revision>39</cp:revision>
  <cp:lastPrinted>2016-08-01T15:14:13Z</cp:lastPrinted>
  <dcterms:created xsi:type="dcterms:W3CDTF">2016-07-19T18:16:54Z</dcterms:created>
  <dcterms:modified xsi:type="dcterms:W3CDTF">2022-04-11T04:30:10Z</dcterms:modified>
  <cp:category/>
</cp:coreProperties>
</file>