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31" autoAdjust="0"/>
    <p:restoredTop sz="86935" autoAdjust="0"/>
  </p:normalViewPr>
  <p:slideViewPr>
    <p:cSldViewPr snapToGrid="0" snapToObjects="1">
      <p:cViewPr varScale="1">
        <p:scale>
          <a:sx n="72" d="100"/>
          <a:sy n="72" d="100"/>
        </p:scale>
        <p:origin x="96" y="67"/>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4/25/2023</a:t>
            </a:fld>
            <a:endParaRPr lang="en-US" dirty="0"/>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dirty="0"/>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4/25/2023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dirty="0"/>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eaLnBrk="1" hangingPunct="1"/>
            <a:r>
              <a:rPr lang="en-US" sz="1200" b="1" dirty="0">
                <a:solidFill>
                  <a:schemeClr val="tx1"/>
                </a:solidFill>
                <a:latin typeface="+mn-lt"/>
              </a:rPr>
              <a:t>What Has Been Achieved: </a:t>
            </a:r>
            <a:r>
              <a:rPr lang="en-US" sz="1800" dirty="0">
                <a:latin typeface="Arial" panose="020B0604020202020204" pitchFamily="34" charset="0"/>
                <a:cs typeface="Arial" panose="020B0604020202020204" pitchFamily="34" charset="0"/>
              </a:rPr>
              <a:t>Northwestern University MRSEC IRG-2 has developed an efficient theoretical framework based on high-throughput density functional theory calculations and machine learning methods to accelerate the discovery of heteroanionic materials. In this particular project, five IRG-2 PIs completed a comprehensive study that identified BiAgOSe to be an exceptionally low thermal conductivity material from both theoretical and experimental perspectives. To understand the mechanism behind the low thermal conductivity in BiAgOSe, lattice dynamical simulations revealed exceptionally low sound velocity and high phonon-phonon scattering rate in BiAgOSe.</a:t>
            </a: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dirty="0">
                <a:latin typeface="Arial" panose="020B0604020202020204" pitchFamily="34" charset="0"/>
                <a:cs typeface="Arial" panose="020B0604020202020204" pitchFamily="34" charset="0"/>
              </a:rPr>
              <a:t>This work reported and demonstrated that BiAgOSe has an exceptionally low thermal conductivity for the first time. In addition to providing a new promising candidate for thermoelectric material, this study also established an efficient experimental and theoretical framework that can be generalized to the discovery of additional heteroanionic materials.</a:t>
            </a:r>
            <a:endParaRPr lang="en-US" sz="12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b="0" dirty="0">
                <a:solidFill>
                  <a:schemeClr val="tx1"/>
                </a:solidFill>
                <a:latin typeface="+mn-lt"/>
              </a:rPr>
              <a:t>Northwestern University MRSEC IRG-2 aims to discover new heteroanionic materials. This work established a framework that includes all aspects of the discovery process: (1) a new heteroanionic material was predicted by high-throughput density functional theory calculations; (2) the predicted material was synthesized and characterized experimentally; (3) additional theoretical work established the underlying physical mechanism behind the exceptional properties of this new heteroanionic material.</a:t>
            </a:r>
            <a:endParaRPr lang="en-US" sz="12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en-US" sz="1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C. Zhang, J. He, R. McClain, H. Xie, S. Cai, L. N. Walters, J.</a:t>
            </a:r>
            <a:r>
              <a:rPr lang="en-US" sz="1800" b="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Shen, F. Ding, X. Zhou, C. D. Malliakas, J. M. Rondinelli, M. G. Kanatzidis, C. Wolverton, V. P. Dravid, and K. R. Poeppelmeier,</a:t>
            </a:r>
            <a:r>
              <a:rPr lang="en-US" sz="1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“Low Thermal Conductivity in Heteroanionic Materials with Layers of Homoleptic Polyhedra,” </a:t>
            </a:r>
            <a:r>
              <a:rPr lang="en-US" sz="1800" i="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J. Am. Chem</a:t>
            </a:r>
            <a:r>
              <a:rPr lang="en-US" sz="1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Soc. </a:t>
            </a:r>
            <a:r>
              <a:rPr lang="en-US" sz="1800"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144</a:t>
            </a:r>
            <a:r>
              <a:rPr lang="en-US" sz="1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2569 (2022).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dirty="0"/>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4/25/2023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dirty="0"/>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4/25/2023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dirty="0"/>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4/25/2023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dirty="0"/>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4/25/2023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dirty="0"/>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4/25/2023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dirty="0"/>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4/25/2023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dirty="0"/>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561558" y="106375"/>
            <a:ext cx="8092271" cy="5667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000" b="1" dirty="0">
                <a:solidFill>
                  <a:srgbClr val="C00000"/>
                </a:solidFill>
                <a:latin typeface="Arial" panose="020B0604020202020204" pitchFamily="34" charset="0"/>
                <a:cs typeface="Arial" panose="020B0604020202020204" pitchFamily="34" charset="0"/>
              </a:rPr>
              <a:t>Accelerated Discovery of Thermoelectric Heteroanionic Materials</a:t>
            </a:r>
          </a:p>
        </p:txBody>
      </p:sp>
      <p:sp>
        <p:nvSpPr>
          <p:cNvPr id="10" name="TextBox 9">
            <a:extLst>
              <a:ext uri="{FF2B5EF4-FFF2-40B4-BE49-F238E27FC236}">
                <a16:creationId xmlns:a16="http://schemas.microsoft.com/office/drawing/2014/main" id="{A3FA201F-7E38-222E-3666-0F5295187A8C}"/>
              </a:ext>
            </a:extLst>
          </p:cNvPr>
          <p:cNvSpPr txBox="1"/>
          <p:nvPr/>
        </p:nvSpPr>
        <p:spPr>
          <a:xfrm>
            <a:off x="6231718" y="845156"/>
            <a:ext cx="4493538" cy="369332"/>
          </a:xfrm>
          <a:prstGeom prst="rect">
            <a:avLst/>
          </a:prstGeom>
          <a:noFill/>
        </p:spPr>
        <p:txBody>
          <a:bodyPr wrap="none" rtlCol="0">
            <a:spAutoFit/>
          </a:bodyPr>
          <a:lstStyle/>
          <a:p>
            <a:r>
              <a:rPr lang="en-US" b="1" dirty="0">
                <a:latin typeface="Arial" panose="020B0604020202020204" pitchFamily="34" charset="0"/>
                <a:cs typeface="Arial" panose="020B0604020202020204" pitchFamily="34" charset="0"/>
              </a:rPr>
              <a:t>IRG-2, Northwestern University MRSEC</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199289" y="1451758"/>
            <a:ext cx="5653331"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1600" dirty="0">
                <a:latin typeface="Arial" panose="020B0604020202020204" pitchFamily="34" charset="0"/>
                <a:cs typeface="Arial" panose="020B0604020202020204" pitchFamily="34" charset="0"/>
              </a:rPr>
              <a:t>Northwestern University MRSEC IRG-2 has developed an efficient theoretical framework based on high-throughput density functional theory calculations and machine learning methods to accelerate the discovery of heteroanionic materials. In addition, property calculations such as electronic and thermal conductivities have been performed on the discovered candidate materials to explore their potential in thermoelectric applications. For example, in a collaborative effort involving five IRG-2 PIs, a comprehensive study has identified BiAgOSe to be an exceptionally low thermal conductivity material from both theoretical and experimental perspectives. To understand the mechanism behind the low thermal conductivity in BiAgOSe, IRG-2 performed lattice dynamical simulations that revealed exceptionally low sound velocity and high phonon-phonon scattering rate in BiAgOSe.</a:t>
            </a:r>
          </a:p>
          <a:p>
            <a:pPr algn="just" eaLnBrk="1" hangingPunct="1"/>
            <a:endParaRPr lang="en-US" sz="1600" dirty="0">
              <a:latin typeface="Arial" panose="020B0604020202020204" pitchFamily="34" charset="0"/>
              <a:cs typeface="Arial" panose="020B0604020202020204" pitchFamily="34" charset="0"/>
            </a:endParaRPr>
          </a:p>
          <a:p>
            <a:pPr algn="ctr" eaLnBrk="1" hangingPunct="1"/>
            <a:r>
              <a:rPr lang="en-US" sz="1600" i="1" dirty="0"/>
              <a:t>J. Am. Chem. Soc</a:t>
            </a:r>
            <a:r>
              <a:rPr lang="en-US" sz="1600" dirty="0"/>
              <a:t>. </a:t>
            </a:r>
            <a:r>
              <a:rPr lang="en-US" sz="1600" b="1" dirty="0"/>
              <a:t>144</a:t>
            </a:r>
            <a:r>
              <a:rPr lang="en-US" sz="1600" dirty="0"/>
              <a:t>, 2569 (2022).</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dirty="0">
                <a:solidFill>
                  <a:srgbClr val="000000"/>
                </a:solidFill>
                <a:latin typeface="Microsoft Sans Serif" panose="020B0604020202020204" pitchFamily="34" charset="0"/>
              </a:rPr>
              <a:t>  </a:t>
            </a:r>
          </a:p>
        </p:txBody>
      </p:sp>
      <p:sp>
        <p:nvSpPr>
          <p:cNvPr id="13" name="Rectangle 37">
            <a:extLst>
              <a:ext uri="{FF2B5EF4-FFF2-40B4-BE49-F238E27FC236}">
                <a16:creationId xmlns:a16="http://schemas.microsoft.com/office/drawing/2014/main" id="{42533880-C9A3-31C5-2550-1719D9FB82EC}"/>
              </a:ext>
            </a:extLst>
          </p:cNvPr>
          <p:cNvSpPr>
            <a:spLocks noChangeArrowheads="1"/>
          </p:cNvSpPr>
          <p:nvPr/>
        </p:nvSpPr>
        <p:spPr bwMode="auto">
          <a:xfrm>
            <a:off x="6049928" y="1514434"/>
            <a:ext cx="5890434" cy="444849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8" name="Rectangle 2">
            <a:extLst>
              <a:ext uri="{FF2B5EF4-FFF2-40B4-BE49-F238E27FC236}">
                <a16:creationId xmlns:a16="http://schemas.microsoft.com/office/drawing/2014/main" id="{1F4A6621-5758-0B08-42F8-EB9C1BCCAFE2}"/>
              </a:ext>
            </a:extLst>
          </p:cNvPr>
          <p:cNvSpPr>
            <a:spLocks noChangeArrowheads="1"/>
          </p:cNvSpPr>
          <p:nvPr/>
        </p:nvSpPr>
        <p:spPr bwMode="auto">
          <a:xfrm>
            <a:off x="6127899" y="5181730"/>
            <a:ext cx="573812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sz="1400" dirty="0">
                <a:cs typeface="Arial" panose="020B0604020202020204" pitchFamily="34" charset="0"/>
              </a:rPr>
              <a:t>H</a:t>
            </a:r>
            <a:r>
              <a:rPr lang="en-US" sz="1400" dirty="0">
                <a:latin typeface="Arial" panose="020B0604020202020204" pitchFamily="34" charset="0"/>
                <a:cs typeface="Arial" panose="020B0604020202020204" pitchFamily="34" charset="0"/>
              </a:rPr>
              <a:t>igh-throughput density functional theory and machine learning methods identified BiAgOSe to be an exceptionally low thermal conductivity material with high potential for thermoelectric applications.</a:t>
            </a:r>
            <a:endParaRPr lang="en-US" altLang="en-US" sz="1400" dirty="0">
              <a:ea typeface="ＭＳ Ｐゴシック" panose="020B0600070205080204" pitchFamily="34" charset="-128"/>
            </a:endParaRPr>
          </a:p>
        </p:txBody>
      </p:sp>
      <p:sp>
        <p:nvSpPr>
          <p:cNvPr id="2" name="TextBox 1">
            <a:extLst>
              <a:ext uri="{FF2B5EF4-FFF2-40B4-BE49-F238E27FC236}">
                <a16:creationId xmlns:a16="http://schemas.microsoft.com/office/drawing/2014/main" id="{22DCBF46-A7DC-4D37-F084-6A44F3D0544A}"/>
              </a:ext>
            </a:extLst>
          </p:cNvPr>
          <p:cNvSpPr txBox="1"/>
          <p:nvPr/>
        </p:nvSpPr>
        <p:spPr>
          <a:xfrm>
            <a:off x="147781" y="212129"/>
            <a:ext cx="2666780" cy="523220"/>
          </a:xfrm>
          <a:prstGeom prst="rect">
            <a:avLst/>
          </a:prstGeom>
          <a:noFill/>
        </p:spPr>
        <p:txBody>
          <a:bodyPr wrap="square" rtlCol="0">
            <a:spAutoFit/>
          </a:bodyPr>
          <a:lstStyle/>
          <a:p>
            <a:r>
              <a:rPr lang="en-US" sz="1400" b="1" i="1" dirty="0">
                <a:latin typeface="Arial" panose="020B0604020202020204" pitchFamily="34" charset="0"/>
                <a:cs typeface="Arial" panose="020B0604020202020204" pitchFamily="34" charset="0"/>
              </a:rPr>
              <a:t>Northwestern University</a:t>
            </a:r>
            <a:r>
              <a:rPr lang="en-US" sz="1400" b="1" dirty="0">
                <a:latin typeface="Arial" panose="020B0604020202020204" pitchFamily="34" charset="0"/>
                <a:cs typeface="Arial" panose="020B0604020202020204" pitchFamily="34" charset="0"/>
              </a:rPr>
              <a:t> MRSEC DMR-1720139</a:t>
            </a:r>
            <a:endParaRPr lang="en-US" sz="1600" b="1" dirty="0">
              <a:latin typeface="Arial" panose="020B0604020202020204" pitchFamily="34" charset="0"/>
              <a:cs typeface="Arial" panose="020B0604020202020204" pitchFamily="34" charset="0"/>
            </a:endParaRPr>
          </a:p>
        </p:txBody>
      </p:sp>
      <p:pic>
        <p:nvPicPr>
          <p:cNvPr id="3" name="Picture 2" descr="High-throughput density functional theory and machine learning methods identified BiAgOSe to be an exceptionally low thermal conductivity material with high potential for thermoelectric applications.">
            <a:extLst>
              <a:ext uri="{FF2B5EF4-FFF2-40B4-BE49-F238E27FC236}">
                <a16:creationId xmlns:a16="http://schemas.microsoft.com/office/drawing/2014/main" id="{A51B2D52-135C-4A35-EC5F-249BA02D43BA}"/>
              </a:ext>
            </a:extLst>
          </p:cNvPr>
          <p:cNvPicPr>
            <a:picLocks noChangeAspect="1"/>
          </p:cNvPicPr>
          <p:nvPr/>
        </p:nvPicPr>
        <p:blipFill rotWithShape="1">
          <a:blip r:embed="rId4"/>
          <a:srcRect l="1096" r="46385" b="4057"/>
          <a:stretch/>
        </p:blipFill>
        <p:spPr>
          <a:xfrm>
            <a:off x="6234228" y="1610871"/>
            <a:ext cx="5520472" cy="3570860"/>
          </a:xfrm>
          <a:prstGeom prst="rect">
            <a:avLst/>
          </a:prstGeom>
        </p:spPr>
      </p:pic>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3143</TotalTime>
  <Words>524</Words>
  <Application>Microsoft Office PowerPoint</Application>
  <PresentationFormat>Widescreen</PresentationFormat>
  <Paragraphs>13</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Calibri Light</vt:lpstr>
      <vt:lpstr>Microsoft Sans Serif</vt:lpstr>
      <vt:lpstr>Palatino Linotype</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Mark Hersam</cp:lastModifiedBy>
  <cp:revision>301</cp:revision>
  <cp:lastPrinted>2018-03-20T12:31:18Z</cp:lastPrinted>
  <dcterms:created xsi:type="dcterms:W3CDTF">2017-10-05T17:34:54Z</dcterms:created>
  <dcterms:modified xsi:type="dcterms:W3CDTF">2023-04-26T03:48:23Z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