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7"/>
  </p:notesMasterIdLst>
  <p:handoutMasterIdLst>
    <p:handoutMasterId r:id="rId8"/>
  </p:handoutMasterIdLst>
  <p:sldIdLst>
    <p:sldId id="387"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63946" autoAdjust="0"/>
  </p:normalViewPr>
  <p:slideViewPr>
    <p:cSldViewPr snapToGrid="0" snapToObjects="1">
      <p:cViewPr varScale="1">
        <p:scale>
          <a:sx n="79" d="100"/>
          <a:sy n="79" d="100"/>
        </p:scale>
        <p:origin x="1992" y="200"/>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5/6/24</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5/6/24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800" dirty="0">
                <a:effectLst/>
                <a:latin typeface="Palatino Linotype" panose="02040502050505030304" pitchFamily="18" charset="0"/>
                <a:ea typeface="Times New Roman" panose="02020603050405020304" pitchFamily="18" charset="0"/>
                <a:cs typeface="Arial" panose="020B0604020202020204" pitchFamily="34" charset="0"/>
              </a:rPr>
              <a:t>Northwestern University MRSEC IRG-1 is exploring how compartmentalized cell-free reactions can be supported in different material environments. In particular, </a:t>
            </a:r>
            <a:r>
              <a:rPr lang="en-US" sz="1800" dirty="0">
                <a:effectLst/>
                <a:latin typeface="Palatino Linotype" panose="02040502050505030304" pitchFamily="18" charset="0"/>
                <a:ea typeface="Calibri" panose="020F0502020204030204" pitchFamily="34" charset="0"/>
                <a:cs typeface="Arial" panose="020B0604020202020204" pitchFamily="34" charset="0"/>
              </a:rPr>
              <a:t>a significant portion of effort has been spent identifying materials for vesicle and hydrogel production that support vesicle stability within an assembling hydrogel matrix. </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Successful expression of green fluorescent protein has been achieved when the cell-free system was encapsulated. In contrast, encapsulation of the cell-free system directly within the hydrogel leads to inhibition of the reaction due to dilution and interaction with hydrogel components. </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latin typeface="Arial" panose="020B0604020202020204" pitchFamily="34" charset="0"/>
                <a:cs typeface="Arial" panose="020B0604020202020204" pitchFamily="34" charset="0"/>
              </a:rPr>
              <a:t>This work demonstrates the power of compartmentalization to support cell-free reactions in environments that would otherwise inhibit the reaction, either due to dilution of the components or due to inhibition of the reaction by material components. This work sets the stage for future work that will encapsulate more advanced cell-free reactions that are initiated based on the presence of an externally detected or added small molecule.</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b="0" dirty="0">
                <a:solidFill>
                  <a:schemeClr val="tx1"/>
                </a:solidFill>
                <a:latin typeface="+mn-lt"/>
              </a:rPr>
              <a:t>Northwestern University MRSEC IRG-1 is focused on the design of materials that have biological capabilities imparted by encapsulated biological reactions. This achievement supports a critical step in this goal by demonstrating how a lipid-based compartment can maintain stability and support an encapsulated protein expression reaction within a new material.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800" b="0" dirty="0">
                <a:solidFill>
                  <a:schemeClr val="tx1"/>
                </a:solidFill>
                <a:latin typeface="+mn-lt"/>
              </a:rPr>
              <a:t>A manuscript based on this work is under preparation.</a:t>
            </a:r>
            <a:endParaRPr lang="en-US" sz="1200" b="0" dirty="0">
              <a:solidFill>
                <a:schemeClr val="tx1"/>
              </a:solidFill>
              <a:latin typeface="+mn-lt"/>
            </a:endParaRP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468019" y="127641"/>
            <a:ext cx="847202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C00000"/>
                </a:solidFill>
                <a:latin typeface="Arial" panose="020B0604020202020204" pitchFamily="34" charset="0"/>
                <a:cs typeface="Arial" panose="020B0604020202020204" pitchFamily="34" charset="0"/>
              </a:rPr>
              <a:t>Encapsulating Cell-Free Reactions in Hydrogels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12129"/>
            <a:ext cx="2666780" cy="523220"/>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Northwestern University</a:t>
            </a:r>
            <a:r>
              <a:rPr lang="en-US" sz="1400" b="1" dirty="0">
                <a:latin typeface="Arial" panose="020B0604020202020204" pitchFamily="34" charset="0"/>
                <a:cs typeface="Arial" panose="020B0604020202020204" pitchFamily="34" charset="0"/>
              </a:rPr>
              <a:t> MRSEC DMR-2308691</a:t>
            </a:r>
            <a:endParaRPr lang="en-US" sz="1600" b="1" dirty="0">
              <a:latin typeface="Arial" panose="020B0604020202020204" pitchFamily="34" charset="0"/>
              <a:cs typeface="Arial" panose="020B0604020202020204" pitchFamily="34" charset="0"/>
            </a:endParaRP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96770" y="1603534"/>
            <a:ext cx="566370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dirty="0">
                <a:latin typeface="Arial" panose="020B0604020202020204" pitchFamily="34" charset="0"/>
                <a:cs typeface="Arial" panose="020B0604020202020204" pitchFamily="34" charset="0"/>
              </a:rPr>
              <a:t>A critical element of Northwestern University MRSEC IRG-1 is interfacing cell-free systems with abiotic materials in a way that supports cell-free reaction efficiency and kinetics. In this work, the capacity of bilayer-based compartments (e.g., liposomes, polymersomes) is being assessed to support encapsulated cell-free reactions upon their inclusion in a larger hydrogel matrix. In particular, giant unilamellar vesicles (GUVs) have been assembled from a phospholipid mixture to enable transcription and translation of a fluorescent protein after GUVs are encapsulated in an alginate hydrogel. This hydrogel/vesicle system is serving as a platform to investigate how vesicle stability and reaction kinetics are impacted as a function of vesicle composition, cell-free extract type, and hydrogel matrix composition. This work is setting the stage for more advanced cell-free reactions that will be initiated based on the presence of an externally detected or added small molecule.</a:t>
            </a:r>
            <a:endParaRPr lang="en-US" sz="1600" dirty="0">
              <a:solidFill>
                <a:schemeClr val="tx1"/>
              </a:solidFill>
              <a:latin typeface="+mn-lt"/>
            </a:endParaRP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dirty="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063675" y="1567599"/>
            <a:ext cx="5878851"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 name="Rectangle 2">
            <a:extLst>
              <a:ext uri="{FF2B5EF4-FFF2-40B4-BE49-F238E27FC236}">
                <a16:creationId xmlns:a16="http://schemas.microsoft.com/office/drawing/2014/main" id="{1F4A6621-5758-0B08-42F8-EB9C1BCCAFE2}"/>
              </a:ext>
            </a:extLst>
          </p:cNvPr>
          <p:cNvSpPr>
            <a:spLocks noChangeArrowheads="1"/>
          </p:cNvSpPr>
          <p:nvPr/>
        </p:nvSpPr>
        <p:spPr bwMode="auto">
          <a:xfrm>
            <a:off x="6100561" y="4910143"/>
            <a:ext cx="58050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r>
              <a:rPr lang="en-US" sz="1400" dirty="0"/>
              <a:t>(Left) Schematic of a water-in-oil emulsion method to encapsulate cell-free reaction components in vesicles. (Right) </a:t>
            </a:r>
            <a:r>
              <a:rPr lang="en-US" sz="1400" dirty="0">
                <a:latin typeface="Arial" panose="020B0604020202020204" pitchFamily="34" charset="0"/>
                <a:cs typeface="Arial" panose="020B0604020202020204" pitchFamily="34" charset="0"/>
              </a:rPr>
              <a:t>Fluorescence microscopy of giant unilamellar vesicles containing a membrane dye (red) expressing </a:t>
            </a:r>
            <a:r>
              <a:rPr lang="en-US" sz="1400" dirty="0">
                <a:cs typeface="Arial" panose="020B0604020202020204" pitchFamily="34" charset="0"/>
              </a:rPr>
              <a:t>green fluorescent protein</a:t>
            </a:r>
            <a:r>
              <a:rPr lang="en-US" sz="1400" dirty="0">
                <a:latin typeface="Arial" panose="020B0604020202020204" pitchFamily="34" charset="0"/>
                <a:cs typeface="Arial" panose="020B0604020202020204" pitchFamily="34" charset="0"/>
              </a:rPr>
              <a:t> (green) in an alginate hydrogel.</a:t>
            </a:r>
          </a:p>
        </p:txBody>
      </p:sp>
      <p:grpSp>
        <p:nvGrpSpPr>
          <p:cNvPr id="4" name="Group 3" descr="(Left) Schematic of a water-in-oil emulsion method to encapsulate cell-free reaction components in vesicles. (Right) Fluorescence microscopy of giant unilamellar vesicles containing a membrane dye (red) expressing green fluorescent protein (green) in an alginate hydrogel.">
            <a:extLst>
              <a:ext uri="{FF2B5EF4-FFF2-40B4-BE49-F238E27FC236}">
                <a16:creationId xmlns:a16="http://schemas.microsoft.com/office/drawing/2014/main" id="{1CDCE235-C365-5493-73EB-07F930E8F95B}"/>
              </a:ext>
            </a:extLst>
          </p:cNvPr>
          <p:cNvGrpSpPr/>
          <p:nvPr/>
        </p:nvGrpSpPr>
        <p:grpSpPr>
          <a:xfrm>
            <a:off x="6593467" y="1650709"/>
            <a:ext cx="4819266" cy="3190159"/>
            <a:chOff x="7066594" y="1658909"/>
            <a:chExt cx="4513690" cy="2987880"/>
          </a:xfrm>
        </p:grpSpPr>
        <p:pic>
          <p:nvPicPr>
            <p:cNvPr id="3" name="Picture 2" descr="A diagram of a cell&#10;&#10;Description automatically generated">
              <a:extLst>
                <a:ext uri="{FF2B5EF4-FFF2-40B4-BE49-F238E27FC236}">
                  <a16:creationId xmlns:a16="http://schemas.microsoft.com/office/drawing/2014/main" id="{32F093FB-6485-C1EC-3743-2490056041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66594" y="1658909"/>
              <a:ext cx="1274877" cy="2987880"/>
            </a:xfrm>
            <a:prstGeom prst="rect">
              <a:avLst/>
            </a:prstGeom>
          </p:spPr>
        </p:pic>
        <p:pic>
          <p:nvPicPr>
            <p:cNvPr id="12" name="Picture 11" descr="A close-up of a black background with green and red dots&#10;&#10;Description automatically generated">
              <a:extLst>
                <a:ext uri="{FF2B5EF4-FFF2-40B4-BE49-F238E27FC236}">
                  <a16:creationId xmlns:a16="http://schemas.microsoft.com/office/drawing/2014/main" id="{BBE58BCC-5E0C-2924-1CA7-989D633FB8A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92404" y="1658909"/>
              <a:ext cx="2987880" cy="2987880"/>
            </a:xfrm>
            <a:prstGeom prst="rect">
              <a:avLst/>
            </a:prstGeom>
          </p:spPr>
        </p:pic>
      </p:grpSp>
      <p:sp>
        <p:nvSpPr>
          <p:cNvPr id="2" name="TextBox 1">
            <a:extLst>
              <a:ext uri="{FF2B5EF4-FFF2-40B4-BE49-F238E27FC236}">
                <a16:creationId xmlns:a16="http://schemas.microsoft.com/office/drawing/2014/main" id="{CC81771F-9BC7-09F7-3954-ADCAE1805BF8}"/>
              </a:ext>
            </a:extLst>
          </p:cNvPr>
          <p:cNvSpPr txBox="1"/>
          <p:nvPr/>
        </p:nvSpPr>
        <p:spPr>
          <a:xfrm>
            <a:off x="6231718" y="845156"/>
            <a:ext cx="449353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IRG-1, Northwestern University MRSEC</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B8F8EBB97311842AB70BF720BFE3304" ma:contentTypeVersion="15" ma:contentTypeDescription="Create a new document." ma:contentTypeScope="" ma:versionID="6296afbe44e32aed1c9809f7cffaaec0">
  <xsd:schema xmlns:xsd="http://www.w3.org/2001/XMLSchema" xmlns:xs="http://www.w3.org/2001/XMLSchema" xmlns:p="http://schemas.microsoft.com/office/2006/metadata/properties" xmlns:ns1="http://schemas.microsoft.com/sharepoint/v3" xmlns:ns2="b8ab0317-dde0-4bf5-9b45-08b51094b5fc" xmlns:ns3="a90b1640-6541-4c6c-8aa8-1648f71e7cd5" xmlns:ns4="efce84db-8738-4c7b-9bdc-65b9500871f6" targetNamespace="http://schemas.microsoft.com/office/2006/metadata/properties" ma:root="true" ma:fieldsID="a8d1d7ce2f964fe84b0cf168d5af3e5d" ns1:_="" ns2:_="" ns3:_="" ns4:_="">
    <xsd:import namespace="http://schemas.microsoft.com/sharepoint/v3"/>
    <xsd:import namespace="b8ab0317-dde0-4bf5-9b45-08b51094b5fc"/>
    <xsd:import namespace="a90b1640-6541-4c6c-8aa8-1648f71e7cd5"/>
    <xsd:import namespace="efce84db-8738-4c7b-9bdc-65b9500871f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ab0317-dde0-4bf5-9b45-08b51094b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0b1640-6541-4c6c-8aa8-1648f71e7cd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4f6bad9-ddfb-4564-84d8-714de8074895}" ma:internalName="TaxCatchAll" ma:showField="CatchAllData" ma:web="b8ab0317-dde0-4bf5-9b45-08b51094b5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fce84db-8738-4c7b-9bdc-65b9500871f6" xsi:nil="true"/>
    <PublishingExpirationDate xmlns="http://schemas.microsoft.com/sharepoint/v3" xsi:nil="true"/>
    <PublishingStartDate xmlns="http://schemas.microsoft.com/sharepoint/v3" xsi:nil="true"/>
    <lcf76f155ced4ddcb4097134ff3c332f xmlns="a90b1640-6541-4c6c-8aa8-1648f71e7cd5">
      <Terms xmlns="http://schemas.microsoft.com/office/infopath/2007/PartnerControls"/>
    </lcf76f155ced4ddcb4097134ff3c332f>
    <_dlc_DocId xmlns="b8ab0317-dde0-4bf5-9b45-08b51094b5fc">FJVRM6JXNH7R-1733614346-1194</_dlc_DocId>
    <_dlc_DocIdUrl xmlns="b8ab0317-dde0-4bf5-9b45-08b51094b5fc">
      <Url>https://nuwildcat.sharepoint.com/sites/mrsec/2023/_layouts/15/DocIdRedir.aspx?ID=FJVRM6JXNH7R-1733614346-1194</Url>
      <Description>FJVRM6JXNH7R-1733614346-1194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3762C-A1D9-45D0-BB63-09B6583473FA}">
  <ds:schemaRefs>
    <ds:schemaRef ds:uri="http://schemas.microsoft.com/sharepoint/events"/>
  </ds:schemaRefs>
</ds:datastoreItem>
</file>

<file path=customXml/itemProps2.xml><?xml version="1.0" encoding="utf-8"?>
<ds:datastoreItem xmlns:ds="http://schemas.openxmlformats.org/officeDocument/2006/customXml" ds:itemID="{D4550173-C987-40FF-9152-AC9F71FB1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b0317-dde0-4bf5-9b45-08b51094b5fc"/>
    <ds:schemaRef ds:uri="a90b1640-6541-4c6c-8aa8-1648f71e7cd5"/>
    <ds:schemaRef ds:uri="efce84db-8738-4c7b-9bdc-65b950087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0D6CC1-ED1E-47D5-A6BF-0DA39F04B4DE}">
  <ds:schemaRefs>
    <ds:schemaRef ds:uri="http://schemas.microsoft.com/office/2006/metadata/properties"/>
    <ds:schemaRef ds:uri="http://schemas.microsoft.com/office/infopath/2007/PartnerControls"/>
    <ds:schemaRef ds:uri="efce84db-8738-4c7b-9bdc-65b9500871f6"/>
    <ds:schemaRef ds:uri="http://schemas.microsoft.com/sharepoint/v3"/>
    <ds:schemaRef ds:uri="a90b1640-6541-4c6c-8aa8-1648f71e7cd5"/>
    <ds:schemaRef ds:uri="b8ab0317-dde0-4bf5-9b45-08b51094b5fc"/>
  </ds:schemaRefs>
</ds:datastoreItem>
</file>

<file path=customXml/itemProps4.xml><?xml version="1.0" encoding="utf-8"?>
<ds:datastoreItem xmlns:ds="http://schemas.openxmlformats.org/officeDocument/2006/customXml" ds:itemID="{CCF8962E-38E2-44C9-A250-275B309C4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4570</TotalTime>
  <Words>474</Words>
  <Application>Microsoft Macintosh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Microsoft Sans Serif</vt:lpstr>
      <vt:lpstr>Palatino Linotype</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 Y. Kung</cp:lastModifiedBy>
  <cp:revision>298</cp:revision>
  <cp:lastPrinted>2018-03-20T12:31:18Z</cp:lastPrinted>
  <dcterms:created xsi:type="dcterms:W3CDTF">2017-10-05T17:34:54Z</dcterms:created>
  <dcterms:modified xsi:type="dcterms:W3CDTF">2024-05-06T14:42:43Z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0x0101005B8F8EBB97311842AB70BF720BFE3304</vt:lpwstr>
  </property>
  <property fmtid="{D5CDD505-2E9C-101B-9397-08002B2CF9AE}" pid="5" name="_dlc_DocIdItemGuid">
    <vt:lpwstr>1eb27f66-2483-4a57-9467-c5591fe5a055</vt:lpwstr>
  </property>
</Properties>
</file>