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7"/>
  </p:notesMasterIdLst>
  <p:sldIdLst>
    <p:sldId id="38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7891" autoAdjust="0"/>
  </p:normalViewPr>
  <p:slideViewPr>
    <p:cSldViewPr snapToGrid="0">
      <p:cViewPr varScale="1">
        <p:scale>
          <a:sx n="75" d="100"/>
          <a:sy n="75" d="100"/>
        </p:scale>
        <p:origin x="2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46D6E-52E3-4FEB-8967-44F549B00149}" type="datetimeFigureOut">
              <a:rPr lang="en-US" smtClean="0"/>
              <a:t>4/7/2024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09440-F296-46AB-970C-47C6529881F8}" type="slidenum">
              <a:rPr lang="en-US" smtClean="0"/>
              <a:t>‹#›</a:t>
            </a:fld>
            <a:endParaRPr lang="en-US" dirty="0"/>
          </a:p>
        </p:txBody>
      </p:sp>
    </p:spTree>
    <p:extLst>
      <p:ext uri="{BB962C8B-B14F-4D97-AF65-F5344CB8AC3E}">
        <p14:creationId xmlns:p14="http://schemas.microsoft.com/office/powerpoint/2010/main" val="5536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400"/>
              </a:spcAft>
              <a:buClrTx/>
              <a:buSzTx/>
              <a:buFontTx/>
              <a:buNone/>
              <a:tabLst/>
              <a:defRPr/>
            </a:pPr>
            <a:r>
              <a:rPr lang="en-US" sz="1200" b="1" dirty="0">
                <a:solidFill>
                  <a:schemeClr val="tx1"/>
                </a:solidFill>
                <a:latin typeface="+mn-lt"/>
              </a:rPr>
              <a:t>What has been achieved: </a:t>
            </a:r>
            <a:r>
              <a:rPr lang="en-US" sz="1200" b="0" dirty="0">
                <a:solidFill>
                  <a:schemeClr val="tx1"/>
                </a:solidFill>
                <a:latin typeface="+mn-lt"/>
              </a:rPr>
              <a:t>The function of organic electrochemical transistors involves the interplay of both electronic and ionic transport, which enables high transistor channel electrical currents and low operating voltages. The recent development of vertically arranged source and drain electrodes results in vertical organic electrochemical transistors (vOECTs) within Northwestern University MRSEC IRG-2 greatly enhances performance in terms of higher currents and switching speeds.  Here  we report a route to  ultra-high-density (up to ~7.2M OECT/cm</a:t>
            </a:r>
            <a:r>
              <a:rPr lang="en-US" sz="1200" b="0" baseline="30000" dirty="0">
                <a:solidFill>
                  <a:schemeClr val="tx1"/>
                </a:solidFill>
                <a:latin typeface="+mn-lt"/>
              </a:rPr>
              <a:t>2</a:t>
            </a:r>
            <a:r>
              <a:rPr lang="en-US" sz="1200" b="0" dirty="0">
                <a:solidFill>
                  <a:schemeClr val="tx1"/>
                </a:solidFill>
                <a:latin typeface="+mn-lt"/>
              </a:rPr>
              <a:t>) and mechanically flexible vOECT arrays and circuits via a facile and generalizable patterning by electron-beam exposure. </a:t>
            </a:r>
            <a:r>
              <a:rPr kumimoji="0" lang="en-US" sz="1450" b="0" i="0" u="none" strike="noStrike" kern="1200" cap="none" spc="0" normalizeH="0" baseline="0" noProof="0" dirty="0">
                <a:ln>
                  <a:noFill/>
                </a:ln>
                <a:solidFill>
                  <a:prstClr val="black"/>
                </a:solidFill>
                <a:effectLst/>
                <a:uLnTx/>
                <a:uFillTx/>
                <a:latin typeface="Arial" charset="0"/>
                <a:ea typeface="+mn-ea"/>
                <a:cs typeface="+mn-cs"/>
              </a:rPr>
              <a:t>The high energy electron-beam disrupts the conjugation in the exposed organic semiconductor area, creating an electronic insulator while retaining ionic conductivity and topological continuity with the redox-active unexposed areas</a:t>
            </a:r>
            <a:r>
              <a:rPr kumimoji="0" lang="en-US" sz="14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50" b="0" i="0" u="none" strike="noStrike" kern="1200" cap="none" spc="0" normalizeH="0" baseline="0" noProof="0" dirty="0">
                <a:ln>
                  <a:noFill/>
                </a:ln>
                <a:solidFill>
                  <a:prstClr val="black"/>
                </a:solidFill>
                <a:effectLst/>
                <a:uLnTx/>
                <a:uFillTx/>
                <a:latin typeface="Arial" charset="0"/>
                <a:ea typeface="+mn-ea"/>
                <a:cs typeface="+mn-cs"/>
              </a:rPr>
              <a:t>The resulting p-type and n-type vOECTs enable active-matrix arrays with superlative electronic switching characteristics</a:t>
            </a:r>
            <a:r>
              <a:rPr kumimoji="0" lang="en-US" sz="145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50" b="0" i="0" u="none" strike="noStrike" kern="1200" cap="none" spc="0" normalizeH="0" baseline="0" noProof="0" dirty="0">
                <a:ln>
                  <a:noFill/>
                </a:ln>
                <a:solidFill>
                  <a:prstClr val="black"/>
                </a:solidFill>
                <a:effectLst/>
                <a:uLnTx/>
                <a:uFillTx/>
                <a:latin typeface="Arial" charset="0"/>
                <a:ea typeface="+mn-ea"/>
                <a:cs typeface="+mn-cs"/>
              </a:rPr>
              <a:t> In particular, t</a:t>
            </a:r>
            <a:r>
              <a:rPr lang="en-US" sz="1200" b="0" dirty="0">
                <a:solidFill>
                  <a:schemeClr val="tx1"/>
                </a:solidFill>
                <a:latin typeface="+mn-lt"/>
              </a:rPr>
              <a:t>he vOECT active-matrix arrays exhibit high transconductances of 0.08 – 1.7 S, fast transient times of less than 100 μs, and ultra-stable switching properties (&gt;100k cycles). Vertically stacked complementary logic circuits, including NOT, NAND, and NOR gates, have also been demonstrated.</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defTabSz="914400">
              <a:spcAft>
                <a:spcPts val="400"/>
              </a:spcAft>
              <a:defRPr sz="1400">
                <a:latin typeface="Helvetica Neue"/>
                <a:ea typeface="Helvetica Neue"/>
                <a:cs typeface="Helvetica Neue"/>
                <a:sym typeface="Helvetica Neue"/>
              </a:defRPr>
            </a:pPr>
            <a:r>
              <a:rPr lang="en-US" sz="1200" b="1" dirty="0">
                <a:solidFill>
                  <a:schemeClr val="tx1"/>
                </a:solidFill>
                <a:latin typeface="+mn-lt"/>
              </a:rPr>
              <a:t>Importance of the achievement</a:t>
            </a:r>
            <a:r>
              <a:rPr lang="en-US" sz="1200" b="0" dirty="0">
                <a:solidFill>
                  <a:schemeClr val="tx1"/>
                </a:solidFill>
                <a:latin typeface="+mn-lt"/>
              </a:rPr>
              <a:t>: The successful demonstration of this selective electron-beam strategy enables high-resolution patterning of organic semiconductors for constructing vOECT monolithically integrated complementary logic circuits, thus offering new possibilities to enlarge the applicability of vOECTs in the fields of neuromorphic computing, stretchable electronics, wearable electronics, and bioelectronic sensing.</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defTabSz="914400">
              <a:spcAft>
                <a:spcPts val="400"/>
              </a:spcAf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a:t>
            </a:r>
            <a:r>
              <a:rPr lang="en-US" sz="1200" b="0" dirty="0">
                <a:solidFill>
                  <a:schemeClr val="tx1"/>
                </a:solidFill>
                <a:latin typeface="+mn-lt"/>
              </a:rPr>
              <a:t> This multi-PI IRG-2 effort combines expertise spanning organic electronic/ionic polymer design, synthesis,  characterization, and film processing, along with device prototype fabrication and evaluation.  It advances new scientific understanding of how to create, process, and exploit the properties of materials and devices that employ both electronic and ionic charge transport including elucidation of </a:t>
            </a:r>
            <a:r>
              <a:rPr lang="en-US" altLang="zh-CN" sz="1200" b="0" dirty="0">
                <a:solidFill>
                  <a:schemeClr val="tx1"/>
                </a:solidFill>
                <a:latin typeface="+mn-lt"/>
              </a:rPr>
              <a:t>t</a:t>
            </a:r>
            <a:r>
              <a:rPr lang="en-US" sz="1200" b="0" dirty="0">
                <a:solidFill>
                  <a:schemeClr val="tx1"/>
                </a:solidFill>
                <a:latin typeface="+mn-lt"/>
              </a:rPr>
              <a:t>he mechanism of semiconductor backbone deconjugation, whereby areas of the transistor semiconductor exposed to highly energetic electron beams are transformed into an electronic insulator while maintaining the same ionic conductivity and topological continuity as the unexposed device regions.</a:t>
            </a:r>
          </a:p>
          <a:p>
            <a:pPr defTabSz="914400">
              <a:spcAft>
                <a:spcPts val="400"/>
              </a:spcAft>
              <a:defRPr sz="1400">
                <a:latin typeface="Helvetica Neue"/>
                <a:ea typeface="Helvetica Neue"/>
                <a:cs typeface="Helvetica Neue"/>
                <a:sym typeface="Helvetica Neue"/>
              </a:defRPr>
            </a:pPr>
            <a:endParaRPr lang="en-US" sz="1200" b="1" dirty="0">
              <a:solidFill>
                <a:schemeClr val="tx1"/>
              </a:solidFill>
              <a:latin typeface="+mn-lt"/>
            </a:endParaRP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1" dirty="0">
                <a:solidFill>
                  <a:schemeClr val="tx1"/>
                </a:solidFill>
                <a:latin typeface="+mn-lt"/>
              </a:rPr>
              <a:t>Where the findings are published: </a:t>
            </a:r>
            <a:r>
              <a:rPr lang="en-US" dirty="0">
                <a:solidFill>
                  <a:srgbClr val="006699"/>
                </a:solidFill>
                <a:effectLst/>
              </a:rPr>
              <a:t>J. Kim</a:t>
            </a:r>
            <a:r>
              <a:rPr lang="en-US" dirty="0"/>
              <a:t>, </a:t>
            </a:r>
            <a:r>
              <a:rPr lang="en-US" dirty="0">
                <a:solidFill>
                  <a:srgbClr val="006699"/>
                </a:solidFill>
                <a:effectLst/>
              </a:rPr>
              <a:t>R. M. Pankow,</a:t>
            </a:r>
            <a:r>
              <a:rPr lang="en-US" dirty="0"/>
              <a:t> </a:t>
            </a:r>
            <a:r>
              <a:rPr lang="en-US" dirty="0">
                <a:solidFill>
                  <a:srgbClr val="006699"/>
                </a:solidFill>
                <a:effectLst/>
              </a:rPr>
              <a:t>Y. Cho</a:t>
            </a:r>
            <a:r>
              <a:rPr lang="en-US" dirty="0"/>
              <a:t>, </a:t>
            </a:r>
            <a:r>
              <a:rPr lang="en-US" dirty="0">
                <a:solidFill>
                  <a:srgbClr val="006699"/>
                </a:solidFill>
                <a:effectLst/>
              </a:rPr>
              <a:t>I. D. Duplessis</a:t>
            </a:r>
            <a:r>
              <a:rPr lang="en-US" dirty="0"/>
              <a:t>, </a:t>
            </a:r>
            <a:r>
              <a:rPr lang="en-US" dirty="0">
                <a:solidFill>
                  <a:srgbClr val="006699"/>
                </a:solidFill>
                <a:effectLst/>
              </a:rPr>
              <a:t>F. Qin</a:t>
            </a:r>
            <a:r>
              <a:rPr lang="en-US" dirty="0"/>
              <a:t>, </a:t>
            </a:r>
            <a:r>
              <a:rPr lang="en-US" dirty="0">
                <a:solidFill>
                  <a:srgbClr val="006699"/>
                </a:solidFill>
                <a:effectLst/>
              </a:rPr>
              <a:t>D. Meli</a:t>
            </a:r>
            <a:r>
              <a:rPr lang="en-US" dirty="0"/>
              <a:t>, </a:t>
            </a:r>
            <a:r>
              <a:rPr lang="en-US" dirty="0">
                <a:solidFill>
                  <a:srgbClr val="006699"/>
                </a:solidFill>
                <a:effectLst/>
              </a:rPr>
              <a:t>R. Daso</a:t>
            </a:r>
            <a:r>
              <a:rPr lang="en-US" dirty="0"/>
              <a:t>, </a:t>
            </a:r>
            <a:r>
              <a:rPr lang="en-US" dirty="0">
                <a:solidFill>
                  <a:srgbClr val="006699"/>
                </a:solidFill>
                <a:effectLst/>
              </a:rPr>
              <a:t>D. Zheng</a:t>
            </a:r>
            <a:r>
              <a:rPr lang="en-US" dirty="0"/>
              <a:t>, </a:t>
            </a:r>
            <a:r>
              <a:rPr lang="en-US" dirty="0">
                <a:solidFill>
                  <a:srgbClr val="006699"/>
                </a:solidFill>
                <a:effectLst/>
              </a:rPr>
              <a:t>W. Huang</a:t>
            </a:r>
            <a:r>
              <a:rPr lang="en-US" dirty="0"/>
              <a:t>, </a:t>
            </a:r>
            <a:r>
              <a:rPr lang="en-US" dirty="0">
                <a:solidFill>
                  <a:srgbClr val="006699"/>
                </a:solidFill>
                <a:effectLst/>
              </a:rPr>
              <a:t>J. Rivnay</a:t>
            </a:r>
            <a:r>
              <a:rPr lang="en-US" dirty="0"/>
              <a:t>, </a:t>
            </a:r>
            <a:r>
              <a:rPr lang="en-US" dirty="0">
                <a:solidFill>
                  <a:srgbClr val="006699"/>
                </a:solidFill>
                <a:effectLst/>
              </a:rPr>
              <a:t>T. J. Marks, and A. Facchetti, “</a:t>
            </a:r>
            <a:r>
              <a:rPr lang="en-US" b="0" i="0" dirty="0">
                <a:solidFill>
                  <a:srgbClr val="222222"/>
                </a:solidFill>
                <a:effectLst/>
                <a:highlight>
                  <a:srgbClr val="FFFFFF"/>
                </a:highlight>
                <a:latin typeface="Harding"/>
              </a:rPr>
              <a:t>Monolithically Integrated High-Density Vertical Organic Electrochemical Transistor Arrays and Complementary Circuits,”</a:t>
            </a:r>
            <a:r>
              <a:rPr lang="en-US" sz="1200" b="1" dirty="0">
                <a:solidFill>
                  <a:schemeClr val="tx1"/>
                </a:solidFill>
                <a:latin typeface="+mn-lt"/>
              </a:rPr>
              <a:t> </a:t>
            </a:r>
            <a:r>
              <a:rPr kumimoji="0" lang="fr-FR" altLang="zh-CN" sz="1200" b="0" i="1"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Nature Electronics</a:t>
            </a:r>
            <a:r>
              <a:rPr kumimoji="0" lang="fr-FR"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fr-FR" altLang="zh-CN" sz="12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7</a:t>
            </a:r>
            <a:r>
              <a:rPr kumimoji="0" lang="fr-FR"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234 (2024).</a:t>
            </a:r>
          </a:p>
          <a:p>
            <a:pPr marL="0" marR="0" lvl="0" indent="0" algn="l" defTabSz="914400" rtl="0" eaLnBrk="1" fontAlgn="auto" latinLnBrk="0" hangingPunct="1">
              <a:lnSpc>
                <a:spcPct val="100000"/>
              </a:lnSpc>
              <a:spcBef>
                <a:spcPts val="400"/>
              </a:spcBef>
              <a:spcAft>
                <a:spcPts val="0"/>
              </a:spcAft>
              <a:buClrTx/>
              <a:buSzTx/>
              <a:buFontTx/>
              <a:buNone/>
              <a:tabLst/>
              <a:defRPr/>
            </a:pPr>
            <a:endParaRPr kumimoji="0" lang="pl-PL"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7D0DCA-A90A-4D9A-9651-03AC7085FB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87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59449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73564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2628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9019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802715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3402347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269299" y="122595"/>
            <a:ext cx="8713198"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Monolithically Integrated Ultra-High-Resolution Vertical Organic Electrochemical Transistor Arrays and Complementary Circuits</a:t>
            </a:r>
          </a:p>
        </p:txBody>
      </p:sp>
      <p:sp>
        <p:nvSpPr>
          <p:cNvPr id="10" name="TextBox 9">
            <a:extLst>
              <a:ext uri="{FF2B5EF4-FFF2-40B4-BE49-F238E27FC236}">
                <a16:creationId xmlns:a16="http://schemas.microsoft.com/office/drawing/2014/main" id="{A3FA201F-7E38-222E-3666-0F5295187A8C}"/>
              </a:ext>
            </a:extLst>
          </p:cNvPr>
          <p:cNvSpPr txBox="1"/>
          <p:nvPr/>
        </p:nvSpPr>
        <p:spPr>
          <a:xfrm>
            <a:off x="4457700" y="827498"/>
            <a:ext cx="8213271"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IRG-2, Northwestern University</a:t>
            </a:r>
            <a:r>
              <a:rPr lang="en-US" sz="2000" b="1" dirty="0">
                <a:solidFill>
                  <a:prstClr val="black"/>
                </a:solidFill>
                <a:latin typeface="Arial" panose="020B0604020202020204" pitchFamily="34" charset="0"/>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MRSEC</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69701" y="1477157"/>
            <a:ext cx="5846619" cy="458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457200" rtl="0" eaLnBrk="1" fontAlgn="auto" latinLnBrk="0" hangingPunct="1">
              <a:lnSpc>
                <a:spcPct val="100000"/>
              </a:lnSpc>
              <a:spcBef>
                <a:spcPts val="0"/>
              </a:spcBef>
              <a:spcAft>
                <a:spcPts val="400"/>
              </a:spcAft>
              <a:buClrTx/>
              <a:buSzTx/>
              <a:buFontTx/>
              <a:buNone/>
              <a:tabLst/>
              <a:defRPr/>
            </a:pPr>
            <a:r>
              <a:rPr lang="en-US" sz="1500" dirty="0">
                <a:solidFill>
                  <a:prstClr val="black"/>
                </a:solidFill>
              </a:rPr>
              <a:t>Northwestern University MRSEC IRG-2 has realized</a:t>
            </a:r>
            <a:r>
              <a:rPr kumimoji="0" lang="en-US" sz="1500" b="0" i="0" u="none" strike="noStrike" kern="1200" cap="none" spc="0" normalizeH="0" baseline="0" noProof="0" dirty="0">
                <a:ln>
                  <a:noFill/>
                </a:ln>
                <a:solidFill>
                  <a:prstClr val="black"/>
                </a:solidFill>
                <a:effectLst/>
                <a:uLnTx/>
                <a:uFillTx/>
              </a:rPr>
              <a:t> ultra-high-density and mechanically flexible vertical </a:t>
            </a:r>
            <a:r>
              <a:rPr lang="en-US" sz="1500" dirty="0">
                <a:solidFill>
                  <a:prstClr val="black"/>
                </a:solidFill>
              </a:rPr>
              <a:t>organic electrochemical transistor</a:t>
            </a:r>
            <a:r>
              <a:rPr kumimoji="0" lang="en-US" sz="1500" b="0" i="0" u="none" strike="noStrike" kern="1200" cap="none" spc="0" normalizeH="0" baseline="0" noProof="0" dirty="0">
                <a:ln>
                  <a:noFill/>
                </a:ln>
                <a:solidFill>
                  <a:prstClr val="black"/>
                </a:solidFill>
                <a:effectLst/>
                <a:uLnTx/>
                <a:uFillTx/>
              </a:rPr>
              <a:t> (vOECT) arrays and complementary circuits through  electron-beam patterning of the conjugated </a:t>
            </a:r>
            <a:r>
              <a:rPr lang="en-US" sz="1500" dirty="0">
                <a:solidFill>
                  <a:prstClr val="black"/>
                </a:solidFill>
              </a:rPr>
              <a:t>organic</a:t>
            </a:r>
            <a:r>
              <a:rPr kumimoji="0" lang="en-US" sz="1500" b="0" i="0" u="none" strike="noStrike" kern="1200" cap="none" spc="0" normalizeH="0" baseline="0" noProof="0" dirty="0">
                <a:ln>
                  <a:noFill/>
                </a:ln>
                <a:solidFill>
                  <a:prstClr val="black"/>
                </a:solidFill>
                <a:effectLst/>
                <a:uLnTx/>
                <a:uFillTx/>
              </a:rPr>
              <a:t> semiconductors by electron-beam exposure. The high energy electron-beam disrupts the conjugation in the exposed organic semiconductor area, creating an electronic insulator while retaining ionic conductivity and topological continuity with the redox-active unexposed areas</a:t>
            </a:r>
            <a:r>
              <a:rPr lang="en-US" sz="1500" dirty="0">
                <a:solidFill>
                  <a:prstClr val="black"/>
                </a:solidFill>
              </a:rPr>
              <a:t>.</a:t>
            </a:r>
            <a:r>
              <a:rPr kumimoji="0" lang="en-US" sz="1500" b="0" i="0" u="none" strike="noStrike" kern="1200" cap="none" spc="0" normalizeH="0" baseline="0" noProof="0" dirty="0">
                <a:ln>
                  <a:noFill/>
                </a:ln>
                <a:solidFill>
                  <a:prstClr val="black"/>
                </a:solidFill>
                <a:effectLst/>
                <a:uLnTx/>
                <a:uFillTx/>
              </a:rPr>
              <a:t> Applying this spatially selective electron-beam exposure strategy </a:t>
            </a:r>
            <a:r>
              <a:rPr lang="en-US" sz="1500" dirty="0">
                <a:solidFill>
                  <a:prstClr val="black"/>
                </a:solidFill>
              </a:rPr>
              <a:t>to </a:t>
            </a:r>
            <a:r>
              <a:rPr kumimoji="0" lang="en-US" sz="1500" b="0" i="0" u="none" strike="noStrike" kern="1200" cap="none" spc="0" normalizeH="0" baseline="0" noProof="0" dirty="0">
                <a:ln>
                  <a:noFill/>
                </a:ln>
                <a:solidFill>
                  <a:prstClr val="black"/>
                </a:solidFill>
                <a:effectLst/>
                <a:uLnTx/>
                <a:uFillTx/>
              </a:rPr>
              <a:t>organic mixed </a:t>
            </a:r>
            <a:r>
              <a:rPr lang="en-US" sz="1500" dirty="0">
                <a:solidFill>
                  <a:prstClr val="black"/>
                </a:solidFill>
              </a:rPr>
              <a:t>ionic/electronic </a:t>
            </a:r>
            <a:r>
              <a:rPr kumimoji="0" lang="en-US" sz="1500" b="0" i="0" u="none" strike="noStrike" kern="1200" cap="none" spc="0" normalizeH="0" baseline="0" noProof="0" dirty="0">
                <a:ln>
                  <a:noFill/>
                </a:ln>
                <a:solidFill>
                  <a:prstClr val="black"/>
                </a:solidFill>
                <a:effectLst/>
                <a:uLnTx/>
                <a:uFillTx/>
              </a:rPr>
              <a:t>conductors in the vOECT array fabrication process </a:t>
            </a:r>
            <a:r>
              <a:rPr lang="en-US" sz="1500" dirty="0">
                <a:solidFill>
                  <a:prstClr val="black"/>
                </a:solidFill>
              </a:rPr>
              <a:t>provides ultra-high-resolution </a:t>
            </a:r>
            <a:r>
              <a:rPr kumimoji="0" lang="en-US" sz="1500" b="0" i="0" u="none" strike="noStrike" kern="1200" cap="none" spc="0" normalizeH="0" baseline="0" noProof="0" dirty="0">
                <a:ln>
                  <a:noFill/>
                </a:ln>
                <a:solidFill>
                  <a:prstClr val="black"/>
                </a:solidFill>
                <a:effectLst/>
                <a:uLnTx/>
                <a:uFillTx/>
              </a:rPr>
              <a:t>patterning and modulation of the charge transport.</a:t>
            </a:r>
            <a:r>
              <a:rPr lang="en-US" sz="1500" dirty="0">
                <a:solidFill>
                  <a:prstClr val="black"/>
                </a:solidFill>
              </a:rPr>
              <a:t> </a:t>
            </a:r>
            <a:r>
              <a:rPr kumimoji="0" lang="en-US" sz="1500" b="0" i="0" u="none" strike="noStrike" kern="1200" cap="none" spc="0" normalizeH="0" baseline="0" noProof="0" dirty="0">
                <a:ln>
                  <a:noFill/>
                </a:ln>
                <a:solidFill>
                  <a:prstClr val="black"/>
                </a:solidFill>
                <a:effectLst/>
                <a:uLnTx/>
                <a:uFillTx/>
              </a:rPr>
              <a:t>The resulting p-type and n-type vOECTs enable active-matrix arrays with superlative electronic switching characteristics</a:t>
            </a:r>
            <a:r>
              <a:rPr lang="en-US" sz="1500" dirty="0">
                <a:solidFill>
                  <a:prstClr val="black"/>
                </a:solidFill>
              </a:rPr>
              <a:t>. In this manner, t</a:t>
            </a:r>
            <a:r>
              <a:rPr kumimoji="0" lang="en-US" sz="1500" b="0" i="0" u="none" strike="noStrike" kern="1200" cap="none" spc="0" normalizeH="0" baseline="0" noProof="0" dirty="0">
                <a:ln>
                  <a:noFill/>
                </a:ln>
                <a:solidFill>
                  <a:prstClr val="black"/>
                </a:solidFill>
                <a:effectLst/>
                <a:uLnTx/>
                <a:uFillTx/>
              </a:rPr>
              <a:t>his work opens new possibilities to expand the application of vOECTs </a:t>
            </a:r>
            <a:r>
              <a:rPr lang="en-US" sz="1500" dirty="0">
                <a:solidFill>
                  <a:prstClr val="black"/>
                </a:solidFill>
              </a:rPr>
              <a:t>to</a:t>
            </a:r>
            <a:r>
              <a:rPr kumimoji="0" lang="en-US" sz="1500" b="0" i="0" u="none" strike="noStrike" kern="1200" cap="none" spc="0" normalizeH="0" baseline="0" noProof="0" dirty="0">
                <a:ln>
                  <a:noFill/>
                </a:ln>
                <a:solidFill>
                  <a:prstClr val="black"/>
                </a:solidFill>
                <a:effectLst/>
                <a:uLnTx/>
                <a:uFillTx/>
              </a:rPr>
              <a:t> the fields of neuromorphic computing, stretchable electronics, wearable electronics, and bioelectronic sensing.</a:t>
            </a:r>
          </a:p>
          <a:p>
            <a:pPr marL="0" marR="0" lvl="0" indent="0" algn="just" defTabSz="457200" rtl="0" eaLnBrk="1" fontAlgn="auto" latinLnBrk="0" hangingPunct="1">
              <a:lnSpc>
                <a:spcPct val="100000"/>
              </a:lnSpc>
              <a:spcBef>
                <a:spcPts val="0"/>
              </a:spcBef>
              <a:spcAft>
                <a:spcPts val="400"/>
              </a:spcAft>
              <a:buClrTx/>
              <a:buSzTx/>
              <a:buFontTx/>
              <a:buNone/>
              <a:tabLst/>
              <a:defRPr/>
            </a:pPr>
            <a:endParaRPr lang="en-US" sz="1200" dirty="0">
              <a:solidFill>
                <a:prstClr val="black"/>
              </a:solidFill>
            </a:endParaRPr>
          </a:p>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US" sz="1600" b="0" i="1" u="none" strike="noStrike" kern="1200" cap="none" spc="0" normalizeH="0" baseline="0" noProof="0" dirty="0">
                <a:ln>
                  <a:noFill/>
                </a:ln>
                <a:solidFill>
                  <a:prstClr val="black"/>
                </a:solidFill>
                <a:effectLst/>
                <a:uLnTx/>
                <a:uFillTx/>
              </a:rPr>
              <a:t>Nature Electronics</a:t>
            </a:r>
            <a:r>
              <a:rPr kumimoji="0" lang="en-US" sz="1600" b="0" u="none" strike="noStrike" kern="1200" cap="none" spc="0" normalizeH="0" baseline="0" noProof="0" dirty="0">
                <a:ln>
                  <a:noFill/>
                </a:ln>
                <a:solidFill>
                  <a:prstClr val="black"/>
                </a:solidFill>
                <a:effectLst/>
                <a:uLnTx/>
                <a:uFillTx/>
              </a:rPr>
              <a:t>, </a:t>
            </a:r>
            <a:r>
              <a:rPr lang="en-US" sz="1600" b="1" dirty="0">
                <a:solidFill>
                  <a:prstClr val="black"/>
                </a:solidFill>
              </a:rPr>
              <a:t>7</a:t>
            </a:r>
            <a:r>
              <a:rPr kumimoji="0" lang="en-US" sz="1600" b="0" u="none" strike="noStrike" kern="1200" cap="none" spc="0" normalizeH="0" baseline="0" noProof="0" dirty="0">
                <a:ln>
                  <a:noFill/>
                </a:ln>
                <a:solidFill>
                  <a:prstClr val="black"/>
                </a:solidFill>
                <a:effectLst/>
                <a:uLnTx/>
                <a:uFillTx/>
              </a:rPr>
              <a:t>, 234 (2024).</a:t>
            </a:r>
            <a:endParaRPr kumimoji="0" lang="en-US" sz="1600" b="0" i="1" u="none" strike="noStrike" kern="1200" cap="none" spc="0" normalizeH="0" baseline="0" noProof="0" dirty="0">
              <a:ln>
                <a:noFill/>
              </a:ln>
              <a:solidFill>
                <a:prstClr val="black"/>
              </a:solidFill>
              <a:effectLst/>
              <a:uLnTx/>
              <a:uFillTx/>
            </a:endParaRP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F775947A-2DE4-601C-C21D-2C1D400CBE96}"/>
              </a:ext>
            </a:extLst>
          </p:cNvPr>
          <p:cNvSpPr>
            <a:spLocks noChangeArrowheads="1"/>
          </p:cNvSpPr>
          <p:nvPr/>
        </p:nvSpPr>
        <p:spPr bwMode="auto">
          <a:xfrm>
            <a:off x="6460958" y="5124012"/>
            <a:ext cx="54438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lang="en-US" sz="1400" dirty="0">
                <a:solidFill>
                  <a:prstClr val="black"/>
                </a:solidFill>
              </a:rPr>
              <a:t>Ultra</a:t>
            </a:r>
            <a:r>
              <a:rPr kumimoji="0" lang="en-US" sz="1400" b="0" i="0" u="none" strike="noStrike" kern="1200" cap="none" spc="0" normalizeH="0" baseline="0" noProof="0" dirty="0">
                <a:ln>
                  <a:noFill/>
                </a:ln>
                <a:solidFill>
                  <a:prstClr val="black"/>
                </a:solidFill>
                <a:effectLst/>
                <a:uLnTx/>
                <a:uFillTx/>
              </a:rPr>
              <a:t>-high-density vertical </a:t>
            </a:r>
            <a:r>
              <a:rPr lang="en-US" sz="1400" dirty="0">
                <a:solidFill>
                  <a:prstClr val="black"/>
                </a:solidFill>
              </a:rPr>
              <a:t>organic electrochemical transistor</a:t>
            </a:r>
            <a:r>
              <a:rPr kumimoji="0" lang="en-US" sz="1400" b="0" i="0" u="none" strike="noStrike" kern="1200" cap="none" spc="0" normalizeH="0" baseline="0" noProof="0" dirty="0">
                <a:ln>
                  <a:noFill/>
                </a:ln>
                <a:solidFill>
                  <a:prstClr val="black"/>
                </a:solidFill>
                <a:effectLst/>
                <a:uLnTx/>
                <a:uFillTx/>
              </a:rPr>
              <a:t> arrays and complementary circuits are fabricated </a:t>
            </a:r>
            <a:r>
              <a:rPr lang="en-US" sz="1400" dirty="0">
                <a:solidFill>
                  <a:prstClr val="black"/>
                </a:solidFill>
              </a:rPr>
              <a:t>by electron-beam </a:t>
            </a:r>
            <a:r>
              <a:rPr kumimoji="0" lang="en-US" sz="1400" b="0" i="0" u="none" strike="noStrike" kern="1200" cap="none" spc="0" normalizeH="0" baseline="0" noProof="0" dirty="0">
                <a:ln>
                  <a:noFill/>
                </a:ln>
                <a:solidFill>
                  <a:prstClr val="black"/>
                </a:solidFill>
                <a:effectLst/>
                <a:uLnTx/>
                <a:uFillTx/>
              </a:rPr>
              <a:t>patterning of organic </a:t>
            </a:r>
            <a:r>
              <a:rPr lang="en-US" sz="1400" dirty="0">
                <a:solidFill>
                  <a:prstClr val="black"/>
                </a:solidFill>
              </a:rPr>
              <a:t>mixed ionic/electronic conducting materials</a:t>
            </a:r>
            <a:r>
              <a:rPr kumimoji="0" lang="en-US" sz="1400" b="0" i="0" u="none" strike="noStrike" kern="1200" cap="none" spc="0" normalizeH="0" baseline="0" noProof="0" dirty="0">
                <a:ln>
                  <a:noFill/>
                </a:ln>
                <a:solidFill>
                  <a:prstClr val="black"/>
                </a:solidFill>
                <a:effectLst/>
                <a:uLnTx/>
                <a:uFillTx/>
              </a:rPr>
              <a:t>. </a:t>
            </a:r>
            <a:endParaRPr kumimoji="0" lang="en-US" altLang="en-US" sz="1400" b="0" i="0" u="none" strike="noStrike" kern="1200" cap="none" spc="0" normalizeH="0" baseline="0" noProof="0" dirty="0">
              <a:ln>
                <a:noFill/>
              </a:ln>
              <a:solidFill>
                <a:prstClr val="black"/>
              </a:solidFill>
              <a:effectLst/>
              <a:uLnTx/>
              <a:uFillTx/>
              <a:ea typeface="ＭＳ Ｐゴシック" panose="020B0600070205080204" pitchFamily="34" charset="-128"/>
            </a:endParaRPr>
          </a:p>
        </p:txBody>
      </p:sp>
      <p:pic>
        <p:nvPicPr>
          <p:cNvPr id="8" name="图片 7" descr="Ultra-high-density vertical organic electrochemical transistor arrays and complementary circuits are fabricated by electron-beam patterning of organic mixed ionic/electronic conducting materials. ">
            <a:extLst>
              <a:ext uri="{FF2B5EF4-FFF2-40B4-BE49-F238E27FC236}">
                <a16:creationId xmlns:a16="http://schemas.microsoft.com/office/drawing/2014/main" id="{BE8852D2-3A1B-57BA-C638-EFC939A633F3}"/>
              </a:ext>
            </a:extLst>
          </p:cNvPr>
          <p:cNvPicPr>
            <a:picLocks noChangeAspect="1"/>
          </p:cNvPicPr>
          <p:nvPr/>
        </p:nvPicPr>
        <p:blipFill>
          <a:blip r:embed="rId4"/>
          <a:stretch>
            <a:fillRect/>
          </a:stretch>
        </p:blipFill>
        <p:spPr>
          <a:xfrm>
            <a:off x="6460958" y="1583710"/>
            <a:ext cx="5443854" cy="3542160"/>
          </a:xfrm>
          <a:prstGeom prst="rect">
            <a:avLst/>
          </a:prstGeom>
        </p:spPr>
      </p:pic>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376574" y="1534768"/>
            <a:ext cx="5591905"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8F4BE8-A795-CD2B-55E8-8B35E79F1E4C}"/>
              </a:ext>
            </a:extLst>
          </p:cNvPr>
          <p:cNvSpPr txBox="1"/>
          <p:nvPr/>
        </p:nvSpPr>
        <p:spPr>
          <a:xfrm>
            <a:off x="147781" y="200554"/>
            <a:ext cx="266678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Northwestern MRSEC </a:t>
            </a:r>
          </a:p>
          <a:p>
            <a:r>
              <a:rPr lang="en-US" sz="1400" b="1" dirty="0">
                <a:latin typeface="Arial" panose="020B0604020202020204" pitchFamily="34" charset="0"/>
                <a:cs typeface="Arial" panose="020B0604020202020204" pitchFamily="34" charset="0"/>
              </a:rPr>
              <a:t>DMR-2308691</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08835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fce84db-8738-4c7b-9bdc-65b9500871f6" xsi:nil="true"/>
    <PublishingExpirationDate xmlns="http://schemas.microsoft.com/sharepoint/v3" xsi:nil="true"/>
    <PublishingStartDate xmlns="http://schemas.microsoft.com/sharepoint/v3" xsi:nil="true"/>
    <lcf76f155ced4ddcb4097134ff3c332f xmlns="a90b1640-6541-4c6c-8aa8-1648f71e7cd5">
      <Terms xmlns="http://schemas.microsoft.com/office/infopath/2007/PartnerControls"/>
    </lcf76f155ced4ddcb4097134ff3c332f>
    <_dlc_DocId xmlns="b8ab0317-dde0-4bf5-9b45-08b51094b5fc">FJVRM6JXNH7R-1733614346-1195</_dlc_DocId>
    <_dlc_DocIdUrl xmlns="b8ab0317-dde0-4bf5-9b45-08b51094b5fc">
      <Url>https://nuwildcat.sharepoint.com/sites/mrsec/2023/_layouts/15/DocIdRedir.aspx?ID=FJVRM6JXNH7R-1733614346-1195</Url>
      <Description>FJVRM6JXNH7R-1733614346-1195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F8EBB97311842AB70BF720BFE3304" ma:contentTypeVersion="15" ma:contentTypeDescription="Create a new document." ma:contentTypeScope="" ma:versionID="6296afbe44e32aed1c9809f7cffaaec0">
  <xsd:schema xmlns:xsd="http://www.w3.org/2001/XMLSchema" xmlns:xs="http://www.w3.org/2001/XMLSchema" xmlns:p="http://schemas.microsoft.com/office/2006/metadata/properties" xmlns:ns1="http://schemas.microsoft.com/sharepoint/v3" xmlns:ns2="b8ab0317-dde0-4bf5-9b45-08b51094b5fc" xmlns:ns3="a90b1640-6541-4c6c-8aa8-1648f71e7cd5" xmlns:ns4="efce84db-8738-4c7b-9bdc-65b9500871f6" targetNamespace="http://schemas.microsoft.com/office/2006/metadata/properties" ma:root="true" ma:fieldsID="a8d1d7ce2f964fe84b0cf168d5af3e5d" ns1:_="" ns2:_="" ns3:_="" ns4:_="">
    <xsd:import namespace="http://schemas.microsoft.com/sharepoint/v3"/>
    <xsd:import namespace="b8ab0317-dde0-4bf5-9b45-08b51094b5fc"/>
    <xsd:import namespace="a90b1640-6541-4c6c-8aa8-1648f71e7cd5"/>
    <xsd:import namespace="efce84db-8738-4c7b-9bdc-65b9500871f6"/>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4: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ab0317-dde0-4bf5-9b45-08b51094b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0b1640-6541-4c6c-8aa8-1648f71e7cd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d55d72-5afa-45f9-90b6-e0708aeee9a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ce84db-8738-4c7b-9bdc-65b9500871f6"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4f6bad9-ddfb-4564-84d8-714de8074895}" ma:internalName="TaxCatchAll" ma:showField="CatchAllData" ma:web="b8ab0317-dde0-4bf5-9b45-08b51094b5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69530D-8A63-47E4-B8C1-CF363D611D0F}">
  <ds:schemaRefs>
    <ds:schemaRef ds:uri="http://schemas.microsoft.com/office/2006/metadata/properties"/>
    <ds:schemaRef ds:uri="http://schemas.microsoft.com/office/infopath/2007/PartnerControls"/>
    <ds:schemaRef ds:uri="efce84db-8738-4c7b-9bdc-65b9500871f6"/>
    <ds:schemaRef ds:uri="http://schemas.microsoft.com/sharepoint/v3"/>
    <ds:schemaRef ds:uri="a90b1640-6541-4c6c-8aa8-1648f71e7cd5"/>
    <ds:schemaRef ds:uri="b8ab0317-dde0-4bf5-9b45-08b51094b5fc"/>
  </ds:schemaRefs>
</ds:datastoreItem>
</file>

<file path=customXml/itemProps2.xml><?xml version="1.0" encoding="utf-8"?>
<ds:datastoreItem xmlns:ds="http://schemas.openxmlformats.org/officeDocument/2006/customXml" ds:itemID="{AD510019-E63B-481A-AE07-C7F9DBD54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ab0317-dde0-4bf5-9b45-08b51094b5fc"/>
    <ds:schemaRef ds:uri="a90b1640-6541-4c6c-8aa8-1648f71e7cd5"/>
    <ds:schemaRef ds:uri="efce84db-8738-4c7b-9bdc-65b950087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D54075-A238-4099-856F-A73B8E020766}">
  <ds:schemaRefs>
    <ds:schemaRef ds:uri="http://schemas.microsoft.com/sharepoint/events"/>
  </ds:schemaRefs>
</ds:datastoreItem>
</file>

<file path=customXml/itemProps4.xml><?xml version="1.0" encoding="utf-8"?>
<ds:datastoreItem xmlns:ds="http://schemas.openxmlformats.org/officeDocument/2006/customXml" ds:itemID="{5297999B-1CFD-4F67-A5DC-9783C5EC02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1903</TotalTime>
  <Words>653</Words>
  <Application>Microsoft Office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Harding</vt:lpstr>
      <vt:lpstr>ＭＳ Ｐゴシック</vt:lpstr>
      <vt:lpstr>Aptos</vt:lpstr>
      <vt:lpstr>Arial</vt:lpstr>
      <vt:lpstr>Calibri</vt:lpstr>
      <vt:lpstr>Calibri Light</vt:lpstr>
      <vt:lpstr>Microsoft Sans Serif</vt:lpstr>
      <vt:lpstr>Sitka Subheading</vt:lpstr>
      <vt:lpstr>Times New Roman</vt:lpstr>
      <vt:lpstr>Wingdings</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Tobin Jay Marks</dc:creator>
  <cp:lastModifiedBy>Mark Hersam</cp:lastModifiedBy>
  <cp:revision>35</cp:revision>
  <dcterms:created xsi:type="dcterms:W3CDTF">2024-01-26T02:59:20Z</dcterms:created>
  <dcterms:modified xsi:type="dcterms:W3CDTF">2024-04-07T20:25:35Z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0x0101005B8F8EBB97311842AB70BF720BFE3304</vt:lpwstr>
  </property>
  <property fmtid="{D5CDD505-2E9C-101B-9397-08002B2CF9AE}" pid="3" name="_dlc_DocIdItemGuid">
    <vt:lpwstr>5ba97441-1690-477d-9c55-30214cd1f586</vt:lpwstr>
  </property>
</Properties>
</file>