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3"/>
  </p:sldMasterIdLst>
  <p:notesMasterIdLst>
    <p:notesMasterId r:id="rId5"/>
  </p:notesMasterIdLst>
  <p:handoutMasterIdLst>
    <p:handoutMasterId r:id="rId6"/>
  </p:handoutMasterIdLst>
  <p:sldIdLst>
    <p:sldId id="387" r:id="rId4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  <a:srgbClr val="CFAE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85781" autoAdjust="0"/>
  </p:normalViewPr>
  <p:slideViewPr>
    <p:cSldViewPr snapToGrid="0" snapToObjects="1">
      <p:cViewPr varScale="1">
        <p:scale>
          <a:sx n="66" d="100"/>
          <a:sy n="66" d="100"/>
        </p:scale>
        <p:origin x="1224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-40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1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E0CAD82-A0C8-4D0A-ABD4-C7506DA867C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0B8966-CA86-4F8B-A1DC-E4B27EA05F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772AFE-C766-4234-802D-4743A0E558C8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CF46503-97A3-4D9E-9B73-906CF497EAD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424FD7-5E8B-4800-B492-5643BF03B6C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1CB36C-FB73-4403-8335-B2E006F35C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9279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8FB3966-F140-43F2-BB90-69495BF7B5CD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17D0DCA-A90A-4D9A-9651-03AC7085FB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82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What Has Been Achieved: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Add your narrative here.</a:t>
            </a:r>
          </a:p>
          <a:p>
            <a:pPr defTabSz="914400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Importance of the Achievement: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Add your narrative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How is the achievement related to the IRG, and how does it help it achieve its goals? </a:t>
            </a:r>
            <a:r>
              <a:rPr lang="en-US" sz="1200" dirty="0">
                <a:solidFill>
                  <a:schemeClr val="tx1"/>
                </a:solidFill>
                <a:latin typeface="+mn-lt"/>
              </a:rPr>
              <a:t>Add your narrative here.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dirty="0">
                <a:solidFill>
                  <a:schemeClr val="tx1"/>
                </a:solidFill>
                <a:latin typeface="+mn-lt"/>
              </a:rPr>
              <a:t>Where the findings are published: </a:t>
            </a:r>
            <a:r>
              <a:rPr lang="en-US" sz="1200" b="0" dirty="0">
                <a:solidFill>
                  <a:schemeClr val="tx1"/>
                </a:solidFill>
                <a:latin typeface="+mn-lt"/>
              </a:rPr>
              <a:t>Enter citation and DOI here.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17D0DCA-A90A-4D9A-9651-03AC7085FB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0042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2000"/>
            </a:lvl1pPr>
          </a:lstStyle>
          <a:p>
            <a:fld id="{A3C91C77-9858-7D47-A426-16DA406264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hcSlideMaster.Title SlideHeader">
            <a:extLst>
              <a:ext uri="{FF2B5EF4-FFF2-40B4-BE49-F238E27FC236}">
                <a16:creationId xmlns:a16="http://schemas.microsoft.com/office/drawing/2014/main" id="{D55EAFC1-6677-C402-F523-AA055515E85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  <p:sp>
        <p:nvSpPr>
          <p:cNvPr id="8" name="hcTitle SlideHeader">
            <a:extLst>
              <a:ext uri="{FF2B5EF4-FFF2-40B4-BE49-F238E27FC236}">
                <a16:creationId xmlns:a16="http://schemas.microsoft.com/office/drawing/2014/main" id="{9B41BAF7-2C55-9AAA-EA0B-CFCEEDA335E1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680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hcSlideMaster.Title and ContentHeader">
            <a:extLst>
              <a:ext uri="{FF2B5EF4-FFF2-40B4-BE49-F238E27FC236}">
                <a16:creationId xmlns:a16="http://schemas.microsoft.com/office/drawing/2014/main" id="{935B9966-9F10-34D3-B98C-E010585E9047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707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@@T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367172BC-940E-4A2E-8CD8-C0B883DE9C6B}"/>
              </a:ext>
            </a:extLst>
          </p:cNvPr>
          <p:cNvSpPr txBox="1"/>
          <p:nvPr userDrawn="1"/>
        </p:nvSpPr>
        <p:spPr>
          <a:xfrm>
            <a:off x="1" y="3483"/>
            <a:ext cx="12217051" cy="805955"/>
          </a:xfrm>
          <a:prstGeom prst="rect">
            <a:avLst/>
          </a:prstGeom>
          <a:gradFill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400" b="1" dirty="0">
              <a:solidFill>
                <a:srgbClr val="0BC564"/>
              </a:solidFill>
              <a:latin typeface="Sitka Subheading" panose="02000505000000020004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5332" y="1334133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243697"/>
            <a:ext cx="12192000" cy="653979"/>
            <a:chOff x="0" y="6243697"/>
            <a:chExt cx="12192000" cy="653979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243697"/>
              <a:ext cx="12192000" cy="653979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8326" y="6272178"/>
              <a:ext cx="2200675" cy="54754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640136" y="6470393"/>
              <a:ext cx="4693357" cy="2308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900" b="0" i="1" dirty="0">
                  <a:ln w="0"/>
                  <a:solidFill>
                    <a:schemeClr val="accent1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Where Materials Begin and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0999" y="6257889"/>
              <a:ext cx="616493" cy="6199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8D7F3-969C-475E-B572-7EC9EB537821}"/>
              </a:ext>
            </a:extLst>
          </p:cNvPr>
          <p:cNvSpPr/>
          <p:nvPr userDrawn="1"/>
        </p:nvSpPr>
        <p:spPr>
          <a:xfrm>
            <a:off x="0" y="262753"/>
            <a:ext cx="2765425" cy="41641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ight Triangle 18">
            <a:extLst>
              <a:ext uri="{FF2B5EF4-FFF2-40B4-BE49-F238E27FC236}">
                <a16:creationId xmlns:a16="http://schemas.microsoft.com/office/drawing/2014/main" id="{5DB0C155-8A7C-43CC-9880-AC3AE5A1C484}"/>
              </a:ext>
            </a:extLst>
          </p:cNvPr>
          <p:cNvSpPr/>
          <p:nvPr userDrawn="1"/>
        </p:nvSpPr>
        <p:spPr>
          <a:xfrm>
            <a:off x="2762250" y="261462"/>
            <a:ext cx="457269" cy="417701"/>
          </a:xfrm>
          <a:prstGeom prst="rtTriangl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D4ECD3F-7969-485E-B278-53AC0106BB8A}"/>
              </a:ext>
            </a:extLst>
          </p:cNvPr>
          <p:cNvGrpSpPr/>
          <p:nvPr userDrawn="1"/>
        </p:nvGrpSpPr>
        <p:grpSpPr>
          <a:xfrm>
            <a:off x="4707584" y="807282"/>
            <a:ext cx="7484416" cy="444970"/>
            <a:chOff x="4707584" y="910048"/>
            <a:chExt cx="7484416" cy="444970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25E91AE-8319-479A-ADB1-63FB2919E1FE}"/>
                </a:ext>
              </a:extLst>
            </p:cNvPr>
            <p:cNvSpPr/>
            <p:nvPr/>
          </p:nvSpPr>
          <p:spPr>
            <a:xfrm>
              <a:off x="5164853" y="910048"/>
              <a:ext cx="7027147" cy="44496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ight Triangle 21">
              <a:extLst>
                <a:ext uri="{FF2B5EF4-FFF2-40B4-BE49-F238E27FC236}">
                  <a16:creationId xmlns:a16="http://schemas.microsoft.com/office/drawing/2014/main" id="{F552B3A4-7B10-43CC-A171-543453CE49FF}"/>
                </a:ext>
              </a:extLst>
            </p:cNvPr>
            <p:cNvSpPr/>
            <p:nvPr/>
          </p:nvSpPr>
          <p:spPr>
            <a:xfrm rot="10800000">
              <a:off x="4707584" y="910048"/>
              <a:ext cx="457269" cy="444970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3907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4515" y="152008"/>
            <a:ext cx="10962967" cy="566719"/>
          </a:xfrm>
        </p:spPr>
        <p:txBody>
          <a:bodyPr>
            <a:normAutofit/>
          </a:bodyPr>
          <a:lstStyle>
            <a:lvl1pPr algn="ctr">
              <a:defRPr sz="2800" b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514" y="1211301"/>
            <a:ext cx="10962967" cy="4351338"/>
          </a:xfrm>
        </p:spPr>
        <p:txBody>
          <a:bodyPr/>
          <a:lstStyle>
            <a:lvl1pPr marL="341313" indent="-341313">
              <a:buClr>
                <a:schemeClr val="accent4">
                  <a:lumMod val="75000"/>
                </a:schemeClr>
              </a:buClr>
              <a:buFont typeface="Wingdings" panose="05000000000000000000" pitchFamily="2" charset="2"/>
              <a:buChar char="Ø"/>
              <a:defRPr sz="2400"/>
            </a:lvl1pPr>
            <a:lvl2pPr marL="742950" indent="-285750">
              <a:buClr>
                <a:srgbClr val="00B050"/>
              </a:buClr>
              <a:buSzPct val="88000"/>
              <a:buFont typeface="Wingdings" panose="05000000000000000000" pitchFamily="2" charset="2"/>
              <a:buChar char="v"/>
              <a:defRPr sz="2000">
                <a:solidFill>
                  <a:srgbClr val="0070C0"/>
                </a:solidFill>
              </a:defRPr>
            </a:lvl2pPr>
            <a:lvl3pPr>
              <a:defRPr sz="18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6FE884D-58A3-4184-AB17-66534DCC4DB6}"/>
              </a:ext>
            </a:extLst>
          </p:cNvPr>
          <p:cNvGrpSpPr/>
          <p:nvPr userDrawn="1"/>
        </p:nvGrpSpPr>
        <p:grpSpPr>
          <a:xfrm>
            <a:off x="0" y="6163799"/>
            <a:ext cx="12192000" cy="733878"/>
            <a:chOff x="0" y="6163799"/>
            <a:chExt cx="12192000" cy="733878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B81B90C-32BC-4424-9FC3-8820F4F831FD}"/>
                </a:ext>
              </a:extLst>
            </p:cNvPr>
            <p:cNvSpPr/>
            <p:nvPr/>
          </p:nvSpPr>
          <p:spPr>
            <a:xfrm>
              <a:off x="0" y="6163799"/>
              <a:ext cx="12192000" cy="733878"/>
            </a:xfrm>
            <a:prstGeom prst="rect">
              <a:avLst/>
            </a:prstGeom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rgbClr val="CFAECF"/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1D30BB6-D616-40CE-B2FB-BBE33F3A235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4694" y="6201502"/>
              <a:ext cx="2445810" cy="608531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1D12693-52E7-4A60-B43B-D0DFA28FF4B8}"/>
                </a:ext>
              </a:extLst>
            </p:cNvPr>
            <p:cNvSpPr/>
            <p:nvPr/>
          </p:nvSpPr>
          <p:spPr>
            <a:xfrm>
              <a:off x="3921219" y="6374350"/>
              <a:ext cx="4693357" cy="369332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b="1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 Materials Begin &amp; Society Benefits</a:t>
              </a:r>
            </a:p>
          </p:txBody>
        </p:sp>
        <p:pic>
          <p:nvPicPr>
            <p:cNvPr id="12" name="Picture 6" descr="G:\Apodaca Work Current\NSF logo\NEW NSF Logo Design\Final\BitmapLogo_NOLayers_F.png">
              <a:extLst>
                <a:ext uri="{FF2B5EF4-FFF2-40B4-BE49-F238E27FC236}">
                  <a16:creationId xmlns:a16="http://schemas.microsoft.com/office/drawing/2014/main" id="{F15D63B7-D6AC-4D16-A3FF-67A9EA8A3F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0381" y="6201502"/>
              <a:ext cx="647112" cy="6507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Slide Number Placeholder 6">
            <a:extLst>
              <a:ext uri="{FF2B5EF4-FFF2-40B4-BE49-F238E27FC236}">
                <a16:creationId xmlns:a16="http://schemas.microsoft.com/office/drawing/2014/main" id="{F1879F59-781A-49BB-BF9A-CCA5B51EF70B}"/>
              </a:ext>
            </a:extLst>
          </p:cNvPr>
          <p:cNvSpPr txBox="1">
            <a:spLocks/>
          </p:cNvSpPr>
          <p:nvPr userDrawn="1"/>
        </p:nvSpPr>
        <p:spPr>
          <a:xfrm>
            <a:off x="87630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B52E7C3-15CD-4B7F-B5C0-8618139B0E1C}" type="slidenum">
              <a:rPr lang="en-US" sz="2000" smtClean="0">
                <a:solidFill>
                  <a:schemeClr val="tx1"/>
                </a:solidFill>
              </a:rPr>
              <a:t>‹#›</a:t>
            </a:fld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C6F2311-A370-47F6-8671-AADFADC6F053}"/>
              </a:ext>
            </a:extLst>
          </p:cNvPr>
          <p:cNvSpPr txBox="1"/>
          <p:nvPr userDrawn="1"/>
        </p:nvSpPr>
        <p:spPr>
          <a:xfrm>
            <a:off x="25052" y="-3562"/>
            <a:ext cx="12192000" cy="131031"/>
          </a:xfrm>
          <a:prstGeom prst="rect">
            <a:avLst/>
          </a:prstGeom>
          <a:gradFill>
            <a:gsLst>
              <a:gs pos="0">
                <a:schemeClr val="accent6"/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txBody>
          <a:bodyPr wrap="square" rtlCol="0">
            <a:spAutoFit/>
          </a:bodyPr>
          <a:lstStyle/>
          <a:p>
            <a:endParaRPr lang="en-US" sz="400" dirty="0"/>
          </a:p>
        </p:txBody>
      </p:sp>
      <p:sp>
        <p:nvSpPr>
          <p:cNvPr id="7" name="hcSlideMaster.1_Title and ContentHeader">
            <a:extLst>
              <a:ext uri="{FF2B5EF4-FFF2-40B4-BE49-F238E27FC236}">
                <a16:creationId xmlns:a16="http://schemas.microsoft.com/office/drawing/2014/main" id="{0F10F7D9-9545-70EC-36A7-C1567C3AB29E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305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FBA00-CEC0-FF45-A57B-8470651015F1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  <p:sp>
        <p:nvSpPr>
          <p:cNvPr id="5" name="hcSlideMaster.BlankHeader">
            <a:extLst>
              <a:ext uri="{FF2B5EF4-FFF2-40B4-BE49-F238E27FC236}">
                <a16:creationId xmlns:a16="http://schemas.microsoft.com/office/drawing/2014/main" id="{F41EB265-4203-FF1B-9937-8E54D3A8607C}"/>
              </a:ext>
            </a:extLst>
          </p:cNvPr>
          <p:cNvSpPr txBox="1"/>
          <p:nvPr userDrawn="1"/>
        </p:nvSpPr>
        <p:spPr>
          <a:xfrm>
            <a:off x="0" y="0"/>
            <a:ext cx="12192000" cy="369332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1807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1FBA00-CEC0-FF45-A57B-8470651015F1}" type="datetimeFigureOut">
              <a:rPr lang="en-US" smtClean="0"/>
              <a:t>4/30/2024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C91C77-9858-7D47-A426-16DA406264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32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85" r:id="rId3"/>
    <p:sldLayoutId id="2147483684" r:id="rId4"/>
    <p:sldLayoutId id="2147483679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F59F56C-CEF7-F252-EC1B-9B65C3815178}"/>
              </a:ext>
            </a:extLst>
          </p:cNvPr>
          <p:cNvSpPr txBox="1">
            <a:spLocks/>
          </p:cNvSpPr>
          <p:nvPr/>
        </p:nvSpPr>
        <p:spPr>
          <a:xfrm>
            <a:off x="3818375" y="151087"/>
            <a:ext cx="7759108" cy="56671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Internal Advisory Council: Promoting the Student Perspective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C7D99B-1EFC-61F2-9703-F085A3591D9E}"/>
              </a:ext>
            </a:extLst>
          </p:cNvPr>
          <p:cNvSpPr txBox="1"/>
          <p:nvPr/>
        </p:nvSpPr>
        <p:spPr>
          <a:xfrm>
            <a:off x="147781" y="200554"/>
            <a:ext cx="2943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Ohio State University MRSEC </a:t>
            </a:r>
          </a:p>
          <a:p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DMR-2011876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3FA201F-7E38-222E-3666-0F5295187A8C}"/>
              </a:ext>
            </a:extLst>
          </p:cNvPr>
          <p:cNvSpPr txBox="1"/>
          <p:nvPr/>
        </p:nvSpPr>
        <p:spPr>
          <a:xfrm>
            <a:off x="4688114" y="787100"/>
            <a:ext cx="750388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Mohamed Nawwar, Janeth Garcia-Monge, Francisco Ayala Rodriguez, </a:t>
            </a:r>
          </a:p>
          <a:p>
            <a:pPr algn="r"/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Harshad Gajapathy, and Arch Williams Ohio State University </a:t>
            </a:r>
          </a:p>
        </p:txBody>
      </p:sp>
      <p:sp>
        <p:nvSpPr>
          <p:cNvPr id="11" name="Text Box 28">
            <a:extLst>
              <a:ext uri="{FF2B5EF4-FFF2-40B4-BE49-F238E27FC236}">
                <a16:creationId xmlns:a16="http://schemas.microsoft.com/office/drawing/2014/main" id="{497B452A-7E74-750D-1BF9-14450F9B5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1" y="1183710"/>
            <a:ext cx="541713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/>
              <a:t>CEM Student </a:t>
            </a:r>
            <a:r>
              <a:rPr lang="en-US" b="1" dirty="0"/>
              <a:t>Internal Advisory Council </a:t>
            </a:r>
            <a:endParaRPr lang="en-US" dirty="0"/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/>
              <a:t>Advises CEM in the interests of students and postdocs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/>
              <a:t>Organizes technical and team-building Events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TopoMag23 crash course: Introduced students to workshop topics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CEM Day: A Center-wide workshop to plan future DEI, outreach, and scientific endeavors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Mini-courses: Short reviews of research topics prior to weekly IRG meetings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Coffee Hour: Hosts an informal weekly coffee hour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US" dirty="0"/>
              <a:t>Received 2024 Honorable Mention, Graduate Student Organization of the Year, College of Engineering  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807BB26-4F6B-EEA1-E89E-33CFB931E8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10076981" y="5449001"/>
            <a:ext cx="811215" cy="2088783"/>
          </a:xfrm>
          <a:prstGeom prst="rect">
            <a:avLst/>
          </a:prstGeom>
        </p:spPr>
      </p:pic>
      <p:sp>
        <p:nvSpPr>
          <p:cNvPr id="24" name="flSlide132Footer" descr="  ">
            <a:extLst>
              <a:ext uri="{FF2B5EF4-FFF2-40B4-BE49-F238E27FC236}">
                <a16:creationId xmlns:a16="http://schemas.microsoft.com/office/drawing/2014/main" id="{B923A301-1B35-76BE-D5D0-B71DB711A487}"/>
              </a:ext>
            </a:extLst>
          </p:cNvPr>
          <p:cNvSpPr txBox="1"/>
          <p:nvPr/>
        </p:nvSpPr>
        <p:spPr>
          <a:xfrm>
            <a:off x="0" y="6537960"/>
            <a:ext cx="242374" cy="22313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sz="850">
                <a:solidFill>
                  <a:srgbClr val="000000"/>
                </a:solidFill>
                <a:latin typeface="Microsoft Sans Serif" panose="020B0604020202020204" pitchFamily="34" charset="0"/>
              </a:rPr>
              <a:t>  </a:t>
            </a:r>
          </a:p>
        </p:txBody>
      </p:sp>
      <p:sp>
        <p:nvSpPr>
          <p:cNvPr id="25" name="hcSlide132Header">
            <a:extLst>
              <a:ext uri="{FF2B5EF4-FFF2-40B4-BE49-F238E27FC236}">
                <a16:creationId xmlns:a16="http://schemas.microsoft.com/office/drawing/2014/main" id="{D1B9DD72-0991-8E27-8B97-CE240360EC1C}"/>
              </a:ext>
            </a:extLst>
          </p:cNvPr>
          <p:cNvSpPr txBox="1"/>
          <p:nvPr/>
        </p:nvSpPr>
        <p:spPr>
          <a:xfrm>
            <a:off x="5994400" y="0"/>
            <a:ext cx="184731" cy="369332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 descr="IAC members receiving an honorable mention for the group's work. &#10;&#10;">
            <a:extLst>
              <a:ext uri="{FF2B5EF4-FFF2-40B4-BE49-F238E27FC236}">
                <a16:creationId xmlns:a16="http://schemas.microsoft.com/office/drawing/2014/main" id="{BAFA6FD8-0373-9033-DAEB-0A1C0BF408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6296" y="1421341"/>
            <a:ext cx="2884439" cy="2233587"/>
          </a:xfrm>
          <a:prstGeom prst="rect">
            <a:avLst/>
          </a:prstGeom>
        </p:spPr>
      </p:pic>
      <p:pic>
        <p:nvPicPr>
          <p:cNvPr id="3" name="Picture 2" descr="Students attending the TopoMag 2023 Crash Course.">
            <a:extLst>
              <a:ext uri="{FF2B5EF4-FFF2-40B4-BE49-F238E27FC236}">
                <a16:creationId xmlns:a16="http://schemas.microsoft.com/office/drawing/2014/main" id="{E25E5BE9-C4D4-0165-0262-4232BA4490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71"/>
          <a:stretch/>
        </p:blipFill>
        <p:spPr bwMode="auto">
          <a:xfrm>
            <a:off x="7665448" y="3838481"/>
            <a:ext cx="3793126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84C3E2C-45F8-C711-CED3-5C0247B52DAF}"/>
              </a:ext>
            </a:extLst>
          </p:cNvPr>
          <p:cNvSpPr txBox="1"/>
          <p:nvPr/>
        </p:nvSpPr>
        <p:spPr>
          <a:xfrm>
            <a:off x="9391649" y="1664876"/>
            <a:ext cx="206692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arenR"/>
            </a:pPr>
            <a:r>
              <a:rPr lang="en-US" dirty="0"/>
              <a:t>IAC members receiving the Honorable Mention Award; </a:t>
            </a:r>
          </a:p>
          <a:p>
            <a:pPr marL="342900" indent="-342900">
              <a:buAutoNum type="alphaLcParenR"/>
            </a:pPr>
            <a:r>
              <a:rPr lang="en-US" dirty="0"/>
              <a:t>Students at the TopoMag23 Crash Course.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C97E7FA-4864-5A5C-C75D-BD3212E0450E}"/>
              </a:ext>
            </a:extLst>
          </p:cNvPr>
          <p:cNvSpPr txBox="1"/>
          <p:nvPr/>
        </p:nvSpPr>
        <p:spPr>
          <a:xfrm>
            <a:off x="8863147" y="1421012"/>
            <a:ext cx="40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a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C427FD9-C19D-D31E-5F3C-91016502D313}"/>
              </a:ext>
            </a:extLst>
          </p:cNvPr>
          <p:cNvSpPr txBox="1"/>
          <p:nvPr/>
        </p:nvSpPr>
        <p:spPr>
          <a:xfrm>
            <a:off x="11146797" y="4015168"/>
            <a:ext cx="4087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b </a:t>
            </a:r>
          </a:p>
        </p:txBody>
      </p:sp>
    </p:spTree>
    <p:extLst>
      <p:ext uri="{BB962C8B-B14F-4D97-AF65-F5344CB8AC3E}">
        <p14:creationId xmlns:p14="http://schemas.microsoft.com/office/powerpoint/2010/main" val="386602603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57712E1C5AE4429405F26ABF17B91A" ma:contentTypeVersion="18" ma:contentTypeDescription="Create a new document." ma:contentTypeScope="" ma:versionID="1998404ea08230342dab07bfa57bc75d">
  <xsd:schema xmlns:xsd="http://www.w3.org/2001/XMLSchema" xmlns:xs="http://www.w3.org/2001/XMLSchema" xmlns:p="http://schemas.microsoft.com/office/2006/metadata/properties" xmlns:ns2="76367a35-a7d8-41b5-935b-36eed5c50725" xmlns:ns3="c4de5d75-1582-4e67-b568-abc7a441431a" targetNamespace="http://schemas.microsoft.com/office/2006/metadata/properties" ma:root="true" ma:fieldsID="0f733f3821b13313859c180a7297d663" ns2:_="" ns3:_="">
    <xsd:import namespace="76367a35-a7d8-41b5-935b-36eed5c50725"/>
    <xsd:import namespace="c4de5d75-1582-4e67-b568-abc7a44143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367a35-a7d8-41b5-935b-36eed5c507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7b434354-605c-4a24-9fd5-b21458dd13e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de5d75-1582-4e67-b568-abc7a441431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f49de467-37aa-4c80-9f3d-54aa11f54e30}" ma:internalName="TaxCatchAll" ma:showField="CatchAllData" ma:web="c4de5d75-1582-4e67-b568-abc7a44143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FEDD1AA-D397-487E-8126-7B5DD288483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432DA3-21BB-4AD0-89A4-50880B2C43F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6367a35-a7d8-41b5-935b-36eed5c50725"/>
    <ds:schemaRef ds:uri="c4de5d75-1582-4e67-b568-abc7a441431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3017</TotalTime>
  <Words>187</Words>
  <Application>Microsoft Office PowerPoint</Application>
  <PresentationFormat>Widescreen</PresentationFormat>
  <Paragraphs>23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Microsoft Sans Serif</vt:lpstr>
      <vt:lpstr>Sitka Subheading</vt:lpstr>
      <vt:lpstr>Times New Roman</vt:lpstr>
      <vt:lpstr>Wingdings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TD</dc:creator>
  <cp:lastModifiedBy>Page, Rachel</cp:lastModifiedBy>
  <cp:revision>273</cp:revision>
  <cp:lastPrinted>2018-03-20T12:31:18Z</cp:lastPrinted>
  <dcterms:created xsi:type="dcterms:W3CDTF">2017-10-05T17:34:54Z</dcterms:created>
  <dcterms:modified xsi:type="dcterms:W3CDTF">2024-04-30T17:12:03Z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9b3d174c-23b2-471b-a915-ef0585a807c5</vt:lpwstr>
  </property>
  <property fmtid="{D5CDD505-2E9C-101B-9397-08002B2CF9AE}" pid="3" name="ContainsCUI">
    <vt:lpwstr>No</vt:lpwstr>
  </property>
</Properties>
</file>