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3" autoAdjust="0"/>
    <p:restoredTop sz="88764" autoAdjust="0"/>
  </p:normalViewPr>
  <p:slideViewPr>
    <p:cSldViewPr snapToGrid="0" snapToObjects="1">
      <p:cViewPr varScale="1">
        <p:scale>
          <a:sx n="68" d="100"/>
          <a:sy n="68" d="100"/>
        </p:scale>
        <p:origin x="1464" y="7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e, Rachel" userId="e6771db7-8f41-45f1-8820-a21cdd5fc203" providerId="ADAL" clId="{222F3968-B224-47BC-88E2-5E7750E89A0C}"/>
    <pc:docChg chg="modSld">
      <pc:chgData name="Page, Rachel" userId="e6771db7-8f41-45f1-8820-a21cdd5fc203" providerId="ADAL" clId="{222F3968-B224-47BC-88E2-5E7750E89A0C}" dt="2024-05-06T15:02:22.434" v="35" actId="1036"/>
      <pc:docMkLst>
        <pc:docMk/>
      </pc:docMkLst>
      <pc:sldChg chg="modSp mod">
        <pc:chgData name="Page, Rachel" userId="e6771db7-8f41-45f1-8820-a21cdd5fc203" providerId="ADAL" clId="{222F3968-B224-47BC-88E2-5E7750E89A0C}" dt="2024-05-06T15:02:22.434" v="35" actId="1036"/>
        <pc:sldMkLst>
          <pc:docMk/>
          <pc:sldMk cId="3866026037" sldId="387"/>
        </pc:sldMkLst>
        <pc:spChg chg="mod">
          <ac:chgData name="Page, Rachel" userId="e6771db7-8f41-45f1-8820-a21cdd5fc203" providerId="ADAL" clId="{222F3968-B224-47BC-88E2-5E7750E89A0C}" dt="2024-05-06T15:02:22.434" v="35" actId="1036"/>
          <ac:spMkLst>
            <pc:docMk/>
            <pc:sldMk cId="3866026037" sldId="387"/>
            <ac:spMk id="9" creationId="{7AC7D99B-1EFC-61F2-9703-F085A3591D9E}"/>
          </ac:spMkLst>
        </pc:spChg>
        <pc:spChg chg="mod">
          <ac:chgData name="Page, Rachel" userId="e6771db7-8f41-45f1-8820-a21cdd5fc203" providerId="ADAL" clId="{222F3968-B224-47BC-88E2-5E7750E89A0C}" dt="2024-05-03T13:48:39.383" v="34" actId="121"/>
          <ac:spMkLst>
            <pc:docMk/>
            <pc:sldMk cId="3866026037" sldId="387"/>
            <ac:spMk id="10" creationId="{A3FA201F-7E38-222E-3666-0F5295187A8C}"/>
          </ac:spMkLst>
        </pc:spChg>
        <pc:picChg chg="mod">
          <ac:chgData name="Page, Rachel" userId="e6771db7-8f41-45f1-8820-a21cdd5fc203" providerId="ADAL" clId="{222F3968-B224-47BC-88E2-5E7750E89A0C}" dt="2024-05-03T13:48:10.400" v="1" actId="962"/>
          <ac:picMkLst>
            <pc:docMk/>
            <pc:sldMk cId="3866026037" sldId="387"/>
            <ac:picMk id="2" creationId="{3615298A-4405-AE7B-A995-8B53C1860F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5/6/2024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charge and spin states at MI/NM interfaces induced by spin-orbit torque and ultrafast optical methods may involve dynamics across many decades of timescales. Understanding the fundamentals of charge/spin transition dynamics and magnetic switching at different timescales is important, as it can lead to new ways of utilizing spins to control magnetic states. Supported by CEM, the groups of Yang and Baker reported a femtosecond extreme UV (XUV) spectroscopy of yttrium iron garnet (Y3Fe5O12, YIG), one of the important MI garnets for the NM/MI interfaces in this IRG. XUV can be performed in many different modes, including XUV magnetic circular dichroism (MCD) mode that was used in this work, with ~ 50 femtosecond time resolution. This capability can provide information, such as femtosecond spin transport, spin-phonon interaction, element specific charge and spin transport between the atomic sites (sublattices) as well across interfaces</a:t>
            </a:r>
          </a:p>
          <a:p>
            <a:r>
              <a:rPr lang="en-US" dirty="0"/>
              <a:t>YIG exhibits significantly higher photocurrent density in comparison to other extensively studied oxides like hematite (</a:t>
            </a:r>
            <a:r>
              <a:rPr lang="el-GR" dirty="0"/>
              <a:t>α-</a:t>
            </a:r>
            <a:r>
              <a:rPr lang="en-US" dirty="0"/>
              <a:t>Fe2O3). Investigation into the electrical and magnetic properties using surface-focused XUV spectroscopy reveals the underlying reasons for YIG's enhanced performance relative to hematite. This improvement can be attributed to two key factors: firstly, a reduction in the formation of electron-polaron pairs on the surface of YIG compared to hematite. Secondly, YIG demonstrates an intrinsic polarization of photocurrents. XUV observations shown in Fig. 1 illustrate a decrease in the generation of surface electron-polaron pairs in YIG due to variations in electron-phonon interactions at different lattice sites. Consequently, this results in the production of spin-polarized photocurrents in YIG, where efficient charge separation primarily occurs on the Td sub-lattice, rather than rapid trapping and subsequent recombination of electron-hole pairs on the Oh sub-lattice. These lattice-specific dynamics lead to a sustained presence of spin-aligned holes at the YIG surface, which can be directly detected through XUV magnetic circular dichroism. Comparative examination of Fe M2,3 and O L1-edges suggests that these spin-aligned holes represent a hybrid of O 2p and Fe 3d valence band states, indicating transient magnetization of the interface. </a:t>
            </a: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 (a) Schematic of XUV with optical pump. (b) Structure of YIG with octahedral (red) and tetrahedral (blue) Fe sites with their ground state spin configurations. XUV-MCD data showing the charge and spin states of O and Fe sites (c) before and (d) after optical excitation.&#10;">
            <a:extLst>
              <a:ext uri="{FF2B5EF4-FFF2-40B4-BE49-F238E27FC236}">
                <a16:creationId xmlns:a16="http://schemas.microsoft.com/office/drawing/2014/main" id="{3615298A-4405-AE7B-A995-8B53C1860F85}"/>
              </a:ext>
            </a:extLst>
          </p:cNvPr>
          <p:cNvPicPr>
            <a:picLocks noChangeAspect="1"/>
          </p:cNvPicPr>
          <p:nvPr/>
        </p:nvPicPr>
        <p:blipFill>
          <a:blip r:embed="rId3"/>
          <a:stretch>
            <a:fillRect/>
          </a:stretch>
        </p:blipFill>
        <p:spPr>
          <a:xfrm>
            <a:off x="6411852" y="1560692"/>
            <a:ext cx="4902589" cy="3355518"/>
          </a:xfrm>
          <a:prstGeom prst="rect">
            <a:avLst/>
          </a:prstGeom>
        </p:spPr>
      </p:pic>
      <p:sp>
        <p:nvSpPr>
          <p:cNvPr id="4" name="Text Box 1" descr="Figure 1. (a) Cross-sectional STEM image of FGT/WTe2 interface. (b) Schematic showing the switching magnetization (m) of FGT using the out-of-plan polarization (p) from WTe2. (c) Experimental demonstration of deterministic switching of perpendicular magnetization (mz) by the polarity of the current (ip).&#10;">
            <a:extLst>
              <a:ext uri="{FF2B5EF4-FFF2-40B4-BE49-F238E27FC236}">
                <a16:creationId xmlns:a16="http://schemas.microsoft.com/office/drawing/2014/main" id="{1EB905DD-A026-54AC-D141-6D1A0FCED1D1}"/>
              </a:ext>
            </a:extLst>
          </p:cNvPr>
          <p:cNvSpPr txBox="1"/>
          <p:nvPr/>
        </p:nvSpPr>
        <p:spPr>
          <a:xfrm>
            <a:off x="6444058" y="5094596"/>
            <a:ext cx="4870383" cy="79849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1000"/>
              </a:spcAft>
            </a:pPr>
            <a:r>
              <a:rPr lang="en-US" sz="1200" b="1" i="0" dirty="0">
                <a:effectLst/>
                <a:latin typeface="Arial" panose="020B0604020202020204" pitchFamily="34" charset="0"/>
                <a:ea typeface="Malgun Gothic" panose="020B0503020000020004" pitchFamily="34" charset="-127"/>
                <a:cs typeface="Arial" panose="020B0604020202020204" pitchFamily="34" charset="0"/>
              </a:rPr>
              <a:t>Figure 1</a:t>
            </a:r>
            <a:r>
              <a:rPr lang="en-US" sz="1200" i="0" dirty="0">
                <a:effectLst/>
                <a:latin typeface="Arial" panose="020B0604020202020204" pitchFamily="34" charset="0"/>
                <a:ea typeface="Malgun Gothic" panose="020B0503020000020004" pitchFamily="34" charset="-127"/>
                <a:cs typeface="Arial" panose="020B0604020202020204" pitchFamily="34" charset="0"/>
              </a:rPr>
              <a:t>. (a) Schematic of XUV with optical pump. (b) Structure of YIG with octahedral (red) and tetrahedral (blue) Fe sites with their ground state spin configurations. XUV-MCD data showing the charge and spin states of O and Fe sites (c) before and (d) after optical excitation.</a:t>
            </a:r>
            <a:endParaRPr lang="en-US" sz="1200" i="1" dirty="0">
              <a:effectLst/>
              <a:latin typeface="Arial" panose="020B0604020202020204" pitchFamily="34" charset="0"/>
              <a:ea typeface="Malgun Gothic" panose="020B0503020000020004" pitchFamily="34" charset="-127"/>
              <a:cs typeface="Arial" panose="020B0604020202020204" pitchFamily="34" charset="0"/>
            </a:endParaRPr>
          </a:p>
        </p:txBody>
      </p:sp>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17634"/>
            <a:ext cx="7759108"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1800" b="1" dirty="0">
                <a:solidFill>
                  <a:srgbClr val="C00000"/>
                </a:solidFill>
                <a:latin typeface="Arial" panose="020B0604020202020204" pitchFamily="34" charset="0"/>
                <a:cs typeface="Arial" panose="020B0604020202020204" pitchFamily="34" charset="0"/>
              </a:rPr>
              <a:t>Ultrafast Spin Polarized Electron Dynamics of Magnetic Insulator Yttrium Iron Garnet </a:t>
            </a:r>
            <a:endParaRPr lang="en-US" sz="1800" b="1" baseline="-25000"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53788" y="208359"/>
            <a:ext cx="2922678"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Ohio State University MRSEC </a:t>
            </a:r>
          </a:p>
          <a:p>
            <a:r>
              <a:rPr lang="en-US" sz="1400" b="1" dirty="0">
                <a:latin typeface="Arial" panose="020B0604020202020204" pitchFamily="34" charset="0"/>
                <a:cs typeface="Arial" panose="020B0604020202020204" pitchFamily="34" charset="0"/>
              </a:rPr>
              <a:t>DMR-2011876</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926150" y="849060"/>
            <a:ext cx="5503849" cy="338554"/>
          </a:xfrm>
          <a:prstGeom prst="rect">
            <a:avLst/>
          </a:prstGeom>
          <a:noFill/>
        </p:spPr>
        <p:txBody>
          <a:bodyPr wrap="square" rtlCol="0">
            <a:spAutoFit/>
          </a:bodyPr>
          <a:lstStyle/>
          <a:p>
            <a:pPr algn="r"/>
            <a:r>
              <a:rPr lang="en-US" sz="1600" b="1" dirty="0">
                <a:latin typeface="Arial" panose="020B0604020202020204" pitchFamily="34" charset="0"/>
                <a:cs typeface="Arial" panose="020B0604020202020204" pitchFamily="34" charset="0"/>
              </a:rPr>
              <a:t>Robert Baker, Fengyuan Yang, Ohio State University</a:t>
            </a:r>
          </a:p>
        </p:txBody>
      </p:sp>
      <p:sp>
        <p:nvSpPr>
          <p:cNvPr id="11" name="Text Box 28" descr="Enabled by the special crystal symmetry in WTe2 and its unique physical consequences, as well as atomically sharp interface.&#10;&#10;">
            <a:extLst>
              <a:ext uri="{FF2B5EF4-FFF2-40B4-BE49-F238E27FC236}">
                <a16:creationId xmlns:a16="http://schemas.microsoft.com/office/drawing/2014/main" id="{497B452A-7E74-750D-1BF9-14450F9B5C39}"/>
              </a:ext>
            </a:extLst>
          </p:cNvPr>
          <p:cNvSpPr txBox="1">
            <a:spLocks noChangeArrowheads="1"/>
          </p:cNvSpPr>
          <p:nvPr/>
        </p:nvSpPr>
        <p:spPr bwMode="auto">
          <a:xfrm>
            <a:off x="165747" y="1187614"/>
            <a:ext cx="562143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XUV-MCD Spectroscopy and Optical Control of Magnetic Moments in Yttrium Iron Garnet (YIG) Interfaces</a:t>
            </a:r>
          </a:p>
          <a:p>
            <a:pPr eaLnBrk="1" hangingPunct="1"/>
            <a:endParaRPr lang="en-US" sz="1400" b="1" dirty="0"/>
          </a:p>
          <a:p>
            <a:pPr eaLnBrk="1" hangingPunct="1"/>
            <a:r>
              <a:rPr lang="en-US" sz="1400" dirty="0"/>
              <a:t>Understanding the ultrafast dynamics of charge/spin transitions in magnetic insulators (MI) is crucial for developing new materials interfaces for spin-electronics and quantum information science applications.</a:t>
            </a:r>
          </a:p>
          <a:p>
            <a:pPr eaLnBrk="1" hangingPunct="1"/>
            <a:endParaRPr lang="en-US" sz="1400" dirty="0"/>
          </a:p>
          <a:p>
            <a:pPr marL="285750" indent="-285750" eaLnBrk="1" hangingPunct="1">
              <a:buFont typeface="Arial" panose="020B0604020202020204" pitchFamily="34" charset="0"/>
              <a:buChar char="•"/>
            </a:pPr>
            <a:r>
              <a:rPr lang="en-US" sz="1400" dirty="0"/>
              <a:t>Developed ultrafast X-ray absorption spectroscopy (XUV) combined with optical pumping, enabling the study of charge and spin dynamics at MI interfaces with femtosecond time resolution.</a:t>
            </a:r>
          </a:p>
          <a:p>
            <a:pPr marL="285750" indent="-285750" eaLnBrk="1" hangingPunct="1">
              <a:buFont typeface="Arial" panose="020B0604020202020204" pitchFamily="34" charset="0"/>
              <a:buChar char="•"/>
            </a:pPr>
            <a:endParaRPr lang="en-US" sz="1400" dirty="0"/>
          </a:p>
          <a:p>
            <a:pPr marL="285750" indent="-285750" eaLnBrk="1" hangingPunct="1">
              <a:buFont typeface="Arial" panose="020B0604020202020204" pitchFamily="34" charset="0"/>
              <a:buChar char="•"/>
            </a:pPr>
            <a:r>
              <a:rPr lang="en-US" sz="1400" dirty="0"/>
              <a:t>XUV, coupled with magnetic circular dichroism (MCD) measurements, has revealed site-specific (octahedral vs. tetrahedral) charge distribution and spin configuration in YIG.</a:t>
            </a:r>
          </a:p>
          <a:p>
            <a:pPr marL="285750" indent="-285750" eaLnBrk="1" hangingPunct="1">
              <a:buFont typeface="Arial" panose="020B0604020202020204" pitchFamily="34" charset="0"/>
              <a:buChar char="•"/>
            </a:pPr>
            <a:endParaRPr lang="en-US" sz="1400" dirty="0"/>
          </a:p>
          <a:p>
            <a:pPr marL="285750" indent="-285750" eaLnBrk="1" hangingPunct="1">
              <a:buFont typeface="Arial" panose="020B0604020202020204" pitchFamily="34" charset="0"/>
              <a:buChar char="•"/>
            </a:pPr>
            <a:r>
              <a:rPr lang="en-US" sz="1400" dirty="0"/>
              <a:t>Following optical excitation, XUV-MCD captures the intricacies of how the charge and spin states change at ultrafast timescales, laying the groundwork for understanding charge/spin dynamics at the YIG/metal interface.</a:t>
            </a:r>
          </a:p>
          <a:p>
            <a:pPr marL="285750" indent="-285750" eaLnBrk="1" hangingPunct="1">
              <a:buFont typeface="Arial" panose="020B0604020202020204" pitchFamily="34" charset="0"/>
              <a:buChar char="•"/>
            </a:pPr>
            <a:endParaRPr lang="en-US" sz="1400" dirty="0"/>
          </a:p>
          <a:p>
            <a:pPr marL="285750" indent="-285750" eaLnBrk="1" hangingPunct="1">
              <a:buFont typeface="Arial" panose="020B0604020202020204" pitchFamily="34" charset="0"/>
              <a:buChar char="•"/>
            </a:pPr>
            <a:r>
              <a:rPr lang="en-US" sz="1400" dirty="0"/>
              <a:t>This work was published in </a:t>
            </a:r>
            <a:r>
              <a:rPr lang="en-US" sz="1400" dirty="0" err="1"/>
              <a:t>Gajapathy</a:t>
            </a:r>
            <a:r>
              <a:rPr lang="en-US" sz="1400" dirty="0"/>
              <a:t> et al., </a:t>
            </a:r>
            <a:r>
              <a:rPr lang="en-US" sz="1400" i="1" dirty="0"/>
              <a:t>Chemical Science </a:t>
            </a:r>
            <a:r>
              <a:rPr lang="en-US" sz="1400" dirty="0"/>
              <a:t>in January 2024.</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311061"/>
            <a:ext cx="5133703" cy="46966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4"/>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de5d75-1582-4e67-b568-abc7a441431a" xsi:nil="true"/>
    <lcf76f155ced4ddcb4097134ff3c332f xmlns="76367a35-a7d8-41b5-935b-36eed5c5072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57712E1C5AE4429405F26ABF17B91A" ma:contentTypeVersion="18" ma:contentTypeDescription="Create a new document." ma:contentTypeScope="" ma:versionID="1998404ea08230342dab07bfa57bc75d">
  <xsd:schema xmlns:xsd="http://www.w3.org/2001/XMLSchema" xmlns:xs="http://www.w3.org/2001/XMLSchema" xmlns:p="http://schemas.microsoft.com/office/2006/metadata/properties" xmlns:ns2="76367a35-a7d8-41b5-935b-36eed5c50725" xmlns:ns3="c4de5d75-1582-4e67-b568-abc7a441431a" targetNamespace="http://schemas.microsoft.com/office/2006/metadata/properties" ma:root="true" ma:fieldsID="0f733f3821b13313859c180a7297d663" ns2:_="" ns3:_="">
    <xsd:import namespace="76367a35-a7d8-41b5-935b-36eed5c50725"/>
    <xsd:import namespace="c4de5d75-1582-4e67-b568-abc7a44143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67a35-a7d8-41b5-935b-36eed5c50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e5d75-1582-4e67-b568-abc7a44143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9de467-37aa-4c80-9f3d-54aa11f54e30}" ma:internalName="TaxCatchAll" ma:showField="CatchAllData" ma:web="c4de5d75-1582-4e67-b568-abc7a44143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A5E650-FF9B-419A-92C0-BA29CE6F67EC}">
  <ds:schemaRefs>
    <ds:schemaRef ds:uri="http://schemas.microsoft.com/office/2006/metadata/properties"/>
    <ds:schemaRef ds:uri="http://schemas.microsoft.com/office/infopath/2007/PartnerControls"/>
    <ds:schemaRef ds:uri="c4de5d75-1582-4e67-b568-abc7a441431a"/>
    <ds:schemaRef ds:uri="76367a35-a7d8-41b5-935b-36eed5c50725"/>
  </ds:schemaRefs>
</ds:datastoreItem>
</file>

<file path=customXml/itemProps2.xml><?xml version="1.0" encoding="utf-8"?>
<ds:datastoreItem xmlns:ds="http://schemas.openxmlformats.org/officeDocument/2006/customXml" ds:itemID="{2FEDD1AA-D397-487E-8126-7B5DD2884835}">
  <ds:schemaRefs>
    <ds:schemaRef ds:uri="http://schemas.microsoft.com/sharepoint/v3/contenttype/forms"/>
  </ds:schemaRefs>
</ds:datastoreItem>
</file>

<file path=customXml/itemProps3.xml><?xml version="1.0" encoding="utf-8"?>
<ds:datastoreItem xmlns:ds="http://schemas.openxmlformats.org/officeDocument/2006/customXml" ds:itemID="{94594954-EBE0-44CB-AAC1-662ED17CD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67a35-a7d8-41b5-935b-36eed5c50725"/>
    <ds:schemaRef ds:uri="c4de5d75-1582-4e67-b568-abc7a44143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3070</TotalTime>
  <Words>625</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Page, Rachel</cp:lastModifiedBy>
  <cp:revision>280</cp:revision>
  <cp:lastPrinted>2018-03-20T12:31:18Z</cp:lastPrinted>
  <dcterms:created xsi:type="dcterms:W3CDTF">2017-10-05T17:34:54Z</dcterms:created>
  <dcterms:modified xsi:type="dcterms:W3CDTF">2024-05-06T15:02:22Z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0x010100E957712E1C5AE4429405F26ABF17B91A</vt:lpwstr>
  </property>
  <property fmtid="{D5CDD505-2E9C-101B-9397-08002B2CF9AE}" pid="5" name="MediaServiceImageTags">
    <vt:lpwstr/>
  </property>
</Properties>
</file>