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handoutMasterIdLst>
    <p:handoutMasterId r:id="rId7"/>
  </p:handoutMasterIdLst>
  <p:sldIdLst>
    <p:sldId id="387"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75548" autoAdjust="0"/>
  </p:normalViewPr>
  <p:slideViewPr>
    <p:cSldViewPr snapToGrid="0" snapToObjects="1">
      <p:cViewPr varScale="1">
        <p:scale>
          <a:sx n="94" d="100"/>
          <a:sy n="94" d="100"/>
        </p:scale>
        <p:origin x="2472" y="192"/>
      </p:cViewPr>
      <p:guideLst/>
    </p:cSldViewPr>
  </p:slideViewPr>
  <p:notesTextViewPr>
    <p:cViewPr>
      <p:scale>
        <a:sx n="3" d="2"/>
        <a:sy n="3" d="2"/>
      </p:scale>
      <p:origin x="0" y="-896"/>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4/21/25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4/21/25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b="0" dirty="0">
                <a:solidFill>
                  <a:schemeClr val="tx1"/>
                </a:solidFill>
                <a:latin typeface="+mn-lt"/>
              </a:rPr>
              <a:t>We</a:t>
            </a:r>
            <a:r>
              <a:rPr lang="en-US" sz="1200" dirty="0">
                <a:solidFill>
                  <a:schemeClr val="tx1"/>
                </a:solidFill>
                <a:latin typeface="+mn-lt"/>
              </a:rPr>
              <a:t> report the first experimental demonstration of an unconventional unidirectional magnetoresistance (UMR)in heterostructures consisting of a topological semimetal and ferromagnetic insulator, which allows us to electrically read the up and down states of the magnetic layer, which has perpendicular magnetic anisotropy (PMA), through longitudinal resistance measurements in bilayer heterostructures</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Electrical readout of magnetic states is of fundamental importance and a key to realize novel spintronics devices for efficient computing and data storage. There is lack of identified magnetoresistance phenomena to distinguish the up and down magnetic states of a PMA magnet in widely used bilayer heterostructures for spin-orbit torque (SOT) magnetic switching devices in the planar geometry. Our findings, which enables electrical readout of magnetic states of the PMA magnet through longitudinal resistance measurements employing unconventional UMR, provide a new pathway to realize SOT based two-terminal magnetic memory devices for the development of next-generation non-volatile and low-power consumption data storage technologies. is critically missing </a:t>
            </a:r>
            <a:endParaRPr lang="en-US" sz="1200" b="1" dirty="0">
              <a:solidFill>
                <a:schemeClr val="tx1"/>
              </a:solidFill>
              <a:latin typeface="+mn-lt"/>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This research is directly related to the goal of the IRG1 because it is focused on creation of atomically clean interfacial system of a topological semimetal and a ferromagnetic insulator to achieve control and read of the magnetic states. </a:t>
            </a:r>
          </a:p>
          <a:p>
            <a:pPr defTabSz="914400">
              <a:defRPr sz="1400">
                <a:latin typeface="Helvetica Neue"/>
                <a:ea typeface="Helvetica Neue"/>
                <a:cs typeface="Helvetica Neue"/>
                <a:sym typeface="Helvetica Neue"/>
              </a:defRPr>
            </a:pPr>
            <a:r>
              <a:rPr lang="en-US" sz="1200" b="1" dirty="0">
                <a:solidFill>
                  <a:schemeClr val="tx1"/>
                </a:solidFill>
                <a:latin typeface="+mn-lt"/>
              </a:rPr>
              <a:t>Where the findings are published: </a:t>
            </a:r>
            <a:r>
              <a:rPr lang="en-US" sz="1200" b="0" dirty="0">
                <a:solidFill>
                  <a:schemeClr val="tx1"/>
                </a:solidFill>
                <a:latin typeface="+mn-lt"/>
              </a:rPr>
              <a:t>Kao et al., Nature Materials (2025), DOI: </a:t>
            </a:r>
            <a:r>
              <a:rPr lang="en-US" sz="1800" b="0" i="0" u="none" strike="noStrike" baseline="0" dirty="0">
                <a:solidFill>
                  <a:srgbClr val="0069A6"/>
                </a:solidFill>
                <a:latin typeface="GraphikNaturel-Medium"/>
              </a:rPr>
              <a:t>https://doi.org/10.1038/s41563-025-02175-0</a:t>
            </a:r>
            <a:endParaRPr lang="en-US" sz="1200" b="0" dirty="0">
              <a:solidFill>
                <a:schemeClr val="tx1"/>
              </a:solidFill>
              <a:latin typeface="+mn-lt"/>
            </a:endParaRP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4/21/25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4/21/25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4/21/25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 Box 1" descr="Figure 1. (a) Cross-sectional STEM image of FGT/WTe2 interface. (b) Schematic showing the switching magnetization (m) of FGT using the out-of-plan polarization (p) from WTe2. (c) Experimental demonstration of deterministic switching of perpendicular magnetization (mz) by the polarity of the current (ip).&#10;">
                <a:extLst>
                  <a:ext uri="{FF2B5EF4-FFF2-40B4-BE49-F238E27FC236}">
                    <a16:creationId xmlns:a16="http://schemas.microsoft.com/office/drawing/2014/main" id="{1EB905DD-A026-54AC-D141-6D1A0FCED1D1}"/>
                  </a:ext>
                </a:extLst>
              </p:cNvPr>
              <p:cNvSpPr txBox="1"/>
              <p:nvPr/>
            </p:nvSpPr>
            <p:spPr>
              <a:xfrm>
                <a:off x="6361336" y="4289609"/>
                <a:ext cx="4986368" cy="1718138"/>
              </a:xfrm>
              <a:prstGeom prst="rect">
                <a:avLst/>
              </a:prstGeom>
              <a:solidFill>
                <a:prstClr val="white"/>
              </a:solidFill>
              <a:ln>
                <a:noFill/>
              </a:ln>
            </p:spPr>
            <p:txBody>
              <a:bodyPr rot="0" spcFirstLastPara="0" vert="horz" wrap="square" lIns="0" tIns="0" rIns="0" bIns="0" numCol="1" spcCol="0" rtlCol="0" fromWordArt="0" anchor="t" anchorCtr="0" forceAA="0" compatLnSpc="1">
                <a:prstTxWarp prst="textNoShape">
                  <a:avLst/>
                </a:prstTxWarp>
                <a:noAutofit/>
              </a:bodyPr>
              <a:lstStyle/>
              <a:p>
                <a:pPr algn="just">
                  <a:spcAft>
                    <a:spcPts val="1000"/>
                  </a:spcAft>
                </a:pPr>
                <a:r>
                  <a:rPr lang="en-US" sz="1100" b="1" i="0" dirty="0">
                    <a:effectLst/>
                    <a:latin typeface="Arial" panose="020B0604020202020204" pitchFamily="34" charset="0"/>
                    <a:ea typeface="Malgun Gothic" panose="020B0503020000020004" pitchFamily="34" charset="-127"/>
                    <a:cs typeface="Arial" panose="020B0604020202020204" pitchFamily="34" charset="0"/>
                  </a:rPr>
                  <a:t>Figure 1</a:t>
                </a:r>
                <a:r>
                  <a:rPr lang="en-US" sz="1100" i="0" dirty="0">
                    <a:effectLst/>
                    <a:latin typeface="Arial" panose="020B0604020202020204" pitchFamily="34" charset="0"/>
                    <a:ea typeface="Malgun Gothic" panose="020B0503020000020004" pitchFamily="34" charset="-127"/>
                    <a:cs typeface="Arial" panose="020B0604020202020204" pitchFamily="34" charset="0"/>
                  </a:rPr>
                  <a:t>. (a) Atomically </a:t>
                </a:r>
                <a:r>
                  <a:rPr lang="en-US" sz="1100" dirty="0">
                    <a:latin typeface="Arial" panose="020B0604020202020204" pitchFamily="34" charset="0"/>
                    <a:ea typeface="Malgun Gothic" panose="020B0503020000020004" pitchFamily="34" charset="-127"/>
                    <a:cs typeface="Arial" panose="020B0604020202020204" pitchFamily="34" charset="0"/>
                  </a:rPr>
                  <a:t>clean WTe</a:t>
                </a:r>
                <a:r>
                  <a:rPr lang="en-US" sz="1100" baseline="-25000" dirty="0">
                    <a:latin typeface="Arial" panose="020B0604020202020204" pitchFamily="34" charset="0"/>
                    <a:ea typeface="Malgun Gothic" panose="020B0503020000020004" pitchFamily="34" charset="-127"/>
                    <a:cs typeface="Arial" panose="020B0604020202020204" pitchFamily="34" charset="0"/>
                  </a:rPr>
                  <a:t>2</a:t>
                </a:r>
                <a:r>
                  <a:rPr lang="en-US" sz="1100" dirty="0">
                    <a:latin typeface="Arial" panose="020B0604020202020204" pitchFamily="34" charset="0"/>
                    <a:ea typeface="Malgun Gothic" panose="020B0503020000020004" pitchFamily="34" charset="-127"/>
                    <a:cs typeface="Arial" panose="020B0604020202020204" pitchFamily="34" charset="0"/>
                  </a:rPr>
                  <a:t>/CGT interface</a:t>
                </a:r>
                <a:r>
                  <a:rPr lang="en-US" sz="1100" i="0" dirty="0">
                    <a:effectLst/>
                    <a:latin typeface="Arial" panose="020B0604020202020204" pitchFamily="34" charset="0"/>
                    <a:ea typeface="Malgun Gothic" panose="020B0503020000020004" pitchFamily="34" charset="-127"/>
                    <a:cs typeface="Arial" panose="020B0604020202020204" pitchFamily="34" charset="0"/>
                  </a:rPr>
                  <a:t>. (</a:t>
                </a:r>
                <a:r>
                  <a:rPr lang="en-US" sz="1100" dirty="0">
                    <a:latin typeface="Arial" panose="020B0604020202020204" pitchFamily="34" charset="0"/>
                    <a:ea typeface="Malgun Gothic" panose="020B0503020000020004" pitchFamily="34" charset="-127"/>
                    <a:cs typeface="Arial" panose="020B0604020202020204" pitchFamily="34" charset="0"/>
                  </a:rPr>
                  <a:t>b) </a:t>
                </a:r>
                <a:r>
                  <a:rPr lang="en-US" sz="1100" dirty="0">
                    <a:effectLst/>
                    <a:latin typeface="Arial" panose="020B0604020202020204" pitchFamily="34" charset="0"/>
                    <a:ea typeface="PMingLiU" panose="02020500000000000000" pitchFamily="18" charset="-120"/>
                    <a:cs typeface="Arial" panose="020B0604020202020204" pitchFamily="34" charset="0"/>
                  </a:rPr>
                  <a:t>Left: Generation of nonequilibrium spin accumulation with an out-of-plane spin polarization (</a:t>
                </a:r>
                <a14:m>
                  <m:oMath xmlns:m="http://schemas.openxmlformats.org/officeDocument/2006/math">
                    <m:sSub>
                      <m:sSubPr>
                        <m:ctrlPr>
                          <a:rPr lang="en-US" sz="1100" b="1" i="1">
                            <a:effectLst/>
                            <a:latin typeface="Cambria Math" panose="02040503050406030204" pitchFamily="18" charset="0"/>
                            <a:cs typeface="Times New Roman" panose="02020603050405020304" pitchFamily="18" charset="0"/>
                          </a:rPr>
                        </m:ctrlPr>
                      </m:sSubPr>
                      <m:e>
                        <m:r>
                          <a:rPr lang="en-US" sz="1100" b="1" i="1">
                            <a:effectLst/>
                            <a:latin typeface="Cambria Math" panose="02040503050406030204" pitchFamily="18" charset="0"/>
                            <a:ea typeface="PMingLiU" panose="02020500000000000000" pitchFamily="18" charset="-120"/>
                            <a:cs typeface="Times New Roman" panose="02020603050405020304" pitchFamily="18" charset="0"/>
                          </a:rPr>
                          <m:t>𝝈</m:t>
                        </m:r>
                      </m:e>
                      <m:sub>
                        <m:r>
                          <a:rPr lang="en-US" sz="1100" b="1" i="1">
                            <a:effectLst/>
                            <a:latin typeface="Cambria Math" panose="02040503050406030204" pitchFamily="18" charset="0"/>
                            <a:ea typeface="PMingLiU" panose="02020500000000000000" pitchFamily="18" charset="-120"/>
                            <a:cs typeface="Times New Roman" panose="02020603050405020304" pitchFamily="18" charset="0"/>
                          </a:rPr>
                          <m:t>𝒛</m:t>
                        </m:r>
                      </m:sub>
                    </m:sSub>
                  </m:oMath>
                </a14:m>
                <a:r>
                  <a:rPr lang="en-US" sz="1100" dirty="0">
                    <a:effectLst/>
                    <a:latin typeface="Arial" panose="020B0604020202020204" pitchFamily="34" charset="0"/>
                    <a:ea typeface="PMingLiU" panose="02020500000000000000" pitchFamily="18" charset="-120"/>
                    <a:cs typeface="Arial" panose="020B0604020202020204" pitchFamily="34" charset="0"/>
                  </a:rPr>
                  <a:t>), when a charge current (</a:t>
                </a:r>
                <a14:m>
                  <m:oMath xmlns:m="http://schemas.openxmlformats.org/officeDocument/2006/math">
                    <m:r>
                      <a:rPr lang="en-US" sz="1100" i="1">
                        <a:effectLst/>
                        <a:latin typeface="Cambria Math" panose="02040503050406030204" pitchFamily="18" charset="0"/>
                        <a:ea typeface="PMingLiU" panose="02020500000000000000" pitchFamily="18" charset="-120"/>
                        <a:cs typeface="Times New Roman" panose="02020603050405020304" pitchFamily="18" charset="0"/>
                      </a:rPr>
                      <m:t>𝐽</m:t>
                    </m:r>
                  </m:oMath>
                </a14:m>
                <a:r>
                  <a:rPr lang="en-US" sz="1100" dirty="0">
                    <a:effectLst/>
                    <a:latin typeface="Arial" panose="020B0604020202020204" pitchFamily="34" charset="0"/>
                    <a:ea typeface="PMingLiU" panose="02020500000000000000" pitchFamily="18" charset="-120"/>
                    <a:cs typeface="Arial" panose="020B0604020202020204" pitchFamily="34" charset="0"/>
                  </a:rPr>
                  <a:t>) is applied along the </a:t>
                </a:r>
                <a:r>
                  <a:rPr lang="en-US" sz="1100" i="1" dirty="0">
                    <a:effectLst/>
                    <a:latin typeface="Arial" panose="020B0604020202020204" pitchFamily="34" charset="0"/>
                    <a:ea typeface="PMingLiU" panose="02020500000000000000" pitchFamily="18" charset="-120"/>
                    <a:cs typeface="Arial" panose="020B0604020202020204" pitchFamily="34" charset="0"/>
                  </a:rPr>
                  <a:t>a</a:t>
                </a:r>
                <a:r>
                  <a:rPr lang="en-US" sz="1100" dirty="0">
                    <a:effectLst/>
                    <a:latin typeface="Arial" panose="020B0604020202020204" pitchFamily="34" charset="0"/>
                    <a:ea typeface="PMingLiU" panose="02020500000000000000" pitchFamily="18" charset="-120"/>
                    <a:cs typeface="Arial" panose="020B0604020202020204" pitchFamily="34" charset="0"/>
                  </a:rPr>
                  <a:t>-axis of WTe</a:t>
                </a:r>
                <a:r>
                  <a:rPr lang="en-US" sz="1100" baseline="-25000" dirty="0">
                    <a:effectLst/>
                    <a:latin typeface="Arial" panose="020B0604020202020204" pitchFamily="34" charset="0"/>
                    <a:ea typeface="PMingLiU" panose="02020500000000000000" pitchFamily="18" charset="-120"/>
                    <a:cs typeface="Arial" panose="020B0604020202020204" pitchFamily="34" charset="0"/>
                  </a:rPr>
                  <a:t>2</a:t>
                </a:r>
                <a:r>
                  <a:rPr lang="en-US" sz="1100" dirty="0">
                    <a:effectLst/>
                    <a:latin typeface="Arial" panose="020B0604020202020204" pitchFamily="34" charset="0"/>
                    <a:ea typeface="PMingLiU" panose="02020500000000000000" pitchFamily="18" charset="-120"/>
                    <a:cs typeface="Arial" panose="020B0604020202020204" pitchFamily="34" charset="0"/>
                  </a:rPr>
                  <a:t>. Right: Concept of unconventional UMR in heterostructures, i.e., change of longitudinal resistance (</a:t>
                </a:r>
                <a14:m>
                  <m:oMath xmlns:m="http://schemas.openxmlformats.org/officeDocument/2006/math">
                    <m:sSub>
                      <m:sSubPr>
                        <m:ctrlPr>
                          <a:rPr lang="en-US" sz="1100" i="1">
                            <a:effectLst/>
                            <a:latin typeface="Cambria Math" panose="02040503050406030204" pitchFamily="18" charset="0"/>
                            <a:cs typeface="Times New Roman" panose="02020603050405020304" pitchFamily="18" charset="0"/>
                          </a:rPr>
                        </m:ctrlPr>
                      </m:sSubPr>
                      <m:e>
                        <m:r>
                          <a:rPr lang="en-US" sz="1100" i="1">
                            <a:effectLst/>
                            <a:latin typeface="Cambria Math" panose="02040503050406030204" pitchFamily="18" charset="0"/>
                            <a:ea typeface="PMingLiU" panose="02020500000000000000" pitchFamily="18" charset="-120"/>
                            <a:cs typeface="Times New Roman" panose="02020603050405020304" pitchFamily="18" charset="0"/>
                          </a:rPr>
                          <m:t>𝑅</m:t>
                        </m:r>
                      </m:e>
                      <m:sub>
                        <m:r>
                          <a:rPr lang="en-US" sz="1100" i="1">
                            <a:effectLst/>
                            <a:latin typeface="Cambria Math" panose="02040503050406030204" pitchFamily="18" charset="0"/>
                            <a:ea typeface="PMingLiU" panose="02020500000000000000" pitchFamily="18" charset="-120"/>
                            <a:cs typeface="Times New Roman" panose="02020603050405020304" pitchFamily="18" charset="0"/>
                          </a:rPr>
                          <m:t>𝑈𝑀𝑅</m:t>
                        </m:r>
                      </m:sub>
                    </m:sSub>
                  </m:oMath>
                </a14:m>
                <a:r>
                  <a:rPr lang="en-US" sz="1100" dirty="0">
                    <a:effectLst/>
                    <a:latin typeface="Arial" panose="020B0604020202020204" pitchFamily="34" charset="0"/>
                    <a:ea typeface="PMingLiU" panose="02020500000000000000" pitchFamily="18" charset="-120"/>
                    <a:cs typeface="Arial" panose="020B0604020202020204" pitchFamily="34" charset="0"/>
                  </a:rPr>
                  <a:t>) depending on the relative orientation of out-of-plane magnetization (</a:t>
                </a:r>
                <a14:m>
                  <m:oMath xmlns:m="http://schemas.openxmlformats.org/officeDocument/2006/math">
                    <m:sSub>
                      <m:sSubPr>
                        <m:ctrlPr>
                          <a:rPr lang="en-US" sz="1100" b="1" i="1">
                            <a:effectLst/>
                            <a:latin typeface="Cambria Math" panose="02040503050406030204" pitchFamily="18" charset="0"/>
                            <a:cs typeface="Times New Roman" panose="02020603050405020304" pitchFamily="18" charset="0"/>
                          </a:rPr>
                        </m:ctrlPr>
                      </m:sSubPr>
                      <m:e>
                        <m:r>
                          <a:rPr lang="en-US" sz="1100" b="1" i="1">
                            <a:effectLst/>
                            <a:latin typeface="Cambria Math" panose="02040503050406030204" pitchFamily="18" charset="0"/>
                            <a:ea typeface="PMingLiU" panose="02020500000000000000" pitchFamily="18" charset="-120"/>
                            <a:cs typeface="Times New Roman" panose="02020603050405020304" pitchFamily="18" charset="0"/>
                          </a:rPr>
                          <m:t>𝒎</m:t>
                        </m:r>
                      </m:e>
                      <m:sub>
                        <m:r>
                          <a:rPr lang="en-US" sz="1100" b="1" i="1">
                            <a:effectLst/>
                            <a:latin typeface="Cambria Math" panose="02040503050406030204" pitchFamily="18" charset="0"/>
                            <a:ea typeface="PMingLiU" panose="02020500000000000000" pitchFamily="18" charset="-120"/>
                            <a:cs typeface="Times New Roman" panose="02020603050405020304" pitchFamily="18" charset="0"/>
                          </a:rPr>
                          <m:t>𝒛</m:t>
                        </m:r>
                      </m:sub>
                    </m:sSub>
                  </m:oMath>
                </a14:m>
                <a:r>
                  <a:rPr lang="en-US" sz="1100" dirty="0">
                    <a:effectLst/>
                    <a:latin typeface="Arial" panose="020B0604020202020204" pitchFamily="34" charset="0"/>
                    <a:ea typeface="PMingLiU" panose="02020500000000000000" pitchFamily="18" charset="-120"/>
                    <a:cs typeface="Arial" panose="020B0604020202020204" pitchFamily="34" charset="0"/>
                  </a:rPr>
                  <a:t>) and spin polarization (</a:t>
                </a:r>
                <a14:m>
                  <m:oMath xmlns:m="http://schemas.openxmlformats.org/officeDocument/2006/math">
                    <m:sSub>
                      <m:sSubPr>
                        <m:ctrlPr>
                          <a:rPr lang="en-US" sz="1100" b="1" i="1">
                            <a:effectLst/>
                            <a:latin typeface="Cambria Math" panose="02040503050406030204" pitchFamily="18" charset="0"/>
                            <a:cs typeface="Times New Roman" panose="02020603050405020304" pitchFamily="18" charset="0"/>
                          </a:rPr>
                        </m:ctrlPr>
                      </m:sSubPr>
                      <m:e>
                        <m:r>
                          <a:rPr lang="en-US" sz="1100" b="1" i="1">
                            <a:effectLst/>
                            <a:latin typeface="Cambria Math" panose="02040503050406030204" pitchFamily="18" charset="0"/>
                            <a:ea typeface="PMingLiU" panose="02020500000000000000" pitchFamily="18" charset="-120"/>
                            <a:cs typeface="Times New Roman" panose="02020603050405020304" pitchFamily="18" charset="0"/>
                          </a:rPr>
                          <m:t>𝝈</m:t>
                        </m:r>
                      </m:e>
                      <m:sub>
                        <m:r>
                          <a:rPr lang="en-US" sz="1100" b="1" i="1">
                            <a:effectLst/>
                            <a:latin typeface="Cambria Math" panose="02040503050406030204" pitchFamily="18" charset="0"/>
                            <a:ea typeface="PMingLiU" panose="02020500000000000000" pitchFamily="18" charset="-120"/>
                            <a:cs typeface="Times New Roman" panose="02020603050405020304" pitchFamily="18" charset="0"/>
                          </a:rPr>
                          <m:t>𝒛</m:t>
                        </m:r>
                      </m:sub>
                    </m:sSub>
                  </m:oMath>
                </a14:m>
                <a:r>
                  <a:rPr lang="en-US" sz="1100" dirty="0">
                    <a:effectLst/>
                    <a:latin typeface="Arial" panose="020B0604020202020204" pitchFamily="34" charset="0"/>
                    <a:ea typeface="PMingLiU" panose="02020500000000000000" pitchFamily="18" charset="-120"/>
                    <a:cs typeface="Arial" panose="020B0604020202020204" pitchFamily="34" charset="0"/>
                  </a:rPr>
                  <a:t>). </a:t>
                </a:r>
                <a:r>
                  <a:rPr lang="en-US" sz="1100" i="0" dirty="0">
                    <a:effectLst/>
                    <a:latin typeface="Arial" panose="020B0604020202020204" pitchFamily="34" charset="0"/>
                    <a:ea typeface="Malgun Gothic" panose="020B0503020000020004" pitchFamily="34" charset="-127"/>
                    <a:cs typeface="Arial" panose="020B0604020202020204" pitchFamily="34" charset="0"/>
                  </a:rPr>
                  <a:t>(</a:t>
                </a:r>
                <a:r>
                  <a:rPr lang="en-US" sz="1100" dirty="0">
                    <a:latin typeface="Arial" panose="020B0604020202020204" pitchFamily="34" charset="0"/>
                    <a:ea typeface="Malgun Gothic" panose="020B0503020000020004" pitchFamily="34" charset="-127"/>
                    <a:cs typeface="Arial" panose="020B0604020202020204" pitchFamily="34" charset="0"/>
                  </a:rPr>
                  <a:t>c</a:t>
                </a:r>
                <a:r>
                  <a:rPr lang="en-US" sz="1100" i="0" dirty="0">
                    <a:effectLst/>
                    <a:latin typeface="Arial" panose="020B0604020202020204" pitchFamily="34" charset="0"/>
                    <a:ea typeface="Malgun Gothic" panose="020B0503020000020004" pitchFamily="34" charset="-127"/>
                    <a:cs typeface="Arial" panose="020B0604020202020204" pitchFamily="34" charset="0"/>
                  </a:rPr>
                  <a:t>)</a:t>
                </a:r>
                <a:r>
                  <a:rPr lang="en-US" sz="1100" dirty="0">
                    <a:latin typeface="Arial" panose="020B0604020202020204" pitchFamily="34" charset="0"/>
                    <a:ea typeface="PMingLiU" panose="02020500000000000000" pitchFamily="18" charset="-120"/>
                    <a:cs typeface="Arial" panose="020B0604020202020204" pitchFamily="34" charset="0"/>
                  </a:rPr>
                  <a:t> A schematic showing the measurement configuration to read the out-of-plane magnetic state of CGT employing 2-point longitudinal resistance (</a:t>
                </a:r>
                <a14:m>
                  <m:oMath xmlns:m="http://schemas.openxmlformats.org/officeDocument/2006/math">
                    <m:sSub>
                      <m:sSubPr>
                        <m:ctrlPr>
                          <a:rPr lang="en-US" sz="1100" i="1">
                            <a:latin typeface="Cambria Math" panose="02040503050406030204" pitchFamily="18" charset="0"/>
                            <a:cs typeface="Times New Roman" panose="02020603050405020304" pitchFamily="18" charset="0"/>
                          </a:rPr>
                        </m:ctrlPr>
                      </m:sSubPr>
                      <m:e>
                        <m:r>
                          <a:rPr lang="en-US" sz="1100" i="1">
                            <a:latin typeface="Cambria Math" panose="02040503050406030204" pitchFamily="18" charset="0"/>
                            <a:ea typeface="PMingLiU" panose="02020500000000000000" pitchFamily="18" charset="-120"/>
                            <a:cs typeface="Times New Roman" panose="02020603050405020304" pitchFamily="18" charset="0"/>
                          </a:rPr>
                          <m:t>𝑅</m:t>
                        </m:r>
                      </m:e>
                      <m:sub>
                        <m:r>
                          <a:rPr lang="en-US" sz="1100" i="1">
                            <a:latin typeface="Cambria Math" panose="02040503050406030204" pitchFamily="18" charset="0"/>
                            <a:ea typeface="PMingLiU" panose="02020500000000000000" pitchFamily="18" charset="-120"/>
                            <a:cs typeface="Times New Roman" panose="02020603050405020304" pitchFamily="18" charset="0"/>
                          </a:rPr>
                          <m:t>𝑥𝑥</m:t>
                        </m:r>
                      </m:sub>
                    </m:sSub>
                    <m:r>
                      <a:rPr lang="en-US" sz="1100" i="1">
                        <a:latin typeface="Cambria Math" panose="02040503050406030204" pitchFamily="18" charset="0"/>
                        <a:ea typeface="PMingLiU" panose="02020500000000000000" pitchFamily="18" charset="-120"/>
                        <a:cs typeface="Times New Roman" panose="02020603050405020304" pitchFamily="18" charset="0"/>
                      </a:rPr>
                      <m:t>)</m:t>
                    </m:r>
                  </m:oMath>
                </a14:m>
                <a:r>
                  <a:rPr lang="en-US" sz="1100" dirty="0">
                    <a:latin typeface="Arial" panose="020B0604020202020204" pitchFamily="34" charset="0"/>
                    <a:ea typeface="PMingLiU" panose="02020500000000000000" pitchFamily="18" charset="-120"/>
                    <a:cs typeface="Arial" panose="020B0604020202020204" pitchFamily="34" charset="0"/>
                  </a:rPr>
                  <a:t>.</a:t>
                </a:r>
                <a:r>
                  <a:rPr lang="en-US" sz="1100" i="0" dirty="0">
                    <a:effectLst/>
                    <a:latin typeface="Arial" panose="020B0604020202020204" pitchFamily="34" charset="0"/>
                    <a:ea typeface="Malgun Gothic" panose="020B0503020000020004" pitchFamily="34" charset="-127"/>
                    <a:cs typeface="Arial" panose="020B0604020202020204" pitchFamily="34" charset="0"/>
                  </a:rPr>
                  <a:t> (d) UMR signal measured with +/- current.</a:t>
                </a:r>
                <a:r>
                  <a:rPr lang="en-US" sz="1100" dirty="0">
                    <a:latin typeface="Arial" panose="020B0604020202020204" pitchFamily="34" charset="0"/>
                    <a:ea typeface="PMingLiU" panose="02020500000000000000" pitchFamily="18" charset="-120"/>
                    <a:cs typeface="Arial" panose="020B0604020202020204" pitchFamily="34" charset="0"/>
                  </a:rPr>
                  <a:t> The step-like change in 2-point </a:t>
                </a:r>
                <a14:m>
                  <m:oMath xmlns:m="http://schemas.openxmlformats.org/officeDocument/2006/math">
                    <m:sSub>
                      <m:sSubPr>
                        <m:ctrlPr>
                          <a:rPr lang="en-US" sz="1100" i="1">
                            <a:latin typeface="Cambria Math" panose="02040503050406030204" pitchFamily="18" charset="0"/>
                            <a:cs typeface="Times New Roman" panose="02020603050405020304" pitchFamily="18" charset="0"/>
                          </a:rPr>
                        </m:ctrlPr>
                      </m:sSubPr>
                      <m:e>
                        <m:r>
                          <a:rPr lang="en-US" sz="1100" i="1">
                            <a:latin typeface="Cambria Math" panose="02040503050406030204" pitchFamily="18" charset="0"/>
                            <a:ea typeface="PMingLiU" panose="02020500000000000000" pitchFamily="18" charset="-120"/>
                            <a:cs typeface="Times New Roman" panose="02020603050405020304" pitchFamily="18" charset="0"/>
                          </a:rPr>
                          <m:t>𝑅</m:t>
                        </m:r>
                      </m:e>
                      <m:sub>
                        <m:r>
                          <a:rPr lang="en-US" sz="1100" i="1">
                            <a:latin typeface="Cambria Math" panose="02040503050406030204" pitchFamily="18" charset="0"/>
                            <a:ea typeface="PMingLiU" panose="02020500000000000000" pitchFamily="18" charset="-120"/>
                            <a:cs typeface="Times New Roman" panose="02020603050405020304" pitchFamily="18" charset="0"/>
                          </a:rPr>
                          <m:t>𝑥𝑥</m:t>
                        </m:r>
                      </m:sub>
                    </m:sSub>
                    <m:r>
                      <a:rPr lang="en-US" sz="1100" i="1">
                        <a:latin typeface="Cambria Math" panose="02040503050406030204" pitchFamily="18" charset="0"/>
                        <a:ea typeface="PMingLiU" panose="02020500000000000000" pitchFamily="18" charset="-120"/>
                        <a:cs typeface="Times New Roman" panose="02020603050405020304" pitchFamily="18" charset="0"/>
                      </a:rPr>
                      <m:t> </m:t>
                    </m:r>
                  </m:oMath>
                </a14:m>
                <a:r>
                  <a:rPr lang="en-US" sz="1100" dirty="0">
                    <a:latin typeface="Arial" panose="020B0604020202020204" pitchFamily="34" charset="0"/>
                    <a:ea typeface="PMingLiU" panose="02020500000000000000" pitchFamily="18" charset="-120"/>
                    <a:cs typeface="Arial" panose="020B0604020202020204" pitchFamily="34" charset="0"/>
                  </a:rPr>
                  <a:t>is due to UMR switching sign when the current is reversed, with symmetric and antisymmetric components shown (lower panel).</a:t>
                </a:r>
                <a:endParaRPr lang="en-US" sz="1100" i="1" dirty="0">
                  <a:effectLst/>
                  <a:latin typeface="Arial" panose="020B0604020202020204" pitchFamily="34" charset="0"/>
                  <a:ea typeface="Malgun Gothic" panose="020B0503020000020004" pitchFamily="34" charset="-127"/>
                  <a:cs typeface="Arial" panose="020B0604020202020204" pitchFamily="34" charset="0"/>
                </a:endParaRPr>
              </a:p>
            </p:txBody>
          </p:sp>
        </mc:Choice>
        <mc:Fallback xmlns="">
          <p:sp>
            <p:nvSpPr>
              <p:cNvPr id="4" name="Text Box 1" descr="Figure 1. (a) Cross-sectional STEM image of FGT/WTe2 interface. (b) Schematic showing the switching magnetization (m) of FGT using the out-of-plan polarization (p) from WTe2. (c) Experimental demonstration of deterministic switching of perpendicular magnetization (mz) by the polarity of the current (ip).&#10;">
                <a:extLst>
                  <a:ext uri="{FF2B5EF4-FFF2-40B4-BE49-F238E27FC236}">
                    <a16:creationId xmlns:a16="http://schemas.microsoft.com/office/drawing/2014/main" id="{1EB905DD-A026-54AC-D141-6D1A0FCED1D1}"/>
                  </a:ext>
                </a:extLst>
              </p:cNvPr>
              <p:cNvSpPr txBox="1">
                <a:spLocks noRot="1" noChangeAspect="1" noMove="1" noResize="1" noEditPoints="1" noAdjustHandles="1" noChangeArrowheads="1" noChangeShapeType="1" noTextEdit="1"/>
              </p:cNvSpPr>
              <p:nvPr/>
            </p:nvSpPr>
            <p:spPr>
              <a:xfrm>
                <a:off x="6361336" y="4289609"/>
                <a:ext cx="4986368" cy="1718138"/>
              </a:xfrm>
              <a:prstGeom prst="rect">
                <a:avLst/>
              </a:prstGeom>
              <a:blipFill>
                <a:blip r:embed="rId3"/>
                <a:stretch>
                  <a:fillRect l="-1834" t="-3191" r="-1711" b="-2482"/>
                </a:stretch>
              </a:blipFill>
              <a:ln>
                <a:noFill/>
              </a:ln>
            </p:spPr>
            <p:txBody>
              <a:bodyPr/>
              <a:lstStyle/>
              <a:p>
                <a:r>
                  <a:rPr lang="en-US">
                    <a:noFill/>
                  </a:rPr>
                  <a:t> </a:t>
                </a:r>
              </a:p>
            </p:txBody>
          </p:sp>
        </mc:Fallback>
      </mc:AlternateContent>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17634"/>
            <a:ext cx="7759108" cy="5667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pPr>
            <a:r>
              <a:rPr lang="en-US" sz="1800" b="1" dirty="0">
                <a:solidFill>
                  <a:srgbClr val="C00000"/>
                </a:solidFill>
                <a:latin typeface="Arial" panose="020B0604020202020204" pitchFamily="34" charset="0"/>
                <a:cs typeface="Arial" panose="020B0604020202020204" pitchFamily="34" charset="0"/>
              </a:rPr>
              <a:t>Discovery of a New Type of Magnetoresistance</a:t>
            </a:r>
            <a:endParaRPr lang="en-US" sz="1800" b="1" baseline="-25000" dirty="0">
              <a:solidFill>
                <a:srgbClr val="C00000"/>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7AC7D99B-1EFC-61F2-9703-F085A3591D9E}"/>
              </a:ext>
            </a:extLst>
          </p:cNvPr>
          <p:cNvSpPr txBox="1"/>
          <p:nvPr/>
        </p:nvSpPr>
        <p:spPr>
          <a:xfrm>
            <a:off x="53788" y="194291"/>
            <a:ext cx="2922678" cy="553998"/>
          </a:xfrm>
          <a:prstGeom prst="rect">
            <a:avLst/>
          </a:prstGeom>
          <a:noFill/>
        </p:spPr>
        <p:txBody>
          <a:bodyPr wrap="square" rtlCol="0">
            <a:spAutoFit/>
          </a:bodyPr>
          <a:lstStyle/>
          <a:p>
            <a:r>
              <a:rPr lang="en-US" sz="1400" b="1" i="1" dirty="0">
                <a:latin typeface="Arial" panose="020B0604020202020204" pitchFamily="34" charset="0"/>
                <a:cs typeface="Arial" panose="020B0604020202020204" pitchFamily="34" charset="0"/>
              </a:rPr>
              <a:t>Ohio State University</a:t>
            </a:r>
            <a:r>
              <a:rPr lang="en-US" sz="1400" b="1" dirty="0">
                <a:latin typeface="Arial" panose="020B0604020202020204" pitchFamily="34" charset="0"/>
                <a:cs typeface="Arial" panose="020B0604020202020204" pitchFamily="34" charset="0"/>
              </a:rPr>
              <a:t> MRSEC </a:t>
            </a:r>
          </a:p>
          <a:p>
            <a:r>
              <a:rPr lang="en-US" sz="1400" b="1" dirty="0">
                <a:latin typeface="Arial" panose="020B0604020202020204" pitchFamily="34" charset="0"/>
                <a:cs typeface="Arial" panose="020B0604020202020204" pitchFamily="34" charset="0"/>
              </a:rPr>
              <a:t>DMR-2011876</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274644" y="847691"/>
            <a:ext cx="6917356" cy="338554"/>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Simranjeet Singh (CMU), Jyoti Katoch (CMU), Jinwoo Hwang (OSU)</a:t>
            </a:r>
          </a:p>
        </p:txBody>
      </p:sp>
      <p:sp>
        <p:nvSpPr>
          <p:cNvPr id="11" name="Text Box 28" descr="Enabled by the special crystal symmetry in WTe2 and its unique physical consequences, as well as atomically sharp interface.&#10;&#10;">
            <a:extLst>
              <a:ext uri="{FF2B5EF4-FFF2-40B4-BE49-F238E27FC236}">
                <a16:creationId xmlns:a16="http://schemas.microsoft.com/office/drawing/2014/main" id="{497B452A-7E74-750D-1BF9-14450F9B5C39}"/>
              </a:ext>
            </a:extLst>
          </p:cNvPr>
          <p:cNvSpPr txBox="1">
            <a:spLocks noChangeArrowheads="1"/>
          </p:cNvSpPr>
          <p:nvPr/>
        </p:nvSpPr>
        <p:spPr bwMode="auto">
          <a:xfrm>
            <a:off x="165747" y="1028931"/>
            <a:ext cx="5729958"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dirty="0"/>
              <a:t>Unconventional unidirectional magnetoresistance in heterostructures of a topological semimetal and a ferromagnet</a:t>
            </a:r>
          </a:p>
          <a:p>
            <a:pPr eaLnBrk="1" hangingPunct="1"/>
            <a:endParaRPr lang="en-US" sz="1400" dirty="0"/>
          </a:p>
          <a:p>
            <a:pPr eaLnBrk="1" hangingPunct="1"/>
            <a:r>
              <a:rPr lang="en-US" sz="1400" dirty="0"/>
              <a:t>Currently, spin-orbit torque based two-terminal magnetic memory device, like commercially available magnetic-tunnel-junction-based magnetic memory devices, is missing due to the lack of identified magnetoresistance phenomena to distinguish the up and down states of a perpendicular polarized magnet in bilayer heterostructure.</a:t>
            </a:r>
          </a:p>
          <a:p>
            <a:pPr eaLnBrk="1" hangingPunct="1"/>
            <a:endParaRPr lang="en-US" sz="1400" dirty="0"/>
          </a:p>
          <a:p>
            <a:pPr marL="285750" indent="-285750" eaLnBrk="1" hangingPunct="1">
              <a:buFont typeface="Arial" panose="020B0604020202020204" pitchFamily="34" charset="0"/>
              <a:buChar char="•"/>
            </a:pPr>
            <a:r>
              <a:rPr lang="en-US" sz="1400" dirty="0"/>
              <a:t>Unidirectional magnetoresistance (UMR) is a change in the longitudinal resistance of a heterostructure, composed of a spin-source material and a magnetic layer, due to magnetization reversal and its interaction with non-equilibrium spin accumulation.</a:t>
            </a:r>
          </a:p>
          <a:p>
            <a:pPr marL="285750" indent="-285750" eaLnBrk="1" hangingPunct="1">
              <a:buFont typeface="Arial" panose="020B0604020202020204" pitchFamily="34" charset="0"/>
              <a:buChar char="•"/>
            </a:pPr>
            <a:endParaRPr lang="en-US" sz="1400" dirty="0"/>
          </a:p>
          <a:p>
            <a:pPr marL="285750" indent="-285750" eaLnBrk="1" hangingPunct="1">
              <a:buFont typeface="Arial" panose="020B0604020202020204" pitchFamily="34" charset="0"/>
              <a:buChar char="•"/>
            </a:pPr>
            <a:r>
              <a:rPr lang="en-US" sz="1400" dirty="0"/>
              <a:t>Atomically clean bilayer heterostructures consisting of a low-symmetry semimetal (</a:t>
            </a:r>
            <a:r>
              <a:rPr lang="en-US" sz="1400"/>
              <a:t>WTe</a:t>
            </a:r>
            <a:r>
              <a:rPr lang="en-US" sz="1400" baseline="-25000"/>
              <a:t>2</a:t>
            </a:r>
            <a:r>
              <a:rPr lang="en-US" sz="1400"/>
              <a:t>) and </a:t>
            </a:r>
            <a:r>
              <a:rPr lang="en-US" sz="1400" dirty="0"/>
              <a:t>a ferromagnetic semiconductor (Cr</a:t>
            </a:r>
            <a:r>
              <a:rPr lang="en-US" sz="1400" baseline="-25000" dirty="0"/>
              <a:t>2</a:t>
            </a:r>
            <a:r>
              <a:rPr lang="en-US" sz="1400" dirty="0"/>
              <a:t>Ge</a:t>
            </a:r>
            <a:r>
              <a:rPr lang="en-US" sz="1400" baseline="-25000" dirty="0"/>
              <a:t>2</a:t>
            </a:r>
            <a:r>
              <a:rPr lang="en-US" sz="1400" dirty="0"/>
              <a:t>Te</a:t>
            </a:r>
            <a:r>
              <a:rPr lang="en-US" sz="1400" baseline="-25000" dirty="0"/>
              <a:t>6</a:t>
            </a:r>
            <a:r>
              <a:rPr lang="en-US" sz="1400" dirty="0"/>
              <a:t>, CGT) was employed.</a:t>
            </a:r>
          </a:p>
          <a:p>
            <a:pPr marL="285750" indent="-285750" eaLnBrk="1" hangingPunct="1">
              <a:buFont typeface="Arial" panose="020B0604020202020204" pitchFamily="34" charset="0"/>
              <a:buChar char="•"/>
            </a:pPr>
            <a:endParaRPr lang="en-US" sz="1400" dirty="0"/>
          </a:p>
          <a:p>
            <a:pPr marL="285750" indent="-285750" eaLnBrk="1" hangingPunct="1">
              <a:buFont typeface="Arial" panose="020B0604020202020204" pitchFamily="34" charset="0"/>
              <a:buChar char="•"/>
            </a:pPr>
            <a:r>
              <a:rPr lang="en-US" sz="1400" dirty="0"/>
              <a:t>Unconventional UMR originates from the interplay of crystal symmetry-breaking in WTe</a:t>
            </a:r>
            <a:r>
              <a:rPr lang="en-US" sz="1400" baseline="-25000" dirty="0"/>
              <a:t>2</a:t>
            </a:r>
            <a:r>
              <a:rPr lang="en-US" sz="1400" dirty="0"/>
              <a:t> and magnetic exchange interaction across the WTe</a:t>
            </a:r>
            <a:r>
              <a:rPr lang="en-US" sz="1400" baseline="-25000" dirty="0"/>
              <a:t>2</a:t>
            </a:r>
            <a:r>
              <a:rPr lang="en-US" sz="1400" dirty="0"/>
              <a:t>/CGT interface.</a:t>
            </a:r>
          </a:p>
          <a:p>
            <a:pPr marL="285750" indent="-285750" eaLnBrk="1" hangingPunct="1">
              <a:buFont typeface="Arial" panose="020B0604020202020204" pitchFamily="34" charset="0"/>
              <a:buChar char="•"/>
            </a:pPr>
            <a:endParaRPr lang="en-US" sz="1400" dirty="0"/>
          </a:p>
          <a:p>
            <a:pPr marL="285750" indent="-285750" eaLnBrk="1" hangingPunct="1">
              <a:buFont typeface="Arial" panose="020B0604020202020204" pitchFamily="34" charset="0"/>
              <a:buChar char="•"/>
            </a:pPr>
            <a:r>
              <a:rPr lang="en-US" sz="1400" dirty="0"/>
              <a:t>This work was published in Kao et al., </a:t>
            </a:r>
            <a:r>
              <a:rPr lang="en-US" sz="1400" i="1" dirty="0"/>
              <a:t>Nature Materials </a:t>
            </a:r>
            <a:r>
              <a:rPr lang="en-US" sz="1400" dirty="0"/>
              <a:t>in March 2025.</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6296296" y="1311061"/>
            <a:ext cx="5230684" cy="469668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4"/>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pic>
        <p:nvPicPr>
          <p:cNvPr id="3" name="Picture 2" descr=" (b) Left: Generation of nonequilibrium spin accumulation with an out-of-plane spin polarization (𝝈_𝒛), when a charge current (𝐽) is applied along the a-axis of WTe2. Right: Concept of unconventional UMR in heterostructures, i.e., change of longitudinal resistance (𝑅_𝑈𝑀𝑅) depending on the relative orientation of out-of-plane magnetization (𝒎_𝒛) and spin polarization (𝝈_𝒛).&#10;">
            <a:extLst>
              <a:ext uri="{FF2B5EF4-FFF2-40B4-BE49-F238E27FC236}">
                <a16:creationId xmlns:a16="http://schemas.microsoft.com/office/drawing/2014/main" id="{88535DC6-3114-F2C6-6B8E-5ACA63A42EFC}"/>
              </a:ext>
            </a:extLst>
          </p:cNvPr>
          <p:cNvPicPr>
            <a:picLocks noChangeAspect="1"/>
          </p:cNvPicPr>
          <p:nvPr/>
        </p:nvPicPr>
        <p:blipFill>
          <a:blip r:embed="rId5"/>
          <a:srcRect b="10235"/>
          <a:stretch/>
        </p:blipFill>
        <p:spPr>
          <a:xfrm>
            <a:off x="6389415" y="3432516"/>
            <a:ext cx="2407113" cy="875304"/>
          </a:xfrm>
          <a:prstGeom prst="rect">
            <a:avLst/>
          </a:prstGeom>
        </p:spPr>
      </p:pic>
      <p:pic>
        <p:nvPicPr>
          <p:cNvPr id="7" name="Picture 6" descr="A schematic showing the measurement configuration to read the out-of-plane magnetic state of CGT employing 2-point longitudinal resistance (𝑅_𝑥𝑥).&#10;">
            <a:extLst>
              <a:ext uri="{FF2B5EF4-FFF2-40B4-BE49-F238E27FC236}">
                <a16:creationId xmlns:a16="http://schemas.microsoft.com/office/drawing/2014/main" id="{C304476A-28A9-2795-E38F-C7A0CA604FA9}"/>
              </a:ext>
            </a:extLst>
          </p:cNvPr>
          <p:cNvPicPr>
            <a:picLocks noChangeAspect="1"/>
          </p:cNvPicPr>
          <p:nvPr/>
        </p:nvPicPr>
        <p:blipFill>
          <a:blip r:embed="rId6"/>
          <a:stretch>
            <a:fillRect/>
          </a:stretch>
        </p:blipFill>
        <p:spPr>
          <a:xfrm>
            <a:off x="9181639" y="1506525"/>
            <a:ext cx="2026488" cy="699621"/>
          </a:xfrm>
          <a:prstGeom prst="rect">
            <a:avLst/>
          </a:prstGeom>
        </p:spPr>
      </p:pic>
      <p:pic>
        <p:nvPicPr>
          <p:cNvPr id="8" name="Picture 7" descr="UMR signal measured with +/- current. The step-like change in 2-point 𝑅_𝑥𝑥  is due to UMR switching sign when the current is reversed, with symmetric and antisymmetric components shown (lower panel).&#10;">
            <a:extLst>
              <a:ext uri="{FF2B5EF4-FFF2-40B4-BE49-F238E27FC236}">
                <a16:creationId xmlns:a16="http://schemas.microsoft.com/office/drawing/2014/main" id="{C91D35A3-0571-AF16-B69D-6583038625CB}"/>
              </a:ext>
            </a:extLst>
          </p:cNvPr>
          <p:cNvPicPr>
            <a:picLocks noChangeAspect="1"/>
          </p:cNvPicPr>
          <p:nvPr/>
        </p:nvPicPr>
        <p:blipFill>
          <a:blip r:embed="rId7"/>
          <a:stretch>
            <a:fillRect/>
          </a:stretch>
        </p:blipFill>
        <p:spPr>
          <a:xfrm>
            <a:off x="9100808" y="2425155"/>
            <a:ext cx="2047114" cy="1791225"/>
          </a:xfrm>
          <a:prstGeom prst="rect">
            <a:avLst/>
          </a:prstGeom>
        </p:spPr>
      </p:pic>
      <p:pic>
        <p:nvPicPr>
          <p:cNvPr id="12" name="Picture 11" descr="(a) Atomically clean WTe2/CGT interface.&#10;">
            <a:extLst>
              <a:ext uri="{FF2B5EF4-FFF2-40B4-BE49-F238E27FC236}">
                <a16:creationId xmlns:a16="http://schemas.microsoft.com/office/drawing/2014/main" id="{321A13D8-DA32-C7E8-E4A1-94BE57DF6BB5}"/>
              </a:ext>
            </a:extLst>
          </p:cNvPr>
          <p:cNvPicPr>
            <a:picLocks noChangeAspect="1"/>
          </p:cNvPicPr>
          <p:nvPr/>
        </p:nvPicPr>
        <p:blipFill>
          <a:blip r:embed="rId8"/>
          <a:stretch>
            <a:fillRect/>
          </a:stretch>
        </p:blipFill>
        <p:spPr>
          <a:xfrm>
            <a:off x="6537569" y="1426527"/>
            <a:ext cx="2359254" cy="1938548"/>
          </a:xfrm>
          <a:prstGeom prst="rect">
            <a:avLst/>
          </a:prstGeom>
        </p:spPr>
      </p:pic>
      <p:sp>
        <p:nvSpPr>
          <p:cNvPr id="14" name="TextBox 13">
            <a:extLst>
              <a:ext uri="{FF2B5EF4-FFF2-40B4-BE49-F238E27FC236}">
                <a16:creationId xmlns:a16="http://schemas.microsoft.com/office/drawing/2014/main" id="{6DAC9AFC-0D2A-A5CC-B0F4-46DD7D313AAC}"/>
              </a:ext>
            </a:extLst>
          </p:cNvPr>
          <p:cNvSpPr txBox="1"/>
          <p:nvPr/>
        </p:nvSpPr>
        <p:spPr>
          <a:xfrm>
            <a:off x="6255016" y="1287855"/>
            <a:ext cx="475488" cy="276999"/>
          </a:xfrm>
          <a:prstGeom prst="rect">
            <a:avLst/>
          </a:prstGeom>
          <a:noFill/>
        </p:spPr>
        <p:txBody>
          <a:bodyPr wrap="square" rtlCol="0">
            <a:spAutoFit/>
          </a:bodyPr>
          <a:lstStyle/>
          <a:p>
            <a:r>
              <a:rPr lang="en-US" sz="1200" b="1" dirty="0"/>
              <a:t>(a)</a:t>
            </a:r>
          </a:p>
        </p:txBody>
      </p:sp>
      <p:sp>
        <p:nvSpPr>
          <p:cNvPr id="15" name="TextBox 14">
            <a:extLst>
              <a:ext uri="{FF2B5EF4-FFF2-40B4-BE49-F238E27FC236}">
                <a16:creationId xmlns:a16="http://schemas.microsoft.com/office/drawing/2014/main" id="{0C34630D-11A6-CB49-4B4C-739263AC4A14}"/>
              </a:ext>
            </a:extLst>
          </p:cNvPr>
          <p:cNvSpPr txBox="1"/>
          <p:nvPr/>
        </p:nvSpPr>
        <p:spPr>
          <a:xfrm>
            <a:off x="6255016" y="3320768"/>
            <a:ext cx="475488" cy="276999"/>
          </a:xfrm>
          <a:prstGeom prst="rect">
            <a:avLst/>
          </a:prstGeom>
          <a:noFill/>
        </p:spPr>
        <p:txBody>
          <a:bodyPr wrap="square" rtlCol="0">
            <a:spAutoFit/>
          </a:bodyPr>
          <a:lstStyle/>
          <a:p>
            <a:r>
              <a:rPr lang="en-US" sz="1200" b="1" dirty="0"/>
              <a:t>(b)</a:t>
            </a:r>
          </a:p>
        </p:txBody>
      </p:sp>
      <p:sp>
        <p:nvSpPr>
          <p:cNvPr id="16" name="TextBox 15">
            <a:extLst>
              <a:ext uri="{FF2B5EF4-FFF2-40B4-BE49-F238E27FC236}">
                <a16:creationId xmlns:a16="http://schemas.microsoft.com/office/drawing/2014/main" id="{3FE785E3-806F-7D81-E6FA-C732CC4DF6AA}"/>
              </a:ext>
            </a:extLst>
          </p:cNvPr>
          <p:cNvSpPr txBox="1"/>
          <p:nvPr/>
        </p:nvSpPr>
        <p:spPr>
          <a:xfrm>
            <a:off x="8963048" y="1316141"/>
            <a:ext cx="475488" cy="276999"/>
          </a:xfrm>
          <a:prstGeom prst="rect">
            <a:avLst/>
          </a:prstGeom>
          <a:noFill/>
        </p:spPr>
        <p:txBody>
          <a:bodyPr wrap="square" rtlCol="0">
            <a:spAutoFit/>
          </a:bodyPr>
          <a:lstStyle/>
          <a:p>
            <a:r>
              <a:rPr lang="en-US" sz="1200" b="1" dirty="0"/>
              <a:t>(c)</a:t>
            </a:r>
          </a:p>
        </p:txBody>
      </p:sp>
      <p:sp>
        <p:nvSpPr>
          <p:cNvPr id="17" name="TextBox 16">
            <a:extLst>
              <a:ext uri="{FF2B5EF4-FFF2-40B4-BE49-F238E27FC236}">
                <a16:creationId xmlns:a16="http://schemas.microsoft.com/office/drawing/2014/main" id="{25436E0B-C48D-63D8-4038-1809DE36B8BF}"/>
              </a:ext>
            </a:extLst>
          </p:cNvPr>
          <p:cNvSpPr txBox="1"/>
          <p:nvPr/>
        </p:nvSpPr>
        <p:spPr>
          <a:xfrm>
            <a:off x="8963048" y="2278404"/>
            <a:ext cx="475488" cy="276999"/>
          </a:xfrm>
          <a:prstGeom prst="rect">
            <a:avLst/>
          </a:prstGeom>
          <a:noFill/>
        </p:spPr>
        <p:txBody>
          <a:bodyPr wrap="square" rtlCol="0">
            <a:spAutoFit/>
          </a:bodyPr>
          <a:lstStyle/>
          <a:p>
            <a:r>
              <a:rPr lang="en-US" sz="1200" b="1" dirty="0"/>
              <a:t>(d)</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57712E1C5AE4429405F26ABF17B91A" ma:contentTypeVersion="18" ma:contentTypeDescription="Create a new document." ma:contentTypeScope="" ma:versionID="1742d46619a5eaf38794d44b456e5df9">
  <xsd:schema xmlns:xsd="http://www.w3.org/2001/XMLSchema" xmlns:xs="http://www.w3.org/2001/XMLSchema" xmlns:p="http://schemas.microsoft.com/office/2006/metadata/properties" xmlns:ns2="76367a35-a7d8-41b5-935b-36eed5c50725" xmlns:ns3="c4de5d75-1582-4e67-b568-abc7a441431a" targetNamespace="http://schemas.microsoft.com/office/2006/metadata/properties" ma:root="true" ma:fieldsID="5fc3fb32669ce23a199dddb25c47c871" ns2:_="" ns3:_="">
    <xsd:import namespace="76367a35-a7d8-41b5-935b-36eed5c50725"/>
    <xsd:import namespace="c4de5d75-1582-4e67-b568-abc7a441431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367a35-a7d8-41b5-935b-36eed5c507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b434354-605c-4a24-9fd5-b21458dd13e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4de5d75-1582-4e67-b568-abc7a441431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49de467-37aa-4c80-9f3d-54aa11f54e30}" ma:internalName="TaxCatchAll" ma:showField="CatchAllData" ma:web="c4de5d75-1582-4e67-b568-abc7a441431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4de5d75-1582-4e67-b568-abc7a441431a" xsi:nil="true"/>
    <lcf76f155ced4ddcb4097134ff3c332f xmlns="76367a35-a7d8-41b5-935b-36eed5c5072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14DDD1-95B9-4A9D-9714-8E88EB29DA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367a35-a7d8-41b5-935b-36eed5c50725"/>
    <ds:schemaRef ds:uri="c4de5d75-1582-4e67-b568-abc7a44143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2DD6EB-1CB5-48B1-A7F7-DA556ECB6B74}">
  <ds:schemaRefs>
    <ds:schemaRef ds:uri="http://purl.org/dc/dcmitype/"/>
    <ds:schemaRef ds:uri="http://schemas.microsoft.com/office/2006/documentManagement/types"/>
    <ds:schemaRef ds:uri="http://purl.org/dc/terms/"/>
    <ds:schemaRef ds:uri="http://schemas.microsoft.com/office/infopath/2007/PartnerControls"/>
    <ds:schemaRef ds:uri="http://schemas.microsoft.com/office/2006/metadata/properties"/>
    <ds:schemaRef ds:uri="http://schemas.openxmlformats.org/package/2006/metadata/core-properties"/>
    <ds:schemaRef ds:uri="76367a35-a7d8-41b5-935b-36eed5c50725"/>
    <ds:schemaRef ds:uri="c4de5d75-1582-4e67-b568-abc7a441431a"/>
    <ds:schemaRef ds:uri="http://www.w3.org/XML/1998/namespace"/>
    <ds:schemaRef ds:uri="http://purl.org/dc/elements/1.1/"/>
  </ds:schemaRefs>
</ds:datastoreItem>
</file>

<file path=customXml/itemProps3.xml><?xml version="1.0" encoding="utf-8"?>
<ds:datastoreItem xmlns:ds="http://schemas.openxmlformats.org/officeDocument/2006/customXml" ds:itemID="{2FEDD1AA-D397-487E-8126-7B5DD28848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3201</TotalTime>
  <Words>605</Words>
  <Application>Microsoft Macintosh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Calibri</vt:lpstr>
      <vt:lpstr>Calibri Light</vt:lpstr>
      <vt:lpstr>Cambria Math</vt:lpstr>
      <vt:lpstr>GraphikNaturel-Medium</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Goldberger, Joshua</cp:lastModifiedBy>
  <cp:revision>290</cp:revision>
  <cp:lastPrinted>2018-03-20T12:31:18Z</cp:lastPrinted>
  <dcterms:created xsi:type="dcterms:W3CDTF">2017-10-05T17:34:54Z</dcterms:created>
  <dcterms:modified xsi:type="dcterms:W3CDTF">2025-04-21T13:00:28Z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0x010100E957712E1C5AE4429405F26ABF17B91A</vt:lpwstr>
  </property>
  <property fmtid="{D5CDD505-2E9C-101B-9397-08002B2CF9AE}" pid="5" name="MediaServiceImageTags">
    <vt:lpwstr/>
  </property>
</Properties>
</file>