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2640"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2EEF3E-2416-7B43-9EB0-D7A859633DF4}" v="13" dt="2025-04-21T13:05:19.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8" autoAdjust="0"/>
    <p:restoredTop sz="77877" autoAdjust="0"/>
  </p:normalViewPr>
  <p:slideViewPr>
    <p:cSldViewPr snapToGrid="0" snapToObjects="1">
      <p:cViewPr varScale="1">
        <p:scale>
          <a:sx n="97" d="100"/>
          <a:sy n="97" d="100"/>
        </p:scale>
        <p:origin x="1896" y="200"/>
      </p:cViewPr>
      <p:guideLst/>
    </p:cSldViewPr>
  </p:slideViewPr>
  <p:notesTextViewPr>
    <p:cViewPr>
      <p:scale>
        <a:sx n="3" d="2"/>
        <a:sy n="3" d="2"/>
      </p:scale>
      <p:origin x="0" y="-8"/>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ge, Rachel" userId="e6771db7-8f41-45f1-8820-a21cdd5fc203" providerId="ADAL" clId="{C95E2F0B-F3CC-4C4C-ABC4-E510ED3D1847}"/>
    <pc:docChg chg="undo custSel delSld modSld">
      <pc:chgData name="Page, Rachel" userId="e6771db7-8f41-45f1-8820-a21cdd5fc203" providerId="ADAL" clId="{C95E2F0B-F3CC-4C4C-ABC4-E510ED3D1847}" dt="2025-04-15T18:33:37.446" v="201" actId="121"/>
      <pc:docMkLst>
        <pc:docMk/>
      </pc:docMkLst>
      <pc:sldChg chg="modSp mod">
        <pc:chgData name="Page, Rachel" userId="e6771db7-8f41-45f1-8820-a21cdd5fc203" providerId="ADAL" clId="{C95E2F0B-F3CC-4C4C-ABC4-E510ED3D1847}" dt="2025-04-15T18:33:37.446" v="201" actId="121"/>
        <pc:sldMkLst>
          <pc:docMk/>
          <pc:sldMk cId="726606142" sldId="2640"/>
        </pc:sldMkLst>
        <pc:spChg chg="mod">
          <ac:chgData name="Page, Rachel" userId="e6771db7-8f41-45f1-8820-a21cdd5fc203" providerId="ADAL" clId="{C95E2F0B-F3CC-4C4C-ABC4-E510ED3D1847}" dt="2025-04-15T18:32:57.243" v="72" actId="20577"/>
          <ac:spMkLst>
            <pc:docMk/>
            <pc:sldMk cId="726606142" sldId="2640"/>
            <ac:spMk id="5" creationId="{6E5E0F8E-10EE-7EC0-A0FE-DA915C839DF0}"/>
          </ac:spMkLst>
        </pc:spChg>
        <pc:spChg chg="mod">
          <ac:chgData name="Page, Rachel" userId="e6771db7-8f41-45f1-8820-a21cdd5fc203" providerId="ADAL" clId="{C95E2F0B-F3CC-4C4C-ABC4-E510ED3D1847}" dt="2025-04-15T18:30:45.072" v="33" actId="6549"/>
          <ac:spMkLst>
            <pc:docMk/>
            <pc:sldMk cId="726606142" sldId="2640"/>
            <ac:spMk id="8" creationId="{192A9518-82D2-765C-E528-B7E4868FDD82}"/>
          </ac:spMkLst>
        </pc:spChg>
        <pc:spChg chg="mod">
          <ac:chgData name="Page, Rachel" userId="e6771db7-8f41-45f1-8820-a21cdd5fc203" providerId="ADAL" clId="{C95E2F0B-F3CC-4C4C-ABC4-E510ED3D1847}" dt="2025-04-15T18:33:37.446" v="201" actId="121"/>
          <ac:spMkLst>
            <pc:docMk/>
            <pc:sldMk cId="726606142" sldId="2640"/>
            <ac:spMk id="10" creationId="{AF9084D0-954E-AFCE-5992-43057CCF09D0}"/>
          </ac:spMkLst>
        </pc:spChg>
        <pc:spChg chg="mod">
          <ac:chgData name="Page, Rachel" userId="e6771db7-8f41-45f1-8820-a21cdd5fc203" providerId="ADAL" clId="{C95E2F0B-F3CC-4C4C-ABC4-E510ED3D1847}" dt="2025-04-15T18:32:08.800" v="68" actId="2711"/>
          <ac:spMkLst>
            <pc:docMk/>
            <pc:sldMk cId="726606142" sldId="2640"/>
            <ac:spMk id="12" creationId="{D35DB28A-3857-2C4D-CF35-CCE8B4C1A36E}"/>
          </ac:spMkLst>
        </pc:spChg>
        <pc:picChg chg="mod">
          <ac:chgData name="Page, Rachel" userId="e6771db7-8f41-45f1-8820-a21cdd5fc203" providerId="ADAL" clId="{C95E2F0B-F3CC-4C4C-ABC4-E510ED3D1847}" dt="2025-04-15T18:31:17.861" v="60" actId="962"/>
          <ac:picMkLst>
            <pc:docMk/>
            <pc:sldMk cId="726606142" sldId="2640"/>
            <ac:picMk id="2" creationId="{F53AA482-9906-E4D2-F86A-680EA54FC05A}"/>
          </ac:picMkLst>
        </pc:picChg>
        <pc:picChg chg="mod">
          <ac:chgData name="Page, Rachel" userId="e6771db7-8f41-45f1-8820-a21cdd5fc203" providerId="ADAL" clId="{C95E2F0B-F3CC-4C4C-ABC4-E510ED3D1847}" dt="2025-04-15T18:31:41.211" v="66" actId="962"/>
          <ac:picMkLst>
            <pc:docMk/>
            <pc:sldMk cId="726606142" sldId="2640"/>
            <ac:picMk id="3" creationId="{4CCA7C85-5C90-E561-7D89-E6D4373FA7AE}"/>
          </ac:picMkLst>
        </pc:picChg>
      </pc:sldChg>
      <pc:sldChg chg="del">
        <pc:chgData name="Page, Rachel" userId="e6771db7-8f41-45f1-8820-a21cdd5fc203" providerId="ADAL" clId="{C95E2F0B-F3CC-4C4C-ABC4-E510ED3D1847}" dt="2025-04-15T18:29:51.095" v="0" actId="47"/>
        <pc:sldMkLst>
          <pc:docMk/>
          <pc:sldMk cId="1509251025" sldId="2641"/>
        </pc:sldMkLst>
      </pc:sldChg>
    </pc:docChg>
  </pc:docChgLst>
  <pc:docChgLst>
    <pc:chgData name="Goldberger, Joshua" userId="7ff7077f-28b9-4069-ae98-ca903e4cc8e8" providerId="ADAL" clId="{B22EEF3E-2416-7B43-9EB0-D7A859633DF4}"/>
    <pc:docChg chg="undo custSel modSld">
      <pc:chgData name="Goldberger, Joshua" userId="7ff7077f-28b9-4069-ae98-ca903e4cc8e8" providerId="ADAL" clId="{B22EEF3E-2416-7B43-9EB0-D7A859633DF4}" dt="2025-04-21T13:05:55.346" v="207" actId="20577"/>
      <pc:docMkLst>
        <pc:docMk/>
      </pc:docMkLst>
      <pc:sldChg chg="modSp mod">
        <pc:chgData name="Goldberger, Joshua" userId="7ff7077f-28b9-4069-ae98-ca903e4cc8e8" providerId="ADAL" clId="{B22EEF3E-2416-7B43-9EB0-D7A859633DF4}" dt="2025-04-21T13:05:55.346" v="207" actId="20577"/>
        <pc:sldMkLst>
          <pc:docMk/>
          <pc:sldMk cId="726606142" sldId="2640"/>
        </pc:sldMkLst>
        <pc:spChg chg="mod">
          <ac:chgData name="Goldberger, Joshua" userId="7ff7077f-28b9-4069-ae98-ca903e4cc8e8" providerId="ADAL" clId="{B22EEF3E-2416-7B43-9EB0-D7A859633DF4}" dt="2025-04-21T13:05:55.346" v="207" actId="20577"/>
          <ac:spMkLst>
            <pc:docMk/>
            <pc:sldMk cId="726606142" sldId="2640"/>
            <ac:spMk id="8" creationId="{192A9518-82D2-765C-E528-B7E4868FDD82}"/>
          </ac:spMkLst>
        </pc:spChg>
        <pc:spChg chg="mod">
          <ac:chgData name="Goldberger, Joshua" userId="7ff7077f-28b9-4069-ae98-ca903e4cc8e8" providerId="ADAL" clId="{B22EEF3E-2416-7B43-9EB0-D7A859633DF4}" dt="2025-04-21T13:04:30.969" v="177" actId="14100"/>
          <ac:spMkLst>
            <pc:docMk/>
            <pc:sldMk cId="726606142" sldId="2640"/>
            <ac:spMk id="10" creationId="{AF9084D0-954E-AFCE-5992-43057CCF09D0}"/>
          </ac:spMkLst>
        </pc:spChg>
        <pc:spChg chg="mod">
          <ac:chgData name="Goldberger, Joshua" userId="7ff7077f-28b9-4069-ae98-ca903e4cc8e8" providerId="ADAL" clId="{B22EEF3E-2416-7B43-9EB0-D7A859633DF4}" dt="2025-04-21T13:05:40.555" v="199" actId="20577"/>
          <ac:spMkLst>
            <pc:docMk/>
            <pc:sldMk cId="726606142" sldId="2640"/>
            <ac:spMk id="12" creationId="{D35DB28A-3857-2C4D-CF35-CCE8B4C1A36E}"/>
          </ac:spMkLst>
        </pc:spChg>
        <pc:picChg chg="mod">
          <ac:chgData name="Goldberger, Joshua" userId="7ff7077f-28b9-4069-ae98-ca903e4cc8e8" providerId="ADAL" clId="{B22EEF3E-2416-7B43-9EB0-D7A859633DF4}" dt="2025-04-21T13:05:33.706" v="197" actId="14100"/>
          <ac:picMkLst>
            <pc:docMk/>
            <pc:sldMk cId="726606142" sldId="2640"/>
            <ac:picMk id="4" creationId="{C0C594E5-70D1-55DE-8CC8-5CFC8D29722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4/21/25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4/21/25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78357-355B-1D6A-CB12-B1B448FD5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5BF17-8605-40C0-5B64-696221CF2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288EC-54F4-9BF3-69AD-54E972CA75F3}"/>
              </a:ext>
            </a:extLst>
          </p:cNvPr>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We have developed a new type of metal-organic framework which is a promising candidate for spin liquid physics based on the </a:t>
            </a:r>
            <a:r>
              <a:rPr lang="en-US" sz="1200" dirty="0" err="1">
                <a:solidFill>
                  <a:schemeClr val="tx1"/>
                </a:solidFill>
                <a:latin typeface="+mn-lt"/>
              </a:rPr>
              <a:t>Kitaev</a:t>
            </a:r>
            <a:r>
              <a:rPr lang="en-US" sz="1200" dirty="0">
                <a:solidFill>
                  <a:schemeClr val="tx1"/>
                </a:solidFill>
                <a:latin typeface="+mn-lt"/>
              </a:rPr>
              <a:t> honeycomb model. High-spin </a:t>
            </a:r>
            <a:r>
              <a:rPr lang="en-US" sz="1600" dirty="0"/>
              <a:t>d</a:t>
            </a:r>
            <a:r>
              <a:rPr lang="en-US" sz="1600" baseline="30000" dirty="0"/>
              <a:t>7</a:t>
            </a:r>
            <a:r>
              <a:rPr lang="en-US" sz="1600" dirty="0"/>
              <a:t> Co</a:t>
            </a:r>
            <a:r>
              <a:rPr lang="en-US" sz="1600" baseline="30000" dirty="0"/>
              <a:t>2+</a:t>
            </a:r>
            <a:r>
              <a:rPr lang="en-US" sz="1600" dirty="0"/>
              <a:t> ion have pseudospin-1/2 ground-state doublets that act as </a:t>
            </a:r>
            <a:r>
              <a:rPr lang="en-US" sz="1600" dirty="0" err="1"/>
              <a:t>Kitaev</a:t>
            </a:r>
            <a:r>
              <a:rPr lang="en-US" sz="1600" dirty="0"/>
              <a:t> spins. We develop the use of 2,5-dihydroxy-1,4-benzoquinone (X</a:t>
            </a:r>
            <a:r>
              <a:rPr lang="en-US" sz="1600" baseline="-25000" dirty="0"/>
              <a:t>2</a:t>
            </a:r>
            <a:r>
              <a:rPr lang="en-US" sz="1600" dirty="0"/>
              <a:t>dhbq, X = Cl, Br, H) as the linkers. Different choices of X yield different strength of the magnetic interaction. The benzoquinone-based linkers not only provide two separate </a:t>
            </a:r>
            <a:r>
              <a:rPr lang="en-US" sz="1600" dirty="0" err="1"/>
              <a:t>superexchange</a:t>
            </a:r>
            <a:r>
              <a:rPr lang="en-US" sz="1600" dirty="0"/>
              <a:t> pathways that create bond-dependent frustrated interactions but also allow for chemical tunability to mediate magnetic coupling.</a:t>
            </a:r>
            <a:endParaRPr lang="en-US" sz="1200"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solidFill>
                  <a:schemeClr val="tx1"/>
                </a:solidFill>
                <a:latin typeface="+mn-lt"/>
              </a:rPr>
              <a:t>This material represents a new and highly-tunable platform for realizing the </a:t>
            </a:r>
            <a:r>
              <a:rPr lang="en-US" sz="1200" dirty="0" err="1">
                <a:solidFill>
                  <a:schemeClr val="tx1"/>
                </a:solidFill>
                <a:latin typeface="+mn-lt"/>
              </a:rPr>
              <a:t>Kitaev</a:t>
            </a:r>
            <a:r>
              <a:rPr lang="en-US" sz="1200" dirty="0">
                <a:solidFill>
                  <a:schemeClr val="tx1"/>
                </a:solidFill>
                <a:latin typeface="+mn-lt"/>
              </a:rPr>
              <a:t> model of spin liquid physics, which is a prominent goal of modern quantum condensed matter physics. All measurements so far are consistent with frustrated interactions that produce fractionalized excitations.</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Our IRG aims to identify and realize new physics at the intersection of topology and magnetism. The fractionalized excitations in the </a:t>
            </a:r>
            <a:r>
              <a:rPr lang="en-US" sz="1200" dirty="0" err="1">
                <a:solidFill>
                  <a:schemeClr val="tx1"/>
                </a:solidFill>
                <a:latin typeface="+mn-lt"/>
              </a:rPr>
              <a:t>Kitaev</a:t>
            </a:r>
            <a:r>
              <a:rPr lang="en-US" sz="1200" dirty="0">
                <a:solidFill>
                  <a:schemeClr val="tx1"/>
                </a:solidFill>
                <a:latin typeface="+mn-lt"/>
              </a:rPr>
              <a:t> model are fundamentally topological in nature, and providing a sharp and tunable realization of the </a:t>
            </a:r>
            <a:r>
              <a:rPr lang="en-US" sz="1200" dirty="0" err="1">
                <a:solidFill>
                  <a:schemeClr val="tx1"/>
                </a:solidFill>
                <a:latin typeface="+mn-lt"/>
              </a:rPr>
              <a:t>Kitaev</a:t>
            </a:r>
            <a:r>
              <a:rPr lang="en-US" sz="1200" dirty="0">
                <a:solidFill>
                  <a:schemeClr val="tx1"/>
                </a:solidFill>
                <a:latin typeface="+mn-lt"/>
              </a:rPr>
              <a:t> model would be a major achievement in physics and materials science.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dirty="0" err="1">
                <a:effectLst/>
                <a:latin typeface="Times New Roman" panose="02020603050405020304" pitchFamily="18" charset="0"/>
                <a:ea typeface="SimSun" panose="02010600030101010101" pitchFamily="2" charset="-122"/>
              </a:rPr>
              <a:t>Songwei</a:t>
            </a:r>
            <a:r>
              <a:rPr lang="en-US" sz="1200" dirty="0">
                <a:effectLst/>
                <a:latin typeface="Times New Roman" panose="02020603050405020304" pitchFamily="18" charset="0"/>
                <a:ea typeface="SimSun" panose="02010600030101010101" pitchFamily="2" charset="-122"/>
              </a:rPr>
              <a:t> Zhang, Xu Yang, Brandi L. Wooten, Rabindranath Bag, Lalit Yadav, Curtis E Moore, </a:t>
            </a:r>
            <a:r>
              <a:rPr lang="en-US" sz="1200" dirty="0" err="1">
                <a:effectLst/>
                <a:latin typeface="Times New Roman" panose="02020603050405020304" pitchFamily="18" charset="0"/>
                <a:ea typeface="SimSun" panose="02010600030101010101" pitchFamily="2" charset="-122"/>
              </a:rPr>
              <a:t>Smrutimedha</a:t>
            </a:r>
            <a:r>
              <a:rPr lang="en-US" sz="1200" dirty="0">
                <a:effectLst/>
                <a:latin typeface="Times New Roman" panose="02020603050405020304" pitchFamily="18" charset="0"/>
                <a:ea typeface="SimSun" panose="02010600030101010101" pitchFamily="2" charset="-122"/>
              </a:rPr>
              <a:t> Parida, Nandini Trivedi*, Yuanming Lu*, Joseph P. </a:t>
            </a:r>
            <a:r>
              <a:rPr lang="en-US" sz="1200" dirty="0" err="1">
                <a:effectLst/>
                <a:latin typeface="Times New Roman" panose="02020603050405020304" pitchFamily="18" charset="0"/>
                <a:ea typeface="SimSun" panose="02010600030101010101" pitchFamily="2" charset="-122"/>
              </a:rPr>
              <a:t>Heremans</a:t>
            </a:r>
            <a:r>
              <a:rPr lang="en-US" sz="1200" dirty="0">
                <a:effectLst/>
                <a:latin typeface="Times New Roman" panose="02020603050405020304" pitchFamily="18" charset="0"/>
                <a:ea typeface="SimSun" panose="02010600030101010101" pitchFamily="2" charset="-122"/>
              </a:rPr>
              <a:t>*, Sara </a:t>
            </a:r>
            <a:r>
              <a:rPr lang="en-US" sz="1200" dirty="0" err="1">
                <a:effectLst/>
                <a:latin typeface="Times New Roman" panose="02020603050405020304" pitchFamily="18" charset="0"/>
                <a:ea typeface="SimSun" panose="02010600030101010101" pitchFamily="2" charset="-122"/>
              </a:rPr>
              <a:t>Haravifard</a:t>
            </a:r>
            <a:r>
              <a:rPr lang="en-US" sz="1200" dirty="0">
                <a:effectLst/>
                <a:latin typeface="Times New Roman" panose="02020603050405020304" pitchFamily="18" charset="0"/>
                <a:ea typeface="SimSun" panose="02010600030101010101" pitchFamily="2" charset="-122"/>
              </a:rPr>
              <a:t>*, </a:t>
            </a:r>
            <a:r>
              <a:rPr lang="en-US" sz="1200" dirty="0" err="1">
                <a:effectLst/>
                <a:latin typeface="Times New Roman" panose="02020603050405020304" pitchFamily="18" charset="0"/>
                <a:ea typeface="SimSun" panose="02010600030101010101" pitchFamily="2" charset="-122"/>
              </a:rPr>
              <a:t>Yiying</a:t>
            </a:r>
            <a:r>
              <a:rPr lang="en-US" sz="1200" dirty="0">
                <a:effectLst/>
                <a:latin typeface="Times New Roman" panose="02020603050405020304" pitchFamily="18" charset="0"/>
                <a:ea typeface="SimSun" panose="02010600030101010101" pitchFamily="2" charset="-122"/>
              </a:rPr>
              <a:t> Wu*. “Two-Dimensional Cobalt(II) Benzoquinone Frameworks for Putative </a:t>
            </a:r>
            <a:r>
              <a:rPr lang="en-US" sz="1200" dirty="0" err="1">
                <a:effectLst/>
                <a:latin typeface="Times New Roman" panose="02020603050405020304" pitchFamily="18" charset="0"/>
                <a:ea typeface="SimSun" panose="02010600030101010101" pitchFamily="2" charset="-122"/>
              </a:rPr>
              <a:t>Kitaev</a:t>
            </a:r>
            <a:r>
              <a:rPr lang="en-US" sz="1200" dirty="0">
                <a:effectLst/>
                <a:latin typeface="Times New Roman" panose="02020603050405020304" pitchFamily="18" charset="0"/>
                <a:ea typeface="SimSun" panose="02010600030101010101" pitchFamily="2" charset="-122"/>
              </a:rPr>
              <a:t> Quantum Spin Liquid Candidates.” </a:t>
            </a:r>
            <a:r>
              <a:rPr lang="en-US" sz="1200" i="1" dirty="0">
                <a:effectLst/>
                <a:latin typeface="Times New Roman" panose="02020603050405020304" pitchFamily="18" charset="0"/>
                <a:ea typeface="SimSun" panose="02010600030101010101" pitchFamily="2" charset="-122"/>
              </a:rPr>
              <a:t>J. Am. Chem. Soc.</a:t>
            </a:r>
            <a:r>
              <a:rPr lang="en-US" sz="1200" dirty="0">
                <a:effectLst/>
                <a:latin typeface="Times New Roman" panose="02020603050405020304" pitchFamily="18" charset="0"/>
                <a:ea typeface="SimSun" panose="02010600030101010101" pitchFamily="2" charset="-122"/>
              </a:rPr>
              <a:t> 2024, </a:t>
            </a:r>
            <a:r>
              <a:rPr lang="en-US" sz="1200" i="1" dirty="0">
                <a:effectLst/>
                <a:latin typeface="Times New Roman" panose="02020603050405020304" pitchFamily="18" charset="0"/>
                <a:ea typeface="SimSun" panose="02010600030101010101" pitchFamily="2" charset="-122"/>
              </a:rPr>
              <a:t>146</a:t>
            </a:r>
            <a:r>
              <a:rPr lang="en-US" sz="1200" dirty="0">
                <a:effectLst/>
                <a:latin typeface="Times New Roman" panose="02020603050405020304" pitchFamily="18" charset="0"/>
                <a:ea typeface="SimSun" panose="02010600030101010101" pitchFamily="2" charset="-122"/>
              </a:rPr>
              <a:t> (22), 15061–15069 (2024).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rPr>
              <a:t>DOI: https://</a:t>
            </a:r>
            <a:r>
              <a:rPr lang="en-US" sz="1200" dirty="0" err="1">
                <a:effectLst/>
                <a:latin typeface="Times New Roman" panose="02020603050405020304" pitchFamily="18" charset="0"/>
                <a:ea typeface="SimSun" panose="02010600030101010101" pitchFamily="2" charset="-122"/>
              </a:rPr>
              <a:t>doi.org</a:t>
            </a:r>
            <a:r>
              <a:rPr lang="en-US" sz="1200" dirty="0">
                <a:effectLst/>
                <a:latin typeface="Times New Roman" panose="02020603050405020304" pitchFamily="18" charset="0"/>
                <a:ea typeface="SimSun" panose="02010600030101010101" pitchFamily="2" charset="-122"/>
              </a:rPr>
              <a:t>/10.1021/jacs.3c14537</a:t>
            </a:r>
            <a:endParaRPr lang="en-US" sz="1200" b="0" dirty="0">
              <a:solidFill>
                <a:schemeClr val="tx1"/>
              </a:solidFill>
              <a:latin typeface="+mn-lt"/>
            </a:endParaRPr>
          </a:p>
          <a:p>
            <a:endParaRPr lang="en-US" dirty="0"/>
          </a:p>
        </p:txBody>
      </p:sp>
      <p:sp>
        <p:nvSpPr>
          <p:cNvPr id="4" name="Slide Number Placeholder 3">
            <a:extLst>
              <a:ext uri="{FF2B5EF4-FFF2-40B4-BE49-F238E27FC236}">
                <a16:creationId xmlns:a16="http://schemas.microsoft.com/office/drawing/2014/main" id="{17A82B51-B230-62A9-2B26-EF2D8F755BDF}"/>
              </a:ext>
            </a:extLst>
          </p:cNvPr>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469300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4/21/25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4/21/25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doi.org/10.1021/jacs.3c14537"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5E3C6-6ABB-BD26-3920-21FB2D82DB5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1AA1355-E293-E502-9620-13F1AF5D964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Co-based metal-organic frameworks as spin liquid candidates</a:t>
            </a:r>
          </a:p>
        </p:txBody>
      </p:sp>
      <p:sp>
        <p:nvSpPr>
          <p:cNvPr id="9" name="TextBox 8">
            <a:extLst>
              <a:ext uri="{FF2B5EF4-FFF2-40B4-BE49-F238E27FC236}">
                <a16:creationId xmlns:a16="http://schemas.microsoft.com/office/drawing/2014/main" id="{26A4DDEF-7E67-72B6-4678-647DC76E8DE1}"/>
              </a:ext>
            </a:extLst>
          </p:cNvPr>
          <p:cNvSpPr txBox="1"/>
          <p:nvPr/>
        </p:nvSpPr>
        <p:spPr>
          <a:xfrm>
            <a:off x="147781" y="200554"/>
            <a:ext cx="2815338"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Ohio State University MRSEC </a:t>
            </a:r>
          </a:p>
          <a:p>
            <a:r>
              <a:rPr lang="en-US" sz="1400" b="1" dirty="0">
                <a:latin typeface="Arial" panose="020B0604020202020204" pitchFamily="34" charset="0"/>
                <a:cs typeface="Arial" panose="020B0604020202020204" pitchFamily="34" charset="0"/>
              </a:rPr>
              <a:t>DMR-2011876</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F9084D0-954E-AFCE-5992-43057CCF09D0}"/>
              </a:ext>
            </a:extLst>
          </p:cNvPr>
          <p:cNvSpPr txBox="1"/>
          <p:nvPr/>
        </p:nvSpPr>
        <p:spPr>
          <a:xfrm>
            <a:off x="5046776" y="765640"/>
            <a:ext cx="7025953" cy="584775"/>
          </a:xfrm>
          <a:prstGeom prst="rect">
            <a:avLst/>
          </a:prstGeom>
          <a:noFill/>
        </p:spPr>
        <p:txBody>
          <a:bodyPr wrap="square" rtlCol="0">
            <a:spAutoFit/>
          </a:bodyPr>
          <a:lstStyle/>
          <a:p>
            <a:pPr algn="r"/>
            <a:r>
              <a:rPr lang="en-US" sz="1600" b="1" dirty="0">
                <a:latin typeface="Arial" panose="020B0604020202020204" pitchFamily="34" charset="0"/>
                <a:cs typeface="Arial" panose="020B0604020202020204" pitchFamily="34" charset="0"/>
              </a:rPr>
              <a:t>Prof. </a:t>
            </a:r>
            <a:r>
              <a:rPr lang="en-US" sz="1600" b="1" dirty="0" err="1">
                <a:latin typeface="Arial" panose="020B0604020202020204" pitchFamily="34" charset="0"/>
                <a:cs typeface="Arial" panose="020B0604020202020204" pitchFamily="34" charset="0"/>
              </a:rPr>
              <a:t>Yiying</a:t>
            </a:r>
            <a:r>
              <a:rPr lang="en-US" sz="1600" b="1" dirty="0">
                <a:latin typeface="Arial" panose="020B0604020202020204" pitchFamily="34" charset="0"/>
                <a:cs typeface="Arial" panose="020B0604020202020204" pitchFamily="34" charset="0"/>
              </a:rPr>
              <a:t> Wu, Jos </a:t>
            </a:r>
            <a:r>
              <a:rPr lang="en-US" sz="1600" b="1" dirty="0" err="1">
                <a:latin typeface="Arial" panose="020B0604020202020204" pitchFamily="34" charset="0"/>
                <a:cs typeface="Arial" panose="020B0604020202020204" pitchFamily="34" charset="0"/>
              </a:rPr>
              <a:t>Heremans</a:t>
            </a:r>
            <a:r>
              <a:rPr lang="en-US" sz="1600" b="1" dirty="0">
                <a:latin typeface="Arial" panose="020B0604020202020204" pitchFamily="34" charset="0"/>
                <a:cs typeface="Arial" panose="020B0604020202020204" pitchFamily="34" charset="0"/>
              </a:rPr>
              <a:t>, Nandini Trivedi, Yuanming Lu (OSU), Sara </a:t>
            </a:r>
            <a:r>
              <a:rPr lang="en-US" sz="1600" b="1" dirty="0" err="1">
                <a:latin typeface="Arial" panose="020B0604020202020204" pitchFamily="34" charset="0"/>
                <a:cs typeface="Arial" panose="020B0604020202020204" pitchFamily="34" charset="0"/>
              </a:rPr>
              <a:t>Haravifard</a:t>
            </a:r>
            <a:r>
              <a:rPr lang="en-US" sz="1600" b="1" dirty="0">
                <a:latin typeface="Arial" panose="020B0604020202020204" pitchFamily="34" charset="0"/>
                <a:cs typeface="Arial" panose="020B0604020202020204" pitchFamily="34" charset="0"/>
              </a:rPr>
              <a:t> (Duke)</a:t>
            </a:r>
          </a:p>
        </p:txBody>
      </p:sp>
      <p:sp>
        <p:nvSpPr>
          <p:cNvPr id="13" name="Rectangle 37">
            <a:extLst>
              <a:ext uri="{FF2B5EF4-FFF2-40B4-BE49-F238E27FC236}">
                <a16:creationId xmlns:a16="http://schemas.microsoft.com/office/drawing/2014/main" id="{46468BF8-79EE-4AE3-0302-C56C41A6CAEF}"/>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A623B17F-F62C-9660-2821-B011D7DDB2CD}"/>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FA494882-DB3F-C040-334C-E0009DEEC84E}"/>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FFE6D56D-67DF-05BD-EF51-69CA5F9776F2}"/>
              </a:ext>
            </a:extLst>
          </p:cNvPr>
          <p:cNvSpPr txBox="1"/>
          <p:nvPr/>
        </p:nvSpPr>
        <p:spPr>
          <a:xfrm>
            <a:off x="5994400" y="0"/>
            <a:ext cx="184731" cy="369332"/>
          </a:xfrm>
          <a:prstGeom prst="rect">
            <a:avLst/>
          </a:prstGeom>
          <a:noFill/>
        </p:spPr>
        <p:txBody>
          <a:bodyPr vert="horz" wrap="none" rtlCol="0">
            <a:spAutoFit/>
          </a:bodyPr>
          <a:lstStyle/>
          <a:p>
            <a:endParaRPr lang="en-US"/>
          </a:p>
        </p:txBody>
      </p:sp>
      <p:pic>
        <p:nvPicPr>
          <p:cNvPr id="2" name="Picture 1" descr="a photograph of our novel MOFs, which grows as hexagon-shaped plates with a typical diameter of 30-100 microns.&#10;">
            <a:extLst>
              <a:ext uri="{FF2B5EF4-FFF2-40B4-BE49-F238E27FC236}">
                <a16:creationId xmlns:a16="http://schemas.microsoft.com/office/drawing/2014/main" id="{F53AA482-9906-E4D2-F86A-680EA54FC05A}"/>
              </a:ext>
            </a:extLst>
          </p:cNvPr>
          <p:cNvPicPr>
            <a:picLocks noChangeAspect="1"/>
          </p:cNvPicPr>
          <p:nvPr/>
        </p:nvPicPr>
        <p:blipFill>
          <a:blip r:embed="rId4"/>
          <a:stretch>
            <a:fillRect/>
          </a:stretch>
        </p:blipFill>
        <p:spPr>
          <a:xfrm>
            <a:off x="6347930" y="1610613"/>
            <a:ext cx="2910024" cy="2069350"/>
          </a:xfrm>
          <a:prstGeom prst="rect">
            <a:avLst/>
          </a:prstGeom>
        </p:spPr>
      </p:pic>
      <p:pic>
        <p:nvPicPr>
          <p:cNvPr id="3" name="Main graphic" descr="the magnetic susceptibility shows no magnetic ordering down to sub-kelvin temperatures.">
            <a:extLst>
              <a:ext uri="{FF2B5EF4-FFF2-40B4-BE49-F238E27FC236}">
                <a16:creationId xmlns:a16="http://schemas.microsoft.com/office/drawing/2014/main" id="{4CCA7C85-5C90-E561-7D89-E6D4373FA7AE}"/>
              </a:ext>
            </a:extLst>
          </p:cNvPr>
          <p:cNvPicPr/>
          <p:nvPr/>
        </p:nvPicPr>
        <p:blipFill>
          <a:blip r:embed="rId5"/>
          <a:srcRect l="4846" b="67095"/>
          <a:stretch/>
        </p:blipFill>
        <p:spPr>
          <a:xfrm>
            <a:off x="9190032" y="4338649"/>
            <a:ext cx="2192112" cy="1512806"/>
          </a:xfrm>
          <a:prstGeom prst="rect">
            <a:avLst/>
          </a:prstGeom>
          <a:ln>
            <a:noFill/>
          </a:ln>
        </p:spPr>
      </p:pic>
      <p:pic>
        <p:nvPicPr>
          <p:cNvPr id="4" name="Main graphic">
            <a:extLst>
              <a:ext uri="{FF2B5EF4-FFF2-40B4-BE49-F238E27FC236}">
                <a16:creationId xmlns:a16="http://schemas.microsoft.com/office/drawing/2014/main" id="{C0C594E5-70D1-55DE-8CC8-5CFC8D297220}"/>
              </a:ext>
            </a:extLst>
          </p:cNvPr>
          <p:cNvPicPr/>
          <p:nvPr/>
        </p:nvPicPr>
        <p:blipFill>
          <a:blip r:embed="rId6"/>
          <a:srcRect l="42464"/>
          <a:stretch/>
        </p:blipFill>
        <p:spPr>
          <a:xfrm>
            <a:off x="9412963" y="1657037"/>
            <a:ext cx="1995624" cy="2069351"/>
          </a:xfrm>
          <a:prstGeom prst="rect">
            <a:avLst/>
          </a:prstGeom>
        </p:spPr>
      </p:pic>
      <p:sp>
        <p:nvSpPr>
          <p:cNvPr id="5" name="TextBox 4">
            <a:extLst>
              <a:ext uri="{FF2B5EF4-FFF2-40B4-BE49-F238E27FC236}">
                <a16:creationId xmlns:a16="http://schemas.microsoft.com/office/drawing/2014/main" id="{6E5E0F8E-10EE-7EC0-A0FE-DA915C839DF0}"/>
              </a:ext>
            </a:extLst>
          </p:cNvPr>
          <p:cNvSpPr txBox="1"/>
          <p:nvPr/>
        </p:nvSpPr>
        <p:spPr>
          <a:xfrm>
            <a:off x="242374" y="4990284"/>
            <a:ext cx="5752026" cy="954107"/>
          </a:xfrm>
          <a:prstGeom prst="rect">
            <a:avLst/>
          </a:prstGeom>
          <a:noFill/>
        </p:spPr>
        <p:txBody>
          <a:bodyPr wrap="square" rtlCol="0">
            <a:spAutoFit/>
          </a:bodyPr>
          <a:lstStyle/>
          <a:p>
            <a:r>
              <a:rPr lang="en-US" sz="1400" dirty="0">
                <a:effectLst/>
                <a:latin typeface="Arial" panose="020B0604020202020204" pitchFamily="34" charset="0"/>
                <a:ea typeface="SimSun" panose="02010600030101010101" pitchFamily="2" charset="-122"/>
                <a:cs typeface="Arial" panose="020B0604020202020204" pitchFamily="34" charset="0"/>
              </a:rPr>
              <a:t>“</a:t>
            </a:r>
            <a:r>
              <a:rPr lang="en-US" sz="1400" b="1" dirty="0">
                <a:latin typeface="Arial" panose="020B0604020202020204" pitchFamily="34" charset="0"/>
                <a:cs typeface="Arial" panose="020B0604020202020204" pitchFamily="34" charset="0"/>
              </a:rPr>
              <a:t>Two-Dimensional Cobalt(II) Benzoquinone Frameworks for Putative </a:t>
            </a:r>
            <a:r>
              <a:rPr lang="en-US" sz="1400" b="1" dirty="0" err="1">
                <a:latin typeface="Arial" panose="020B0604020202020204" pitchFamily="34" charset="0"/>
                <a:cs typeface="Arial" panose="020B0604020202020204" pitchFamily="34" charset="0"/>
              </a:rPr>
              <a:t>Kitaev</a:t>
            </a:r>
            <a:r>
              <a:rPr lang="en-US" sz="1400" b="1" dirty="0">
                <a:latin typeface="Arial" panose="020B0604020202020204" pitchFamily="34" charset="0"/>
                <a:cs typeface="Arial" panose="020B0604020202020204" pitchFamily="34" charset="0"/>
              </a:rPr>
              <a:t> Quantum Spin Liquid Candidates”, </a:t>
            </a:r>
            <a:r>
              <a:rPr lang="en-US" sz="1400" dirty="0">
                <a:effectLst/>
                <a:latin typeface="Arial" panose="020B0604020202020204" pitchFamily="34" charset="0"/>
                <a:ea typeface="SimSun" panose="02010600030101010101" pitchFamily="2" charset="-122"/>
                <a:cs typeface="Arial" panose="020B0604020202020204" pitchFamily="34" charset="0"/>
              </a:rPr>
              <a:t>Zhang et al, </a:t>
            </a:r>
            <a:r>
              <a:rPr lang="en-US" sz="1400" i="1" dirty="0">
                <a:effectLst/>
                <a:latin typeface="Arial" panose="020B0604020202020204" pitchFamily="34" charset="0"/>
                <a:ea typeface="SimSun" panose="02010600030101010101" pitchFamily="2" charset="-122"/>
                <a:cs typeface="Arial" panose="020B0604020202020204" pitchFamily="34" charset="0"/>
              </a:rPr>
              <a:t>J. Am. Chem. Soc.</a:t>
            </a:r>
            <a:r>
              <a:rPr lang="en-US" sz="1400" dirty="0">
                <a:effectLst/>
                <a:latin typeface="Arial" panose="020B0604020202020204" pitchFamily="34" charset="0"/>
                <a:ea typeface="SimSun" panose="02010600030101010101" pitchFamily="2" charset="-122"/>
                <a:cs typeface="Arial" panose="020B0604020202020204" pitchFamily="34" charset="0"/>
              </a:rPr>
              <a:t> 2024, </a:t>
            </a:r>
            <a:r>
              <a:rPr lang="en-US" sz="1400" i="1" dirty="0">
                <a:effectLst/>
                <a:latin typeface="Arial" panose="020B0604020202020204" pitchFamily="34" charset="0"/>
                <a:ea typeface="SimSun" panose="02010600030101010101" pitchFamily="2" charset="-122"/>
                <a:cs typeface="Arial" panose="020B0604020202020204" pitchFamily="34" charset="0"/>
              </a:rPr>
              <a:t>146</a:t>
            </a:r>
            <a:r>
              <a:rPr lang="en-US" sz="1400" dirty="0">
                <a:effectLst/>
                <a:latin typeface="Arial" panose="020B0604020202020204" pitchFamily="34" charset="0"/>
                <a:ea typeface="SimSun" panose="02010600030101010101" pitchFamily="2" charset="-122"/>
                <a:cs typeface="Arial" panose="020B0604020202020204" pitchFamily="34" charset="0"/>
              </a:rPr>
              <a:t> (22), 15061–15069 (2024). </a:t>
            </a:r>
            <a:r>
              <a:rPr lang="en-US" sz="1400" dirty="0">
                <a:effectLst/>
                <a:latin typeface="Arial" panose="020B0604020202020204" pitchFamily="34" charset="0"/>
                <a:ea typeface="SimSun" panose="02010600030101010101" pitchFamily="2" charset="-122"/>
                <a:cs typeface="Arial" panose="020B0604020202020204" pitchFamily="34" charset="0"/>
                <a:hlinkClick r:id="rId7"/>
              </a:rPr>
              <a:t>https://doi.org/10.1021/jacs.3c14537</a:t>
            </a:r>
            <a:r>
              <a:rPr lang="en-US" sz="1400" dirty="0">
                <a:effectLst/>
                <a:latin typeface="Arial" panose="020B0604020202020204" pitchFamily="34" charset="0"/>
                <a:ea typeface="SimSun" panose="02010600030101010101" pitchFamily="2" charset="-122"/>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8" name="Text Box 28">
            <a:extLst>
              <a:ext uri="{FF2B5EF4-FFF2-40B4-BE49-F238E27FC236}">
                <a16:creationId xmlns:a16="http://schemas.microsoft.com/office/drawing/2014/main" id="{192A9518-82D2-765C-E528-B7E4868FDD82}"/>
              </a:ext>
            </a:extLst>
          </p:cNvPr>
          <p:cNvSpPr txBox="1">
            <a:spLocks noChangeArrowheads="1"/>
          </p:cNvSpPr>
          <p:nvPr/>
        </p:nvSpPr>
        <p:spPr bwMode="auto">
          <a:xfrm>
            <a:off x="242374" y="1020145"/>
            <a:ext cx="491042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IRG-2 has synthesized and characterized a novel, cobalt-based metal-organic framework (MOF) which is a promising candidate for realizing a </a:t>
            </a:r>
            <a:r>
              <a:rPr lang="en-US" sz="1400" dirty="0" err="1"/>
              <a:t>Kitaev</a:t>
            </a:r>
            <a:r>
              <a:rPr lang="en-US" sz="1400" dirty="0"/>
              <a:t> spin liquid.</a:t>
            </a:r>
          </a:p>
          <a:p>
            <a:pPr eaLnBrk="1" hangingPunct="1"/>
            <a:endParaRPr lang="en-US" sz="1400" dirty="0"/>
          </a:p>
          <a:p>
            <a:pPr eaLnBrk="1" hangingPunct="1"/>
            <a:r>
              <a:rPr lang="en-US" sz="1400" dirty="0"/>
              <a:t>The material has high-spin d</a:t>
            </a:r>
            <a:r>
              <a:rPr lang="en-US" sz="1400" baseline="30000" dirty="0"/>
              <a:t>7</a:t>
            </a:r>
            <a:r>
              <a:rPr lang="en-US" sz="1400" dirty="0"/>
              <a:t> Co</a:t>
            </a:r>
            <a:r>
              <a:rPr lang="en-US" sz="1400" baseline="30000" dirty="0"/>
              <a:t>2+</a:t>
            </a:r>
            <a:r>
              <a:rPr lang="en-US" sz="1400" dirty="0"/>
              <a:t> ions arranged in a honeycomb lattice, each with pseudospin-1/2 ground-state doublets that act as </a:t>
            </a:r>
            <a:r>
              <a:rPr lang="en-US" sz="1400" dirty="0" err="1"/>
              <a:t>Kitaev</a:t>
            </a:r>
            <a:r>
              <a:rPr lang="en-US" sz="1400" dirty="0"/>
              <a:t> spins. Benzoquinone-based linkers mediate interactions between these spins in away that produces frustration. We show that choosing different chemical composition of the linkers allows one to alter the strength of the coupling.</a:t>
            </a:r>
          </a:p>
          <a:p>
            <a:pPr eaLnBrk="1" hangingPunct="1"/>
            <a:endParaRPr lang="en-US" sz="1400" dirty="0"/>
          </a:p>
          <a:p>
            <a:pPr eaLnBrk="1" hangingPunct="1"/>
            <a:r>
              <a:rPr lang="en-US" sz="1400" dirty="0"/>
              <a:t>Magnetization data shows antiferromagnetic interactions, but measurements of magnetic susceptibility and specific heat show no spin ordering down to 55 </a:t>
            </a:r>
            <a:r>
              <a:rPr lang="en-US" sz="1400" dirty="0" err="1"/>
              <a:t>mK.</a:t>
            </a:r>
            <a:endParaRPr lang="en-US" sz="1400" dirty="0"/>
          </a:p>
          <a:p>
            <a:pPr eaLnBrk="1" hangingPunct="1"/>
            <a:endParaRPr lang="en-US" sz="1400" dirty="0"/>
          </a:p>
          <a:p>
            <a:pPr eaLnBrk="1" hangingPunct="1"/>
            <a:r>
              <a:rPr lang="en-US" sz="1400" dirty="0"/>
              <a:t>Thus, the team has demonstrated a novel, promising, and tunable platform for realizing spin liquid physics.</a:t>
            </a:r>
            <a:endParaRPr lang="en-US" sz="1400" dirty="0">
              <a:highlight>
                <a:srgbClr val="FFFF00"/>
              </a:highlight>
            </a:endParaRPr>
          </a:p>
          <a:p>
            <a:pPr eaLnBrk="1" hangingPunct="1"/>
            <a:endParaRPr lang="en-US" sz="1400" dirty="0"/>
          </a:p>
        </p:txBody>
      </p:sp>
      <p:sp>
        <p:nvSpPr>
          <p:cNvPr id="12" name="TextBox 11" descr="chemical structure showing a hexagonal lattice of Co2+ ions. We demonstrate chemical control over the linker between them, which mediates spin interactions.&#10;">
            <a:extLst>
              <a:ext uri="{FF2B5EF4-FFF2-40B4-BE49-F238E27FC236}">
                <a16:creationId xmlns:a16="http://schemas.microsoft.com/office/drawing/2014/main" id="{D35DB28A-3857-2C4D-CF35-CCE8B4C1A36E}"/>
              </a:ext>
            </a:extLst>
          </p:cNvPr>
          <p:cNvSpPr txBox="1"/>
          <p:nvPr/>
        </p:nvSpPr>
        <p:spPr>
          <a:xfrm>
            <a:off x="6347930" y="3727797"/>
            <a:ext cx="2790468" cy="2308324"/>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Above: optical image of the novel MOFs, which grows as plates (10 µm scale bar).</a:t>
            </a:r>
          </a:p>
          <a:p>
            <a:r>
              <a:rPr lang="en-US" sz="1200" dirty="0">
                <a:latin typeface="Arial" panose="020B0604020202020204" pitchFamily="34" charset="0"/>
                <a:cs typeface="Arial" panose="020B0604020202020204" pitchFamily="34" charset="0"/>
              </a:rPr>
              <a:t>Top-right: chemical structure showing a hexagonal lattice of Co</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ions. We demonstrate chemical control over the linker between them, which mediates spin interactions.</a:t>
            </a:r>
          </a:p>
          <a:p>
            <a:r>
              <a:rPr lang="en-US" sz="1200" dirty="0">
                <a:latin typeface="Arial" panose="020B0604020202020204" pitchFamily="34" charset="0"/>
                <a:cs typeface="Arial" panose="020B0604020202020204" pitchFamily="34" charset="0"/>
              </a:rPr>
              <a:t>Bottom-right: The magnetic susceptibility shows no magnetic ordering down to sub-kelvin temperatures.</a:t>
            </a:r>
          </a:p>
        </p:txBody>
      </p:sp>
    </p:spTree>
    <p:extLst>
      <p:ext uri="{BB962C8B-B14F-4D97-AF65-F5344CB8AC3E}">
        <p14:creationId xmlns:p14="http://schemas.microsoft.com/office/powerpoint/2010/main" val="726606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57712E1C5AE4429405F26ABF17B91A" ma:contentTypeVersion="18" ma:contentTypeDescription="Create a new document." ma:contentTypeScope="" ma:versionID="1742d46619a5eaf38794d44b456e5df9">
  <xsd:schema xmlns:xsd="http://www.w3.org/2001/XMLSchema" xmlns:xs="http://www.w3.org/2001/XMLSchema" xmlns:p="http://schemas.microsoft.com/office/2006/metadata/properties" xmlns:ns2="76367a35-a7d8-41b5-935b-36eed5c50725" xmlns:ns3="c4de5d75-1582-4e67-b568-abc7a441431a" targetNamespace="http://schemas.microsoft.com/office/2006/metadata/properties" ma:root="true" ma:fieldsID="5fc3fb32669ce23a199dddb25c47c871" ns2:_="" ns3:_="">
    <xsd:import namespace="76367a35-a7d8-41b5-935b-36eed5c50725"/>
    <xsd:import namespace="c4de5d75-1582-4e67-b568-abc7a44143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67a35-a7d8-41b5-935b-36eed5c507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434354-605c-4a24-9fd5-b21458dd13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de5d75-1582-4e67-b568-abc7a441431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49de467-37aa-4c80-9f3d-54aa11f54e30}" ma:internalName="TaxCatchAll" ma:showField="CatchAllData" ma:web="c4de5d75-1582-4e67-b568-abc7a44143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4de5d75-1582-4e67-b568-abc7a441431a" xsi:nil="true"/>
    <lcf76f155ced4ddcb4097134ff3c332f xmlns="76367a35-a7d8-41b5-935b-36eed5c5072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EDD1AA-D397-487E-8126-7B5DD2884835}">
  <ds:schemaRefs>
    <ds:schemaRef ds:uri="http://schemas.microsoft.com/sharepoint/v3/contenttype/forms"/>
  </ds:schemaRefs>
</ds:datastoreItem>
</file>

<file path=customXml/itemProps2.xml><?xml version="1.0" encoding="utf-8"?>
<ds:datastoreItem xmlns:ds="http://schemas.openxmlformats.org/officeDocument/2006/customXml" ds:itemID="{ACFEFF7B-607C-41B5-A634-E9197A2864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67a35-a7d8-41b5-935b-36eed5c50725"/>
    <ds:schemaRef ds:uri="c4de5d75-1582-4e67-b568-abc7a44143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6BF545-1CE4-4DB1-99E8-4CF1E0F66185}">
  <ds:schemaRefs>
    <ds:schemaRef ds:uri="http://www.w3.org/XML/1998/namespace"/>
    <ds:schemaRef ds:uri="76367a35-a7d8-41b5-935b-36eed5c50725"/>
    <ds:schemaRef ds:uri="http://purl.org/dc/terms/"/>
    <ds:schemaRef ds:uri="http://schemas.microsoft.com/office/2006/documentManagement/types"/>
    <ds:schemaRef ds:uri="http://schemas.openxmlformats.org/package/2006/metadata/core-properties"/>
    <ds:schemaRef ds:uri="c4de5d75-1582-4e67-b568-abc7a441431a"/>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3720</TotalTime>
  <Words>591</Words>
  <Application>Microsoft Macintosh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Goldberger, Joshua</cp:lastModifiedBy>
  <cp:revision>279</cp:revision>
  <cp:lastPrinted>2018-03-20T12:31:18Z</cp:lastPrinted>
  <dcterms:created xsi:type="dcterms:W3CDTF">2017-10-05T17:34:54Z</dcterms:created>
  <dcterms:modified xsi:type="dcterms:W3CDTF">2025-04-21T13:06:00Z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0x010100E957712E1C5AE4429405F26ABF17B91A</vt:lpwstr>
  </property>
  <property fmtid="{D5CDD505-2E9C-101B-9397-08002B2CF9AE}" pid="5" name="MediaServiceImageTags">
    <vt:lpwstr/>
  </property>
</Properties>
</file>