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115" d="100"/>
          <a:sy n="115" d="100"/>
        </p:scale>
        <p:origin x="-2172" y="-96"/>
      </p:cViewPr>
      <p:guideLst>
        <p:guide orient="horz" pos="2160"/>
        <p:guide pos="2880"/>
      </p:guideLst>
    </p:cSldViewPr>
  </p:slideViewPr>
  <p:notesTextViewPr>
    <p:cViewPr>
      <p:scale>
        <a:sx n="100" d="100"/>
        <a:sy n="100" d="100"/>
      </p:scale>
      <p:origin x="0" y="0"/>
    </p:cViewPr>
  </p:notesTextViewPr>
  <p:notesViewPr>
    <p:cSldViewPr snapToGrid="0">
      <p:cViewPr varScale="1">
        <p:scale>
          <a:sx n="82" d="100"/>
          <a:sy n="82" d="100"/>
        </p:scale>
        <p:origin x="-177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5BA64-EA88-49FE-81E6-1CCBF632A886}" type="datetimeFigureOut">
              <a:rPr lang="en-US" smtClean="0"/>
              <a:pPr/>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6F0AC-D81B-46C0-89BD-227DA5B837E0}" type="slidenum">
              <a:rPr lang="en-US" smtClean="0"/>
              <a:pPr/>
              <a:t>‹#›</a:t>
            </a:fld>
            <a:endParaRPr lang="en-US"/>
          </a:p>
        </p:txBody>
      </p:sp>
    </p:spTree>
    <p:extLst>
      <p:ext uri="{BB962C8B-B14F-4D97-AF65-F5344CB8AC3E}">
        <p14:creationId xmlns:p14="http://schemas.microsoft.com/office/powerpoint/2010/main" val="371888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US" dirty="0" smtClean="0">
                <a:latin typeface="Times New Roman" pitchFamily="18" charset="0"/>
                <a:cs typeface="Times New Roman" pitchFamily="18" charset="0"/>
              </a:rPr>
              <a:t>Sr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CrReO</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epitaxial films were grown on a number of  substrates and buffer layers by off-axis magnetron sputtering in an ultrahigh vacuum sputtering system with a base pressure of 5 × 10</a:t>
            </a:r>
            <a:r>
              <a:rPr lang="en-US" baseline="30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 Torr. The substrates/buffer layers cover a range of lattice mismatch with the films, including SrTiO</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Symbol" pitchFamily="18" charset="2"/>
              </a:rPr>
              <a:t>(−0.1% compressive strain), LSAT (−0.9% compressive strain),  strained S</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CrNbO</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buffer layer </a:t>
            </a:r>
            <a:r>
              <a:rPr lang="en-US" dirty="0" smtClean="0">
                <a:latin typeface="Times New Roman" pitchFamily="18" charset="0"/>
                <a:cs typeface="Times New Roman" pitchFamily="18" charset="0"/>
                <a:sym typeface="Symbol" pitchFamily="18" charset="2"/>
              </a:rPr>
              <a:t>(−0.1% compressive strain)</a:t>
            </a:r>
            <a:r>
              <a:rPr lang="en-US" dirty="0" smtClean="0">
                <a:latin typeface="Times New Roman" pitchFamily="18" charset="0"/>
                <a:cs typeface="Times New Roman" pitchFamily="18" charset="0"/>
              </a:rPr>
              <a:t> on SrTiO</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Symbol" pitchFamily="18" charset="2"/>
              </a:rPr>
              <a:t>, and S</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GaTaO</a:t>
            </a:r>
            <a:r>
              <a:rPr lang="en-US" baseline="-25000" dirty="0" smtClean="0">
                <a:latin typeface="Times New Roman" pitchFamily="18" charset="0"/>
                <a:cs typeface="Times New Roman" pitchFamily="18" charset="0"/>
              </a:rPr>
              <a:t>6</a:t>
            </a:r>
            <a:r>
              <a:rPr lang="en-US" dirty="0" smtClean="0">
                <a:solidFill>
                  <a:srgbClr val="0000FF"/>
                </a:solidFill>
                <a:latin typeface="Times New Roman" pitchFamily="18" charset="0"/>
                <a:cs typeface="Times New Roman" pitchFamily="18" charset="0"/>
              </a:rPr>
              <a:t> </a:t>
            </a:r>
            <a:r>
              <a:rPr lang="en-US" dirty="0" smtClean="0">
                <a:latin typeface="Times New Roman" pitchFamily="18" charset="0"/>
                <a:cs typeface="Times New Roman" pitchFamily="18" charset="0"/>
              </a:rPr>
              <a:t>(+1.6% tensile strain). The structural and magnetic properties of the Sr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CrReO</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films were characterized by several techniques, including triple-axis x-ray diffraction, four-probe transport and vibrating sample magnetometry measurements using a Physical Property Measurement System in a magnetic field up to 14 T and temperatures down to 2 K. </a:t>
            </a:r>
            <a:r>
              <a:rPr lang="en-US" dirty="0" smtClean="0">
                <a:latin typeface="Times New Roman" pitchFamily="18" charset="0"/>
                <a:cs typeface="Times New Roman" pitchFamily="18" charset="0"/>
                <a:sym typeface="Symbol" pitchFamily="18" charset="2"/>
              </a:rPr>
              <a:t>X-ray diffraction scans of the Sr</a:t>
            </a:r>
            <a:r>
              <a:rPr lang="en-US" baseline="-25000" dirty="0" smtClean="0">
                <a:latin typeface="Times New Roman" pitchFamily="18" charset="0"/>
                <a:cs typeface="Times New Roman" pitchFamily="18" charset="0"/>
                <a:sym typeface="Symbol" pitchFamily="18" charset="2"/>
              </a:rPr>
              <a:t>2</a:t>
            </a:r>
            <a:r>
              <a:rPr lang="en-US" dirty="0" smtClean="0">
                <a:latin typeface="Times New Roman" pitchFamily="18" charset="0"/>
                <a:cs typeface="Times New Roman" pitchFamily="18" charset="0"/>
                <a:sym typeface="Symbol" pitchFamily="18" charset="2"/>
              </a:rPr>
              <a:t>CrReO</a:t>
            </a:r>
            <a:r>
              <a:rPr lang="en-US" baseline="-25000" dirty="0" smtClean="0">
                <a:latin typeface="Times New Roman" pitchFamily="18" charset="0"/>
                <a:cs typeface="Times New Roman" pitchFamily="18" charset="0"/>
                <a:sym typeface="Symbol" pitchFamily="18" charset="2"/>
              </a:rPr>
              <a:t>6</a:t>
            </a:r>
            <a:r>
              <a:rPr lang="en-US" dirty="0" smtClean="0">
                <a:latin typeface="Times New Roman" pitchFamily="18" charset="0"/>
                <a:cs typeface="Times New Roman" pitchFamily="18" charset="0"/>
                <a:sym typeface="Symbol" pitchFamily="18" charset="2"/>
              </a:rPr>
              <a:t> films grown on SrTiO</a:t>
            </a:r>
            <a:r>
              <a:rPr lang="en-US" baseline="-25000" dirty="0" smtClean="0">
                <a:latin typeface="Times New Roman" pitchFamily="18" charset="0"/>
                <a:cs typeface="Times New Roman" pitchFamily="18" charset="0"/>
                <a:sym typeface="Symbol" pitchFamily="18" charset="2"/>
              </a:rPr>
              <a:t>3</a:t>
            </a:r>
            <a:r>
              <a:rPr lang="en-US" dirty="0" smtClean="0">
                <a:latin typeface="Times New Roman" pitchFamily="18" charset="0"/>
                <a:cs typeface="Times New Roman" pitchFamily="18" charset="0"/>
                <a:sym typeface="Symbol" pitchFamily="18" charset="2"/>
              </a:rPr>
              <a:t> show pronounced Laue oscillations and narrow rocking curve with FWHM of 0.0066</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pitchFamily="18" charset="2"/>
              </a:rPr>
              <a:t>, indicating high  crystalline quality. Resistivity and magnetization of the Sr</a:t>
            </a:r>
            <a:r>
              <a:rPr lang="en-US" baseline="-25000" dirty="0" smtClean="0">
                <a:latin typeface="Times New Roman" pitchFamily="18" charset="0"/>
                <a:cs typeface="Times New Roman" pitchFamily="18" charset="0"/>
                <a:sym typeface="Symbol" pitchFamily="18" charset="2"/>
              </a:rPr>
              <a:t>2</a:t>
            </a:r>
            <a:r>
              <a:rPr lang="en-US" dirty="0" smtClean="0">
                <a:latin typeface="Times New Roman" pitchFamily="18" charset="0"/>
                <a:cs typeface="Times New Roman" pitchFamily="18" charset="0"/>
                <a:sym typeface="Symbol" pitchFamily="18" charset="2"/>
              </a:rPr>
              <a:t>CrReO</a:t>
            </a:r>
            <a:r>
              <a:rPr lang="en-US" baseline="-25000" dirty="0" smtClean="0">
                <a:latin typeface="Times New Roman" pitchFamily="18" charset="0"/>
                <a:cs typeface="Times New Roman" pitchFamily="18" charset="0"/>
                <a:sym typeface="Symbol" pitchFamily="18" charset="2"/>
              </a:rPr>
              <a:t>6</a:t>
            </a:r>
            <a:r>
              <a:rPr lang="en-US" dirty="0" smtClean="0">
                <a:latin typeface="Times New Roman" pitchFamily="18" charset="0"/>
                <a:cs typeface="Times New Roman" pitchFamily="18" charset="0"/>
                <a:sym typeface="Symbol" pitchFamily="18" charset="2"/>
              </a:rPr>
              <a:t> films exhibit</a:t>
            </a:r>
            <a:r>
              <a:rPr lang="en-US" dirty="0" smtClean="0">
                <a:latin typeface="Times New Roman" pitchFamily="18" charset="0"/>
                <a:cs typeface="Times New Roman" pitchFamily="18" charset="0"/>
              </a:rPr>
              <a:t> dramatic strain dependence. Scanning Transmission Electron Microscopy (STEM) images show a high degree of Cr/Re ordering on </a:t>
            </a:r>
            <a:r>
              <a:rPr lang="en-US" dirty="0" smtClean="0">
                <a:latin typeface="Times New Roman" pitchFamily="18" charset="0"/>
                <a:cs typeface="Times New Roman" pitchFamily="18" charset="0"/>
                <a:sym typeface="Symbol" pitchFamily="18" charset="2"/>
              </a:rPr>
              <a:t>SrTiO</a:t>
            </a:r>
            <a:r>
              <a:rPr lang="en-US" baseline="-25000" dirty="0" smtClean="0">
                <a:latin typeface="Times New Roman" pitchFamily="18" charset="0"/>
                <a:cs typeface="Times New Roman" pitchFamily="18" charset="0"/>
                <a:sym typeface="Symbol" pitchFamily="18" charset="2"/>
              </a:rPr>
              <a:t>3</a:t>
            </a:r>
            <a:r>
              <a:rPr lang="en-US" dirty="0" smtClean="0">
                <a:latin typeface="Times New Roman" pitchFamily="18" charset="0"/>
                <a:cs typeface="Times New Roman" pitchFamily="18" charset="0"/>
              </a:rPr>
              <a:t> and a clear </a:t>
            </a:r>
            <a:r>
              <a:rPr lang="en-US" dirty="0" err="1" smtClean="0">
                <a:latin typeface="Times New Roman" pitchFamily="18" charset="0"/>
                <a:cs typeface="Times New Roman" pitchFamily="18" charset="0"/>
              </a:rPr>
              <a:t>zig-zag</a:t>
            </a:r>
            <a:r>
              <a:rPr lang="en-US" dirty="0" smtClean="0">
                <a:latin typeface="Times New Roman" pitchFamily="18" charset="0"/>
                <a:cs typeface="Times New Roman" pitchFamily="18" charset="0"/>
              </a:rPr>
              <a:t> bending of the atomic columns on </a:t>
            </a:r>
            <a:r>
              <a:rPr lang="en-US" dirty="0" smtClean="0">
                <a:latin typeface="Times New Roman" pitchFamily="18" charset="0"/>
                <a:cs typeface="Times New Roman" pitchFamily="18" charset="0"/>
                <a:sym typeface="Symbol" pitchFamily="18" charset="2"/>
              </a:rPr>
              <a:t>S</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GaTaO</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The links between magnetization and the atomic structure are under investigation.</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B96F0AC-D81B-46C0-89BD-227DA5B837E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EBF1159-5AB4-4B74-B4C9-6008B6C95397}"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619EAD-8C17-40EF-97C7-F2E3635400D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3587F9-5728-41CF-A826-C9438CDF5C6F}"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835B6B-649C-4176-8516-19A11113B66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2E87E4-3692-43C1-8835-90FAB41BF2A4}"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E0636-5C6A-4A60-82C0-4C6043D959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811AE2-B3F2-4407-A56B-05491160454F}"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AE6E3B-6E38-4C85-A030-FA5F5578F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A546548-C59B-49B0-8264-DEDDED707A2D}" type="datetime1">
              <a:rPr lang="en-US"/>
              <a:pPr/>
              <a:t>5/14/2012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7A7A98-634C-45D5-A89D-500C883A3BE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6E07F1D-2AA9-4FDA-A764-32CF299EB98E}" type="datetime1">
              <a:rPr lang="en-US"/>
              <a:pPr/>
              <a:t>5/14/2012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A4EF8CE-DE3B-4929-BEFD-9AA43868E9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9887800-227A-4C99-BDE5-DBF7AF729F34}" type="datetime1">
              <a:rPr lang="en-US"/>
              <a:pPr/>
              <a:t>5/14/2012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3018FC3-7963-43F0-9143-38E2EE352A3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EBEE11F-A664-4618-B143-D5DF6E78BBEA}" type="datetime1">
              <a:rPr lang="en-US"/>
              <a:pPr/>
              <a:t>5/14/2012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313D67D-D094-4797-8A1F-34883FFA16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1E007F3-EE4B-4F20-A9DB-2BE205BECF23}" type="datetime1">
              <a:rPr lang="en-US"/>
              <a:pPr/>
              <a:t>5/14/2012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42A346-A857-4AAA-ADB2-42DE2EEF071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4BECD83-9DA8-495C-9A65-6242E8FFC92B}" type="datetime1">
              <a:rPr lang="en-US"/>
              <a:pPr/>
              <a:t>5/14/2012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F176C1A-D038-4E19-A43B-51205F9D4B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05B92B0-4098-4433-AF32-ED530ADA244A}" type="datetime1">
              <a:rPr lang="en-US"/>
              <a:pPr/>
              <a:t>5/14/2012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7B327A2-6C63-44A1-8402-E4C451DF27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26F452D-34CF-492B-909A-BD3475A290AC}" type="datetime1">
              <a:rPr lang="en-US"/>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E05EC682-CBD4-4F04-850C-B5B900E28F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descr="OSU CEM FINAL.eps"/>
          <p:cNvPicPr>
            <a:picLocks noChangeAspect="1"/>
          </p:cNvPicPr>
          <p:nvPr/>
        </p:nvPicPr>
        <p:blipFill>
          <a:blip r:embed="rId3"/>
          <a:srcRect/>
          <a:stretch>
            <a:fillRect/>
          </a:stretch>
        </p:blipFill>
        <p:spPr bwMode="auto">
          <a:xfrm>
            <a:off x="76200" y="6172200"/>
            <a:ext cx="2438400" cy="646113"/>
          </a:xfrm>
          <a:prstGeom prst="rect">
            <a:avLst/>
          </a:prstGeom>
          <a:noFill/>
          <a:ln w="9525">
            <a:noFill/>
            <a:miter lim="800000"/>
            <a:headEnd/>
            <a:tailEnd/>
          </a:ln>
        </p:spPr>
      </p:pic>
      <p:cxnSp>
        <p:nvCxnSpPr>
          <p:cNvPr id="13314" name="Straight Connector 14"/>
          <p:cNvCxnSpPr>
            <a:cxnSpLocks noChangeShapeType="1"/>
          </p:cNvCxnSpPr>
          <p:nvPr/>
        </p:nvCxnSpPr>
        <p:spPr bwMode="auto">
          <a:xfrm>
            <a:off x="3344863" y="6302277"/>
            <a:ext cx="5799137" cy="0"/>
          </a:xfrm>
          <a:prstGeom prst="line">
            <a:avLst/>
          </a:prstGeom>
          <a:noFill/>
          <a:ln w="12700">
            <a:solidFill>
              <a:srgbClr val="953735"/>
            </a:solidFill>
            <a:round/>
            <a:headEnd/>
            <a:tailEnd/>
          </a:ln>
          <a:effectLst>
            <a:outerShdw dist="20000" dir="5400000" rotWithShape="0">
              <a:srgbClr val="31859C">
                <a:alpha val="37999"/>
              </a:srgbClr>
            </a:outerShdw>
          </a:effectLst>
        </p:spPr>
      </p:cxnSp>
      <p:sp>
        <p:nvSpPr>
          <p:cNvPr id="17" name="TextBox 16"/>
          <p:cNvSpPr txBox="1"/>
          <p:nvPr/>
        </p:nvSpPr>
        <p:spPr>
          <a:xfrm>
            <a:off x="2819400" y="6289965"/>
            <a:ext cx="6172200" cy="522288"/>
          </a:xfrm>
          <a:prstGeom prst="rect">
            <a:avLst/>
          </a:prstGeom>
          <a:noFill/>
        </p:spPr>
        <p:txBody>
          <a:bodyPr>
            <a:spAutoFit/>
          </a:bodyPr>
          <a:lstStyle/>
          <a:p>
            <a:pPr algn="r">
              <a:defRPr/>
            </a:pPr>
            <a:r>
              <a:rPr lang="en-US" sz="1400" dirty="0">
                <a:solidFill>
                  <a:srgbClr val="953735"/>
                </a:solidFill>
                <a:effectLst>
                  <a:outerShdw blurRad="38100" dist="38100" dir="2700000" algn="tl">
                    <a:srgbClr val="C0C0C0"/>
                  </a:outerShdw>
                </a:effectLst>
                <a:latin typeface="Times New Roman" pitchFamily="18" charset="0"/>
                <a:cs typeface="Times New Roman" pitchFamily="18" charset="0"/>
              </a:rPr>
              <a:t>An NSF Materials Research Science and Engineering Center (MRSEC)</a:t>
            </a:r>
          </a:p>
          <a:p>
            <a:pPr algn="r">
              <a:defRPr/>
            </a:pPr>
            <a:r>
              <a:rPr lang="en-US" sz="1400" dirty="0">
                <a:solidFill>
                  <a:srgbClr val="953735"/>
                </a:solidFill>
                <a:effectLst>
                  <a:outerShdw blurRad="38100" dist="38100" dir="2700000" algn="tl">
                    <a:srgbClr val="C0C0C0"/>
                  </a:outerShdw>
                </a:effectLst>
                <a:latin typeface="Times New Roman" pitchFamily="18" charset="0"/>
                <a:cs typeface="Times New Roman" pitchFamily="18" charset="0"/>
              </a:rPr>
              <a:t>Supported under Award Number DMR-0820414</a:t>
            </a:r>
          </a:p>
        </p:txBody>
      </p:sp>
      <p:sp>
        <p:nvSpPr>
          <p:cNvPr id="2053" name="TextBox 25"/>
          <p:cNvSpPr txBox="1">
            <a:spLocks noChangeArrowheads="1"/>
          </p:cNvSpPr>
          <p:nvPr/>
        </p:nvSpPr>
        <p:spPr bwMode="auto">
          <a:xfrm>
            <a:off x="0" y="590550"/>
            <a:ext cx="9144000" cy="400050"/>
          </a:xfrm>
          <a:prstGeom prst="rect">
            <a:avLst/>
          </a:prstGeom>
          <a:noFill/>
          <a:ln w="9525">
            <a:noFill/>
            <a:miter lim="800000"/>
            <a:headEnd/>
            <a:tailEnd/>
          </a:ln>
        </p:spPr>
        <p:txBody>
          <a:bodyPr>
            <a:spAutoFit/>
          </a:bodyPr>
          <a:lstStyle/>
          <a:p>
            <a:pPr algn="ctr"/>
            <a:r>
              <a:rPr lang="en-US" sz="2000" b="1" dirty="0" smtClean="0">
                <a:solidFill>
                  <a:srgbClr val="953735"/>
                </a:solidFill>
                <a:latin typeface="Times New Roman" pitchFamily="18" charset="0"/>
                <a:cs typeface="Times New Roman" pitchFamily="18" charset="0"/>
              </a:rPr>
              <a:t>Strain tunable room temperature magnetism</a:t>
            </a:r>
            <a:endParaRPr lang="en-US" sz="2000" dirty="0">
              <a:solidFill>
                <a:srgbClr val="953735"/>
              </a:solidFill>
              <a:latin typeface="Times New Roman" pitchFamily="18" charset="0"/>
              <a:cs typeface="Times New Roman" pitchFamily="18" charset="0"/>
            </a:endParaRPr>
          </a:p>
        </p:txBody>
      </p:sp>
      <p:cxnSp>
        <p:nvCxnSpPr>
          <p:cNvPr id="13317" name="Straight Connector 26"/>
          <p:cNvCxnSpPr>
            <a:cxnSpLocks noChangeShapeType="1"/>
          </p:cNvCxnSpPr>
          <p:nvPr/>
        </p:nvCxnSpPr>
        <p:spPr bwMode="auto">
          <a:xfrm>
            <a:off x="0" y="1321576"/>
            <a:ext cx="9144000" cy="1588"/>
          </a:xfrm>
          <a:prstGeom prst="line">
            <a:avLst/>
          </a:prstGeom>
          <a:noFill/>
          <a:ln w="12700">
            <a:solidFill>
              <a:srgbClr val="953735"/>
            </a:solidFill>
            <a:round/>
            <a:headEnd/>
            <a:tailEnd/>
          </a:ln>
          <a:effectLst>
            <a:outerShdw dist="20000" dir="5400000" rotWithShape="0">
              <a:srgbClr val="808080">
                <a:alpha val="37999"/>
              </a:srgbClr>
            </a:outerShdw>
          </a:effectLst>
        </p:spPr>
      </p:cxnSp>
      <p:sp>
        <p:nvSpPr>
          <p:cNvPr id="35" name="Rectangle 34"/>
          <p:cNvSpPr>
            <a:spLocks noChangeArrowheads="1"/>
          </p:cNvSpPr>
          <p:nvPr/>
        </p:nvSpPr>
        <p:spPr bwMode="auto">
          <a:xfrm>
            <a:off x="0" y="0"/>
            <a:ext cx="9144000" cy="590550"/>
          </a:xfrm>
          <a:prstGeom prst="rect">
            <a:avLst/>
          </a:prstGeom>
          <a:solidFill>
            <a:srgbClr val="953735"/>
          </a:solidFill>
          <a:ln w="9525">
            <a:solidFill>
              <a:srgbClr val="BE4B48"/>
            </a:solidFill>
            <a:miter lim="800000"/>
            <a:headEnd/>
            <a:tailEnd/>
          </a:ln>
          <a:effectLst>
            <a:outerShdw dist="23000" dir="5400000" rotWithShape="0">
              <a:srgbClr val="632523">
                <a:alpha val="34998"/>
              </a:srgbClr>
            </a:outerShdw>
          </a:effectLst>
        </p:spPr>
        <p:txBody>
          <a:bodyPr anchor="ctr"/>
          <a:lstStyle/>
          <a:p>
            <a:pPr algn="ctr"/>
            <a:r>
              <a:rPr lang="en-US" dirty="0">
                <a:solidFill>
                  <a:srgbClr val="FFFFFF"/>
                </a:solidFill>
                <a:latin typeface="Times New Roman" pitchFamily="18" charset="0"/>
                <a:cs typeface="Times New Roman" pitchFamily="18" charset="0"/>
              </a:rPr>
              <a:t>Center for Emergent Materials</a:t>
            </a:r>
          </a:p>
          <a:p>
            <a:pPr algn="ctr"/>
            <a:r>
              <a:rPr lang="en-US" dirty="0" smtClean="0">
                <a:solidFill>
                  <a:srgbClr val="FFFFFF"/>
                </a:solidFill>
                <a:latin typeface="Times New Roman" pitchFamily="18" charset="0"/>
                <a:cs typeface="Times New Roman" pitchFamily="18" charset="0"/>
              </a:rPr>
              <a:t>    The </a:t>
            </a:r>
            <a:r>
              <a:rPr lang="en-US" dirty="0">
                <a:solidFill>
                  <a:srgbClr val="FFFFFF"/>
                </a:solidFill>
                <a:latin typeface="Times New Roman" pitchFamily="18" charset="0"/>
                <a:cs typeface="Times New Roman" pitchFamily="18" charset="0"/>
              </a:rPr>
              <a:t>Ohio State University</a:t>
            </a:r>
            <a:r>
              <a:rPr lang="en-US" sz="1200" dirty="0">
                <a:solidFill>
                  <a:srgbClr val="FFFFFF"/>
                </a:solidFill>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
        <p:nvSpPr>
          <p:cNvPr id="2056" name="TextBox 17"/>
          <p:cNvSpPr txBox="1">
            <a:spLocks noChangeArrowheads="1"/>
          </p:cNvSpPr>
          <p:nvPr/>
        </p:nvSpPr>
        <p:spPr bwMode="auto">
          <a:xfrm>
            <a:off x="3813175" y="5286039"/>
            <a:ext cx="1293813" cy="230188"/>
          </a:xfrm>
          <a:prstGeom prst="rect">
            <a:avLst/>
          </a:prstGeom>
          <a:noFill/>
          <a:ln w="9525">
            <a:noFill/>
            <a:miter lim="800000"/>
            <a:headEnd/>
            <a:tailEnd/>
          </a:ln>
        </p:spPr>
        <p:txBody>
          <a:bodyPr>
            <a:spAutoFit/>
          </a:bodyPr>
          <a:lstStyle/>
          <a:p>
            <a:r>
              <a:rPr lang="en-US" sz="900" b="1">
                <a:solidFill>
                  <a:schemeClr val="bg1"/>
                </a:solidFill>
                <a:latin typeface="Times New Roman" pitchFamily="18" charset="0"/>
                <a:cs typeface="Times New Roman" pitchFamily="18" charset="0"/>
              </a:rPr>
              <a:t>Co           Au         Co</a:t>
            </a:r>
          </a:p>
        </p:txBody>
      </p:sp>
      <p:pic>
        <p:nvPicPr>
          <p:cNvPr id="2057" name="Picture 1"/>
          <p:cNvPicPr>
            <a:picLocks noChangeAspect="1"/>
          </p:cNvPicPr>
          <p:nvPr/>
        </p:nvPicPr>
        <p:blipFill>
          <a:blip r:embed="rId4"/>
          <a:srcRect/>
          <a:stretch>
            <a:fillRect/>
          </a:stretch>
        </p:blipFill>
        <p:spPr bwMode="auto">
          <a:xfrm>
            <a:off x="0" y="0"/>
            <a:ext cx="993775" cy="600075"/>
          </a:xfrm>
          <a:prstGeom prst="rect">
            <a:avLst/>
          </a:prstGeom>
          <a:noFill/>
          <a:ln w="9525">
            <a:noFill/>
            <a:miter lim="800000"/>
            <a:headEnd/>
            <a:tailEnd/>
          </a:ln>
        </p:spPr>
      </p:pic>
      <p:pic>
        <p:nvPicPr>
          <p:cNvPr id="2058" name="Picture 4"/>
          <p:cNvPicPr>
            <a:picLocks noChangeAspect="1"/>
          </p:cNvPicPr>
          <p:nvPr/>
        </p:nvPicPr>
        <p:blipFill>
          <a:blip r:embed="rId5"/>
          <a:srcRect/>
          <a:stretch>
            <a:fillRect/>
          </a:stretch>
        </p:blipFill>
        <p:spPr bwMode="auto">
          <a:xfrm>
            <a:off x="8548688" y="0"/>
            <a:ext cx="595312" cy="598488"/>
          </a:xfrm>
          <a:prstGeom prst="rect">
            <a:avLst/>
          </a:prstGeom>
          <a:noFill/>
          <a:ln w="9525">
            <a:noFill/>
            <a:miter lim="800000"/>
            <a:headEnd/>
            <a:tailEnd/>
          </a:ln>
        </p:spPr>
      </p:pic>
      <p:sp>
        <p:nvSpPr>
          <p:cNvPr id="2059" name="TextBox 25"/>
          <p:cNvSpPr txBox="1">
            <a:spLocks noChangeArrowheads="1"/>
          </p:cNvSpPr>
          <p:nvPr/>
        </p:nvSpPr>
        <p:spPr bwMode="auto">
          <a:xfrm>
            <a:off x="0" y="939377"/>
            <a:ext cx="9144000" cy="338554"/>
          </a:xfrm>
          <a:prstGeom prst="rect">
            <a:avLst/>
          </a:prstGeom>
          <a:noFill/>
          <a:ln w="9525">
            <a:noFill/>
            <a:miter lim="800000"/>
            <a:headEnd/>
            <a:tailEnd/>
          </a:ln>
        </p:spPr>
        <p:txBody>
          <a:bodyPr>
            <a:spAutoFit/>
          </a:bodyPr>
          <a:lstStyle/>
          <a:p>
            <a:pPr algn="ctr"/>
            <a:r>
              <a:rPr lang="en-US" sz="1600" b="1" dirty="0" smtClean="0">
                <a:latin typeface="Times New Roman" pitchFamily="18" charset="0"/>
                <a:cs typeface="Times New Roman" pitchFamily="18" charset="0"/>
              </a:rPr>
              <a:t>The properties of epitaxial Sr</a:t>
            </a:r>
            <a:r>
              <a:rPr lang="en-US" sz="1600" b="1" baseline="-25000" dirty="0" smtClean="0">
                <a:latin typeface="Times New Roman" pitchFamily="18" charset="0"/>
                <a:cs typeface="Times New Roman" pitchFamily="18" charset="0"/>
              </a:rPr>
              <a:t>2</a:t>
            </a:r>
            <a:r>
              <a:rPr lang="en-US" sz="1600" b="1" dirty="0" smtClean="0">
                <a:latin typeface="Times New Roman" pitchFamily="18" charset="0"/>
                <a:cs typeface="Times New Roman" pitchFamily="18" charset="0"/>
              </a:rPr>
              <a:t>CrReO</a:t>
            </a:r>
            <a:r>
              <a:rPr lang="en-US" sz="1600" b="1" baseline="-25000" dirty="0" smtClean="0">
                <a:latin typeface="Times New Roman" pitchFamily="18" charset="0"/>
                <a:cs typeface="Times New Roman" pitchFamily="18" charset="0"/>
              </a:rPr>
              <a:t>6</a:t>
            </a:r>
            <a:r>
              <a:rPr lang="en-US" sz="1600" b="1" dirty="0" smtClean="0">
                <a:latin typeface="Times New Roman" pitchFamily="18" charset="0"/>
                <a:cs typeface="Times New Roman" pitchFamily="18" charset="0"/>
              </a:rPr>
              <a:t> films shows remarkable substrate dependence </a:t>
            </a:r>
            <a:endParaRPr lang="en-US" sz="1600" baseline="-25000" dirty="0">
              <a:latin typeface="Times New Roman" pitchFamily="18" charset="0"/>
              <a:cs typeface="Times New Roman" pitchFamily="18" charset="0"/>
            </a:endParaRPr>
          </a:p>
        </p:txBody>
      </p:sp>
      <p:sp>
        <p:nvSpPr>
          <p:cNvPr id="2060" name="Content Placeholder 9"/>
          <p:cNvSpPr>
            <a:spLocks noGrp="1"/>
          </p:cNvSpPr>
          <p:nvPr>
            <p:ph sz="half" idx="1"/>
          </p:nvPr>
        </p:nvSpPr>
        <p:spPr>
          <a:xfrm>
            <a:off x="70811" y="1358072"/>
            <a:ext cx="3572933" cy="4833177"/>
          </a:xfrm>
        </p:spPr>
        <p:txBody>
          <a:bodyPr/>
          <a:lstStyle/>
          <a:p>
            <a:pPr marL="0" indent="169863" algn="just">
              <a:spcAft>
                <a:spcPts val="0"/>
              </a:spcAft>
              <a:buNone/>
            </a:pPr>
            <a:r>
              <a:rPr lang="en-US" sz="1200" dirty="0" smtClean="0">
                <a:latin typeface="Times New Roman" pitchFamily="18" charset="0"/>
                <a:cs typeface="Times New Roman" pitchFamily="18" charset="0"/>
              </a:rPr>
              <a:t>The presence of strong spin–orbit coupling in oxides containing 5d transition metal ions provides a mechanism for direct coupling between magnetization and the crystal lattice. In epitaxial films of such compounds strain arising from lattice mismatch with the substrate can in principle be used to tune the magnetic properties.    </a:t>
            </a:r>
          </a:p>
          <a:p>
            <a:pPr marL="0" indent="169863" algn="just">
              <a:spcAft>
                <a:spcPts val="0"/>
              </a:spcAft>
              <a:buNone/>
            </a:pPr>
            <a:r>
              <a:rPr lang="en-US" sz="1200" dirty="0" smtClean="0">
                <a:latin typeface="Times New Roman" pitchFamily="18" charset="0"/>
                <a:cs typeface="Times New Roman" pitchFamily="18" charset="0"/>
              </a:rPr>
              <a:t>Using a novel deposition technique, IRG-2 researchers have grown fully-ordered Sr</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CrReO</a:t>
            </a:r>
            <a:r>
              <a:rPr lang="en-US" sz="1200" baseline="-25000" dirty="0" smtClean="0">
                <a:latin typeface="Times New Roman" pitchFamily="18" charset="0"/>
                <a:cs typeface="Times New Roman" pitchFamily="18" charset="0"/>
              </a:rPr>
              <a:t>6</a:t>
            </a:r>
            <a:r>
              <a:rPr lang="en-US" sz="1200" dirty="0" smtClean="0">
                <a:latin typeface="Times New Roman" pitchFamily="18" charset="0"/>
                <a:cs typeface="Times New Roman" pitchFamily="18" charset="0"/>
              </a:rPr>
              <a:t> films which are semiconducting and highly magnetic at room temperature. When grown on different substrates dramatic changes in magnetization and resistivity occur. The largest effects are seen when Sr</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CrReO</a:t>
            </a:r>
            <a:r>
              <a:rPr lang="en-US" sz="1200" baseline="-25000" dirty="0" smtClean="0">
                <a:latin typeface="Times New Roman" pitchFamily="18" charset="0"/>
                <a:cs typeface="Times New Roman" pitchFamily="18" charset="0"/>
              </a:rPr>
              <a:t>6</a:t>
            </a:r>
            <a:r>
              <a:rPr lang="en-US" sz="1200" dirty="0" smtClean="0">
                <a:latin typeface="Times New Roman" pitchFamily="18" charset="0"/>
                <a:cs typeface="Times New Roman" pitchFamily="18" charset="0"/>
              </a:rPr>
              <a:t> is grown on Sr</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GaTaO</a:t>
            </a:r>
            <a:r>
              <a:rPr lang="en-US" sz="1200" baseline="-25000" dirty="0" smtClean="0">
                <a:latin typeface="Times New Roman" pitchFamily="18" charset="0"/>
                <a:cs typeface="Times New Roman" pitchFamily="18" charset="0"/>
              </a:rPr>
              <a:t>6</a:t>
            </a:r>
            <a:r>
              <a:rPr lang="en-US" sz="1200" dirty="0" smtClean="0">
                <a:latin typeface="Times New Roman" pitchFamily="18" charset="0"/>
                <a:cs typeface="Times New Roman" pitchFamily="18" charset="0"/>
              </a:rPr>
              <a:t> buffer layers (1.6% tensile strain) where the low temperature resistivity increases by more than two orders of magnitude, and the saturation magnetization more than doubles, with respect to films grown on a lattice matched substrate (e.g. SrTiO</a:t>
            </a:r>
            <a:r>
              <a:rPr lang="en-US" sz="1200" baseline="-25000" dirty="0" smtClean="0">
                <a:latin typeface="Times New Roman" pitchFamily="18" charset="0"/>
                <a:cs typeface="Times New Roman" pitchFamily="18" charset="0"/>
              </a:rPr>
              <a:t>3</a:t>
            </a:r>
            <a:r>
              <a:rPr lang="en-US" sz="1200" dirty="0" smtClean="0">
                <a:latin typeface="Times New Roman" pitchFamily="18" charset="0"/>
                <a:cs typeface="Times New Roman" pitchFamily="18" charset="0"/>
              </a:rPr>
              <a:t>). Electron microscopy images suggest that changes in the local atomic structure may be responsible for the change in properties (see the </a:t>
            </a:r>
            <a:r>
              <a:rPr lang="en-US" sz="1200" dirty="0" err="1" smtClean="0">
                <a:latin typeface="Times New Roman" pitchFamily="18" charset="0"/>
                <a:cs typeface="Times New Roman" pitchFamily="18" charset="0"/>
              </a:rPr>
              <a:t>zig-zag</a:t>
            </a:r>
            <a:r>
              <a:rPr lang="en-US" sz="1200" dirty="0" smtClean="0">
                <a:latin typeface="Times New Roman" pitchFamily="18" charset="0"/>
                <a:cs typeface="Times New Roman" pitchFamily="18" charset="0"/>
              </a:rPr>
              <a:t> columns of Re on the right).  This effect could potentially be exploited in a variety of ways, including strain sensors and </a:t>
            </a:r>
            <a:r>
              <a:rPr lang="en-US" sz="1200" dirty="0" err="1" smtClean="0">
                <a:latin typeface="Times New Roman" pitchFamily="18" charset="0"/>
                <a:cs typeface="Times New Roman" pitchFamily="18" charset="0"/>
              </a:rPr>
              <a:t>magnetoelectric</a:t>
            </a:r>
            <a:r>
              <a:rPr lang="en-US" sz="1200" dirty="0" smtClean="0">
                <a:latin typeface="Times New Roman" pitchFamily="18" charset="0"/>
                <a:cs typeface="Times New Roman" pitchFamily="18" charset="0"/>
              </a:rPr>
              <a:t> composite films. </a:t>
            </a:r>
            <a:endParaRPr lang="en-US" sz="1200" dirty="0">
              <a:latin typeface="Times New Roman" pitchFamily="18" charset="0"/>
              <a:cs typeface="Times New Roman" pitchFamily="18" charset="0"/>
            </a:endParaRPr>
          </a:p>
        </p:txBody>
      </p:sp>
      <p:sp>
        <p:nvSpPr>
          <p:cNvPr id="2062" name="TextBox 1"/>
          <p:cNvSpPr txBox="1">
            <a:spLocks noChangeArrowheads="1"/>
          </p:cNvSpPr>
          <p:nvPr/>
        </p:nvSpPr>
        <p:spPr bwMode="auto">
          <a:xfrm>
            <a:off x="7086600" y="333375"/>
            <a:ext cx="1516063" cy="276225"/>
          </a:xfrm>
          <a:prstGeom prst="rect">
            <a:avLst/>
          </a:prstGeom>
          <a:noFill/>
          <a:ln w="9525">
            <a:noFill/>
            <a:miter lim="800000"/>
            <a:headEnd/>
            <a:tailEnd/>
          </a:ln>
        </p:spPr>
        <p:txBody>
          <a:bodyPr>
            <a:spAutoFit/>
          </a:bodyPr>
          <a:lstStyle/>
          <a:p>
            <a:r>
              <a:rPr lang="en-US" sz="1200">
                <a:solidFill>
                  <a:schemeClr val="bg1"/>
                </a:solidFill>
                <a:latin typeface="Times New Roman" pitchFamily="18" charset="0"/>
                <a:cs typeface="Times New Roman" pitchFamily="18" charset="0"/>
              </a:rPr>
              <a:t>http://cem.osu.edu</a:t>
            </a:r>
          </a:p>
        </p:txBody>
      </p:sp>
      <p:sp>
        <p:nvSpPr>
          <p:cNvPr id="24" name="TextBox 23"/>
          <p:cNvSpPr txBox="1"/>
          <p:nvPr/>
        </p:nvSpPr>
        <p:spPr>
          <a:xfrm>
            <a:off x="3400426" y="6012510"/>
            <a:ext cx="5743576" cy="261610"/>
          </a:xfrm>
          <a:prstGeom prst="rect">
            <a:avLst/>
          </a:prstGeom>
          <a:noFill/>
        </p:spPr>
        <p:txBody>
          <a:bodyPr wrap="square" rtlCol="0">
            <a:spAutoFit/>
          </a:bodyPr>
          <a:lstStyle/>
          <a:p>
            <a:r>
              <a:rPr lang="en-US" sz="1100" dirty="0" smtClean="0">
                <a:solidFill>
                  <a:srgbClr val="0000FF"/>
                </a:solidFill>
                <a:latin typeface="Times New Roman" pitchFamily="18" charset="0"/>
                <a:cs typeface="Times New Roman" pitchFamily="18" charset="0"/>
              </a:rPr>
              <a:t>Hauser, Williams, Dixit, </a:t>
            </a:r>
            <a:r>
              <a:rPr lang="en-US" sz="1100" dirty="0" err="1" smtClean="0">
                <a:solidFill>
                  <a:srgbClr val="0000FF"/>
                </a:solidFill>
                <a:latin typeface="Times New Roman" pitchFamily="18" charset="0"/>
                <a:cs typeface="Times New Roman" pitchFamily="18" charset="0"/>
              </a:rPr>
              <a:t>Soliz</a:t>
            </a:r>
            <a:r>
              <a:rPr lang="en-US" sz="1100" dirty="0" smtClean="0">
                <a:solidFill>
                  <a:srgbClr val="0000FF"/>
                </a:solidFill>
                <a:latin typeface="Times New Roman" pitchFamily="18" charset="0"/>
                <a:cs typeface="Times New Roman" pitchFamily="18" charset="0"/>
              </a:rPr>
              <a:t>, </a:t>
            </a:r>
            <a:r>
              <a:rPr lang="en-US" sz="1100" dirty="0" err="1" smtClean="0">
                <a:solidFill>
                  <a:srgbClr val="0000FF"/>
                </a:solidFill>
                <a:latin typeface="Times New Roman" pitchFamily="18" charset="0"/>
                <a:cs typeface="Times New Roman" pitchFamily="18" charset="0"/>
              </a:rPr>
              <a:t>Susner</a:t>
            </a:r>
            <a:r>
              <a:rPr lang="en-US" sz="1100" dirty="0" smtClean="0">
                <a:solidFill>
                  <a:srgbClr val="0000FF"/>
                </a:solidFill>
                <a:latin typeface="Times New Roman" pitchFamily="18" charset="0"/>
                <a:cs typeface="Times New Roman" pitchFamily="18" charset="0"/>
              </a:rPr>
              <a:t>, </a:t>
            </a:r>
            <a:r>
              <a:rPr lang="en-US" sz="1100" dirty="0" err="1" smtClean="0">
                <a:solidFill>
                  <a:srgbClr val="0000FF"/>
                </a:solidFill>
                <a:latin typeface="Times New Roman" pitchFamily="18" charset="0"/>
                <a:cs typeface="Times New Roman" pitchFamily="18" charset="0"/>
              </a:rPr>
              <a:t>Sumption</a:t>
            </a:r>
            <a:r>
              <a:rPr lang="en-US" sz="1100" dirty="0" smtClean="0">
                <a:solidFill>
                  <a:srgbClr val="0000FF"/>
                </a:solidFill>
                <a:latin typeface="Times New Roman" pitchFamily="18" charset="0"/>
                <a:cs typeface="Times New Roman" pitchFamily="18" charset="0"/>
              </a:rPr>
              <a:t>, Fraser, Woodward, Yang  (unpublished)</a:t>
            </a:r>
            <a:endParaRPr lang="en-US" sz="1100" dirty="0">
              <a:solidFill>
                <a:srgbClr val="0000FF"/>
              </a:solidFill>
              <a:latin typeface="Times New Roman" pitchFamily="18" charset="0"/>
              <a:cs typeface="Times New Roman" pitchFamily="18" charset="0"/>
            </a:endParaRPr>
          </a:p>
        </p:txBody>
      </p:sp>
      <p:pic>
        <p:nvPicPr>
          <p:cNvPr id="27" name="Picture 26" descr="SCRO_SGTO_STO_STEM3.jpg"/>
          <p:cNvPicPr>
            <a:picLocks noChangeAspect="1"/>
          </p:cNvPicPr>
          <p:nvPr/>
        </p:nvPicPr>
        <p:blipFill>
          <a:blip r:embed="rId6"/>
          <a:stretch>
            <a:fillRect/>
          </a:stretch>
        </p:blipFill>
        <p:spPr>
          <a:xfrm>
            <a:off x="3695058" y="1654363"/>
            <a:ext cx="2808649" cy="4347754"/>
          </a:xfrm>
          <a:prstGeom prst="rect">
            <a:avLst/>
          </a:prstGeom>
        </p:spPr>
      </p:pic>
      <p:sp>
        <p:nvSpPr>
          <p:cNvPr id="18" name="TextBox 17"/>
          <p:cNvSpPr txBox="1"/>
          <p:nvPr/>
        </p:nvSpPr>
        <p:spPr>
          <a:xfrm>
            <a:off x="6383215" y="1699121"/>
            <a:ext cx="2760785" cy="1754326"/>
          </a:xfrm>
          <a:prstGeom prst="rect">
            <a:avLst/>
          </a:prstGeom>
          <a:noFill/>
        </p:spPr>
        <p:txBody>
          <a:bodyPr wrap="square" rtlCol="0">
            <a:spAutoFit/>
          </a:bodyPr>
          <a:lstStyle/>
          <a:p>
            <a:pPr>
              <a:spcBef>
                <a:spcPts val="600"/>
              </a:spcBef>
            </a:pPr>
            <a:r>
              <a:rPr lang="en-US" sz="1400" b="1" dirty="0" smtClean="0">
                <a:latin typeface="Times New Roman" pitchFamily="18" charset="0"/>
                <a:cs typeface="Times New Roman" pitchFamily="18" charset="0"/>
              </a:rPr>
              <a:t>Sr</a:t>
            </a:r>
            <a:r>
              <a:rPr lang="en-US" sz="1400" b="1" baseline="-25000" dirty="0" smtClean="0">
                <a:latin typeface="Times New Roman" pitchFamily="18" charset="0"/>
                <a:cs typeface="Times New Roman" pitchFamily="18" charset="0"/>
              </a:rPr>
              <a:t>2</a:t>
            </a:r>
            <a:r>
              <a:rPr lang="en-US" sz="1400" b="1" dirty="0" smtClean="0">
                <a:latin typeface="Times New Roman" pitchFamily="18" charset="0"/>
                <a:cs typeface="Times New Roman" pitchFamily="18" charset="0"/>
              </a:rPr>
              <a:t>CrReO</a:t>
            </a:r>
            <a:r>
              <a:rPr lang="en-US" sz="1400" b="1" baseline="-25000" dirty="0" smtClean="0">
                <a:latin typeface="Times New Roman" pitchFamily="18" charset="0"/>
                <a:cs typeface="Times New Roman" pitchFamily="18" charset="0"/>
              </a:rPr>
              <a:t>6</a:t>
            </a:r>
            <a:r>
              <a:rPr lang="en-US" sz="1400" b="1" dirty="0" smtClean="0">
                <a:latin typeface="Times New Roman" pitchFamily="18" charset="0"/>
                <a:cs typeface="Times New Roman" pitchFamily="18" charset="0"/>
              </a:rPr>
              <a:t> on SrTiO</a:t>
            </a:r>
            <a:r>
              <a:rPr lang="en-US" sz="1400" b="1" baseline="-25000" dirty="0" smtClean="0">
                <a:latin typeface="Times New Roman" pitchFamily="18" charset="0"/>
                <a:cs typeface="Times New Roman" pitchFamily="18" charset="0"/>
              </a:rPr>
              <a:t>3</a:t>
            </a:r>
            <a:endParaRPr lang="en-US" sz="1400" b="1" dirty="0" smtClean="0">
              <a:latin typeface="Times New Roman" pitchFamily="18" charset="0"/>
              <a:cs typeface="Times New Roman" pitchFamily="18" charset="0"/>
            </a:endParaRPr>
          </a:p>
          <a:p>
            <a:pPr marL="61913" indent="-61913">
              <a:spcBef>
                <a:spcPts val="400"/>
              </a:spcBef>
              <a:buFont typeface="Arial" pitchFamily="34" charset="0"/>
              <a:buChar char="•"/>
            </a:pPr>
            <a:r>
              <a:rPr lang="en-US" sz="1200" dirty="0" smtClean="0">
                <a:latin typeface="Times New Roman" pitchFamily="18" charset="0"/>
                <a:cs typeface="Times New Roman" pitchFamily="18" charset="0"/>
              </a:rPr>
              <a:t>Almost perfect lattice match and clear ordering of Re/</a:t>
            </a:r>
            <a:r>
              <a:rPr lang="en-US" sz="1200" dirty="0" err="1" smtClean="0">
                <a:latin typeface="Times New Roman" pitchFamily="18" charset="0"/>
                <a:cs typeface="Times New Roman" pitchFamily="18" charset="0"/>
              </a:rPr>
              <a:t>Sr</a:t>
            </a:r>
            <a:r>
              <a:rPr lang="en-US" sz="1200" dirty="0" smtClean="0">
                <a:latin typeface="Times New Roman" pitchFamily="18" charset="0"/>
                <a:cs typeface="Times New Roman" pitchFamily="18" charset="0"/>
              </a:rPr>
              <a:t>/Cr atoms</a:t>
            </a:r>
          </a:p>
          <a:p>
            <a:pPr marL="61913" lvl="1" indent="-61913">
              <a:spcBef>
                <a:spcPts val="400"/>
              </a:spcBef>
              <a:buFont typeface="Arial" pitchFamily="34" charset="0"/>
              <a:buChar char="•"/>
            </a:pPr>
            <a:r>
              <a:rPr lang="en-US" sz="1200" dirty="0" smtClean="0">
                <a:latin typeface="Times New Roman" pitchFamily="18" charset="0"/>
                <a:cs typeface="Times New Roman" pitchFamily="18" charset="0"/>
              </a:rPr>
              <a:t>Sr</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CrReO</a:t>
            </a:r>
            <a:r>
              <a:rPr lang="en-US" sz="1200" baseline="-25000" dirty="0" smtClean="0">
                <a:latin typeface="Times New Roman" pitchFamily="18" charset="0"/>
                <a:cs typeface="Times New Roman" pitchFamily="18" charset="0"/>
              </a:rPr>
              <a:t>6</a:t>
            </a:r>
            <a:r>
              <a:rPr lang="en-US" sz="1200" dirty="0" smtClean="0">
                <a:latin typeface="Times New Roman" pitchFamily="18" charset="0"/>
                <a:cs typeface="Times New Roman" pitchFamily="18" charset="0"/>
              </a:rPr>
              <a:t> is a </a:t>
            </a:r>
            <a:r>
              <a:rPr lang="en-US" sz="1200" i="1" dirty="0" smtClean="0">
                <a:latin typeface="Times New Roman" pitchFamily="18" charset="0"/>
                <a:cs typeface="Times New Roman" pitchFamily="18" charset="0"/>
              </a:rPr>
              <a:t>semiconductor</a:t>
            </a:r>
            <a:r>
              <a:rPr lang="en-US" sz="1200" dirty="0" smtClean="0">
                <a:latin typeface="Times New Roman" pitchFamily="18" charset="0"/>
                <a:cs typeface="Times New Roman" pitchFamily="18" charset="0"/>
              </a:rPr>
              <a:t>, not a metal as previously believed</a:t>
            </a:r>
          </a:p>
          <a:p>
            <a:pPr marL="61913" indent="-61913">
              <a:spcBef>
                <a:spcPts val="400"/>
              </a:spcBef>
              <a:buFont typeface="Arial" pitchFamily="34" charset="0"/>
              <a:buChar char="•"/>
            </a:pPr>
            <a:r>
              <a:rPr lang="en-US" sz="1200" dirty="0" smtClean="0">
                <a:latin typeface="Times New Roman" pitchFamily="18" charset="0"/>
                <a:cs typeface="Times New Roman" pitchFamily="18" charset="0"/>
              </a:rPr>
              <a:t>Record </a:t>
            </a:r>
            <a:r>
              <a:rPr lang="en-US" sz="1200" dirty="0" smtClean="0">
                <a:latin typeface="Times New Roman" pitchFamily="18" charset="0"/>
                <a:cs typeface="Times New Roman" pitchFamily="18" charset="0"/>
              </a:rPr>
              <a:t>high saturation magnetization of 1.38 </a:t>
            </a:r>
            <a:r>
              <a:rPr lang="el-GR" sz="1200" dirty="0" smtClean="0">
                <a:latin typeface="Times New Roman" pitchFamily="18" charset="0"/>
                <a:cs typeface="Times New Roman" pitchFamily="18" charset="0"/>
              </a:rPr>
              <a:t>μ</a:t>
            </a:r>
            <a:r>
              <a:rPr lang="en-US" sz="1200" baseline="-25000" dirty="0" smtClean="0">
                <a:latin typeface="Times New Roman" pitchFamily="18" charset="0"/>
                <a:cs typeface="Times New Roman" pitchFamily="18" charset="0"/>
              </a:rPr>
              <a:t>B</a:t>
            </a:r>
            <a:r>
              <a:rPr lang="en-US" sz="1200" dirty="0" smtClean="0">
                <a:latin typeface="Times New Roman" pitchFamily="18" charset="0"/>
                <a:cs typeface="Times New Roman" pitchFamily="18" charset="0"/>
              </a:rPr>
              <a:t> per formula unit for Sr</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CrReO</a:t>
            </a:r>
            <a:r>
              <a:rPr lang="en-US" sz="1200" baseline="-25000" dirty="0" smtClean="0">
                <a:latin typeface="Times New Roman" pitchFamily="18" charset="0"/>
                <a:cs typeface="Times New Roman" pitchFamily="18" charset="0"/>
              </a:rPr>
              <a:t>6</a:t>
            </a:r>
            <a:endParaRPr lang="en-US" sz="1200" dirty="0" smtClean="0">
              <a:latin typeface="Times New Roman" pitchFamily="18" charset="0"/>
              <a:cs typeface="Times New Roman" pitchFamily="18" charset="0"/>
            </a:endParaRPr>
          </a:p>
          <a:p>
            <a:pPr marL="228600" lvl="1" indent="-166688">
              <a:spcBef>
                <a:spcPts val="0"/>
              </a:spcBef>
              <a:buFont typeface="Wingdings" pitchFamily="2" charset="2"/>
              <a:buChar char="Ø"/>
            </a:pPr>
            <a:r>
              <a:rPr lang="en-US" sz="1200" dirty="0" smtClean="0">
                <a:latin typeface="Times New Roman" pitchFamily="18" charset="0"/>
                <a:cs typeface="Times New Roman" pitchFamily="18" charset="0"/>
              </a:rPr>
              <a:t>confirm strong spin-orbit coupling</a:t>
            </a:r>
          </a:p>
        </p:txBody>
      </p:sp>
      <p:sp>
        <p:nvSpPr>
          <p:cNvPr id="19" name="TextBox 18"/>
          <p:cNvSpPr txBox="1"/>
          <p:nvPr/>
        </p:nvSpPr>
        <p:spPr>
          <a:xfrm>
            <a:off x="6471140" y="4125911"/>
            <a:ext cx="2672862" cy="1754326"/>
          </a:xfrm>
          <a:prstGeom prst="rect">
            <a:avLst/>
          </a:prstGeom>
          <a:noFill/>
        </p:spPr>
        <p:txBody>
          <a:bodyPr wrap="square" rtlCol="0">
            <a:spAutoFit/>
          </a:bodyPr>
          <a:lstStyle/>
          <a:p>
            <a:pPr>
              <a:spcBef>
                <a:spcPts val="600"/>
              </a:spcBef>
            </a:pPr>
            <a:r>
              <a:rPr lang="en-US" sz="1400" b="1" dirty="0" smtClean="0">
                <a:latin typeface="Times New Roman" pitchFamily="18" charset="0"/>
                <a:cs typeface="Times New Roman" pitchFamily="18" charset="0"/>
              </a:rPr>
              <a:t>Sr</a:t>
            </a:r>
            <a:r>
              <a:rPr lang="en-US" sz="1400" b="1" baseline="-25000" dirty="0" smtClean="0">
                <a:latin typeface="Times New Roman" pitchFamily="18" charset="0"/>
                <a:cs typeface="Times New Roman" pitchFamily="18" charset="0"/>
              </a:rPr>
              <a:t>2</a:t>
            </a:r>
            <a:r>
              <a:rPr lang="en-US" sz="1400" b="1" dirty="0" smtClean="0">
                <a:latin typeface="Times New Roman" pitchFamily="18" charset="0"/>
                <a:cs typeface="Times New Roman" pitchFamily="18" charset="0"/>
              </a:rPr>
              <a:t>CrReO</a:t>
            </a:r>
            <a:r>
              <a:rPr lang="en-US" sz="1400" b="1" baseline="-25000" dirty="0" smtClean="0">
                <a:latin typeface="Times New Roman" pitchFamily="18" charset="0"/>
                <a:cs typeface="Times New Roman" pitchFamily="18" charset="0"/>
              </a:rPr>
              <a:t>6</a:t>
            </a:r>
            <a:r>
              <a:rPr lang="en-US" sz="1400" b="1" dirty="0" smtClean="0">
                <a:latin typeface="Times New Roman" pitchFamily="18" charset="0"/>
                <a:cs typeface="Times New Roman" pitchFamily="18" charset="0"/>
              </a:rPr>
              <a:t> on Sr</a:t>
            </a:r>
            <a:r>
              <a:rPr lang="en-US" sz="1400" b="1" baseline="-25000" dirty="0" smtClean="0">
                <a:latin typeface="Times New Roman" pitchFamily="18" charset="0"/>
                <a:cs typeface="Times New Roman" pitchFamily="18" charset="0"/>
              </a:rPr>
              <a:t>2</a:t>
            </a:r>
            <a:r>
              <a:rPr lang="en-US" sz="1400" b="1" dirty="0" smtClean="0">
                <a:latin typeface="Times New Roman" pitchFamily="18" charset="0"/>
                <a:cs typeface="Times New Roman" pitchFamily="18" charset="0"/>
              </a:rPr>
              <a:t>GaTaO</a:t>
            </a:r>
            <a:r>
              <a:rPr lang="en-US" sz="1400" b="1" baseline="-25000" dirty="0" smtClean="0">
                <a:latin typeface="Times New Roman" pitchFamily="18" charset="0"/>
                <a:cs typeface="Times New Roman" pitchFamily="18" charset="0"/>
              </a:rPr>
              <a:t>6</a:t>
            </a:r>
            <a:r>
              <a:rPr lang="en-US" sz="1400" b="1" dirty="0" smtClean="0">
                <a:latin typeface="Times New Roman" pitchFamily="18" charset="0"/>
                <a:cs typeface="Times New Roman" pitchFamily="18" charset="0"/>
              </a:rPr>
              <a:t> </a:t>
            </a:r>
          </a:p>
          <a:p>
            <a:pPr marL="61913" indent="-61913">
              <a:spcBef>
                <a:spcPts val="400"/>
              </a:spcBef>
              <a:buFont typeface="Arial" pitchFamily="34" charset="0"/>
              <a:buChar char="•"/>
            </a:pPr>
            <a:r>
              <a:rPr lang="en-US" sz="1200" dirty="0" smtClean="0">
                <a:latin typeface="Times New Roman" pitchFamily="18" charset="0"/>
                <a:cs typeface="Times New Roman" pitchFamily="18" charset="0"/>
              </a:rPr>
              <a:t>Lattice mismatch of +1.6% and </a:t>
            </a:r>
            <a:r>
              <a:rPr lang="en-US" sz="1200" dirty="0" err="1" smtClean="0">
                <a:latin typeface="Times New Roman" pitchFamily="18" charset="0"/>
                <a:cs typeface="Times New Roman" pitchFamily="18" charset="0"/>
              </a:rPr>
              <a:t>zig-zag</a:t>
            </a:r>
            <a:r>
              <a:rPr lang="en-US" sz="1200" dirty="0" smtClean="0">
                <a:latin typeface="Times New Roman" pitchFamily="18" charset="0"/>
                <a:cs typeface="Times New Roman" pitchFamily="18" charset="0"/>
              </a:rPr>
              <a:t> pattern of atomic columns</a:t>
            </a:r>
          </a:p>
          <a:p>
            <a:pPr marL="61913" lvl="1" indent="-61913">
              <a:spcBef>
                <a:spcPts val="400"/>
              </a:spcBef>
              <a:buFont typeface="Arial" pitchFamily="34" charset="0"/>
              <a:buChar char="•"/>
            </a:pPr>
            <a:r>
              <a:rPr lang="en-US" sz="1200" dirty="0" smtClean="0">
                <a:latin typeface="Times New Roman" pitchFamily="18" charset="0"/>
                <a:cs typeface="Times New Roman" pitchFamily="18" charset="0"/>
              </a:rPr>
              <a:t>Sr</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GaTaO</a:t>
            </a:r>
            <a:r>
              <a:rPr lang="en-US" sz="1200" baseline="-25000" dirty="0" smtClean="0">
                <a:latin typeface="Times New Roman" pitchFamily="18" charset="0"/>
                <a:cs typeface="Times New Roman" pitchFamily="18" charset="0"/>
              </a:rPr>
              <a:t>6</a:t>
            </a:r>
            <a:r>
              <a:rPr lang="en-US" sz="1200" dirty="0" smtClean="0">
                <a:latin typeface="Times New Roman" pitchFamily="18" charset="0"/>
                <a:cs typeface="Times New Roman" pitchFamily="18" charset="0"/>
              </a:rPr>
              <a:t> buffer layer greatly reduced interfacial defects in Sr</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CrReO</a:t>
            </a:r>
            <a:r>
              <a:rPr lang="en-US" sz="1200" baseline="-25000" dirty="0" smtClean="0">
                <a:latin typeface="Times New Roman" pitchFamily="18" charset="0"/>
                <a:cs typeface="Times New Roman" pitchFamily="18" charset="0"/>
              </a:rPr>
              <a:t>6</a:t>
            </a:r>
            <a:r>
              <a:rPr lang="en-US" sz="1200" dirty="0" smtClean="0">
                <a:latin typeface="Times New Roman" pitchFamily="18" charset="0"/>
                <a:cs typeface="Times New Roman" pitchFamily="18" charset="0"/>
              </a:rPr>
              <a:t>.</a:t>
            </a:r>
          </a:p>
          <a:p>
            <a:pPr marL="61913" indent="-61913">
              <a:spcBef>
                <a:spcPts val="400"/>
              </a:spcBef>
              <a:buFont typeface="Arial" pitchFamily="34" charset="0"/>
              <a:buChar char="•"/>
            </a:pPr>
            <a:r>
              <a:rPr lang="en-US" sz="1200" dirty="0" smtClean="0">
                <a:latin typeface="Times New Roman" pitchFamily="18" charset="0"/>
                <a:cs typeface="Times New Roman" pitchFamily="18" charset="0"/>
              </a:rPr>
              <a:t>Greatly </a:t>
            </a:r>
            <a:r>
              <a:rPr lang="en-US" sz="1200" dirty="0" smtClean="0">
                <a:latin typeface="Times New Roman" pitchFamily="18" charset="0"/>
                <a:cs typeface="Times New Roman" pitchFamily="18" charset="0"/>
              </a:rPr>
              <a:t>enhanced magnetization: 3.28 </a:t>
            </a:r>
            <a:r>
              <a:rPr lang="el-GR" sz="1200" dirty="0" smtClean="0">
                <a:latin typeface="Times New Roman" pitchFamily="18" charset="0"/>
                <a:cs typeface="Times New Roman" pitchFamily="18" charset="0"/>
              </a:rPr>
              <a:t>μ</a:t>
            </a:r>
            <a:r>
              <a:rPr lang="en-US" sz="1200" baseline="-25000" dirty="0" smtClean="0">
                <a:latin typeface="Times New Roman" pitchFamily="18" charset="0"/>
                <a:cs typeface="Times New Roman" pitchFamily="18" charset="0"/>
              </a:rPr>
              <a:t>B</a:t>
            </a:r>
            <a:r>
              <a:rPr lang="en-US" sz="1200" dirty="0" smtClean="0">
                <a:latin typeface="Times New Roman" pitchFamily="18" charset="0"/>
                <a:cs typeface="Times New Roman" pitchFamily="18" charset="0"/>
              </a:rPr>
              <a:t>/f.u. (a factor of 2.4) compared to films grown on SrTiO</a:t>
            </a:r>
            <a:r>
              <a:rPr lang="en-US" sz="1200" baseline="-25000" dirty="0" smtClean="0">
                <a:latin typeface="Times New Roman" pitchFamily="18" charset="0"/>
                <a:cs typeface="Times New Roman" pitchFamily="18" charset="0"/>
              </a:rPr>
              <a:t>3</a:t>
            </a:r>
            <a:endParaRPr lang="en-US" sz="1200" dirty="0" smtClean="0">
              <a:latin typeface="Times New Roman" pitchFamily="18" charset="0"/>
              <a:cs typeface="Times New Roman" pitchFamily="18" charset="0"/>
            </a:endParaRPr>
          </a:p>
        </p:txBody>
      </p:sp>
      <p:sp>
        <p:nvSpPr>
          <p:cNvPr id="20" name="Rectangle 19"/>
          <p:cNvSpPr/>
          <p:nvPr/>
        </p:nvSpPr>
        <p:spPr>
          <a:xfrm>
            <a:off x="3735964" y="1322621"/>
            <a:ext cx="5380325" cy="307777"/>
          </a:xfrm>
          <a:prstGeom prst="rect">
            <a:avLst/>
          </a:prstGeom>
        </p:spPr>
        <p:txBody>
          <a:bodyPr wrap="square">
            <a:spAutoFit/>
          </a:bodyPr>
          <a:lstStyle/>
          <a:p>
            <a:pPr algn="ctr"/>
            <a:r>
              <a:rPr lang="en-US" sz="1400" dirty="0" smtClean="0">
                <a:solidFill>
                  <a:srgbClr val="0000FF"/>
                </a:solidFill>
                <a:latin typeface="Times New Roman" pitchFamily="18" charset="0"/>
                <a:cs typeface="Times New Roman" pitchFamily="18" charset="0"/>
              </a:rPr>
              <a:t>Scanning Transmission Electron Microscopy (STEM)  images</a:t>
            </a:r>
            <a:endParaRPr lang="en-US" sz="1400" baseline="-25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1528</TotalTime>
  <Words>571</Words>
  <Application>Microsoft Office PowerPoint</Application>
  <PresentationFormat>On-screen Show (4:3)</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IRG2 Faculty</dc:creator>
  <cp:lastModifiedBy>Stephanie Arend</cp:lastModifiedBy>
  <cp:revision>77</cp:revision>
  <cp:lastPrinted>2010-05-14T15:21:05Z</cp:lastPrinted>
  <dcterms:created xsi:type="dcterms:W3CDTF">2010-05-14T15:18:38Z</dcterms:created>
  <dcterms:modified xsi:type="dcterms:W3CDTF">2012-05-14T20:20:31Z</dcterms:modified>
</cp:coreProperties>
</file>