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3"/>
  </p:sldMasterIdLst>
  <p:notesMasterIdLst>
    <p:notesMasterId r:id="rId5"/>
  </p:notesMasterIdLst>
  <p:handoutMasterIdLst>
    <p:handoutMasterId r:id="rId6"/>
  </p:handoutMasterIdLst>
  <p:sldIdLst>
    <p:sldId id="387" r:id="rId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85781" autoAdjust="0"/>
  </p:normalViewPr>
  <p:slideViewPr>
    <p:cSldViewPr snapToGrid="0" snapToObjects="1">
      <p:cViewPr varScale="1">
        <p:scale>
          <a:sx n="70" d="100"/>
          <a:sy n="70" d="100"/>
        </p:scale>
        <p:origin x="1282" y="6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ge, Rachel A." userId="e6771db7-8f41-45f1-8820-a21cdd5fc203" providerId="ADAL" clId="{935DA544-31C9-4AD0-9FAA-7C2CD7B2876E}"/>
    <pc:docChg chg="undo custSel modSld">
      <pc:chgData name="Page, Rachel A." userId="e6771db7-8f41-45f1-8820-a21cdd5fc203" providerId="ADAL" clId="{935DA544-31C9-4AD0-9FAA-7C2CD7B2876E}" dt="2023-04-28T16:15:08.306" v="35" actId="121"/>
      <pc:docMkLst>
        <pc:docMk/>
      </pc:docMkLst>
      <pc:sldChg chg="modSp mod">
        <pc:chgData name="Page, Rachel A." userId="e6771db7-8f41-45f1-8820-a21cdd5fc203" providerId="ADAL" clId="{935DA544-31C9-4AD0-9FAA-7C2CD7B2876E}" dt="2023-04-28T16:15:08.306" v="35" actId="121"/>
        <pc:sldMkLst>
          <pc:docMk/>
          <pc:sldMk cId="3866026037" sldId="387"/>
        </pc:sldMkLst>
        <pc:spChg chg="mod">
          <ac:chgData name="Page, Rachel A." userId="e6771db7-8f41-45f1-8820-a21cdd5fc203" providerId="ADAL" clId="{935DA544-31C9-4AD0-9FAA-7C2CD7B2876E}" dt="2023-04-28T16:15:08.306" v="35" actId="121"/>
          <ac:spMkLst>
            <pc:docMk/>
            <pc:sldMk cId="3866026037" sldId="387"/>
            <ac:spMk id="10" creationId="{A3FA201F-7E38-222E-3666-0F5295187A8C}"/>
          </ac:spMkLst>
        </pc:spChg>
        <pc:spChg chg="mod">
          <ac:chgData name="Page, Rachel A." userId="e6771db7-8f41-45f1-8820-a21cdd5fc203" providerId="ADAL" clId="{935DA544-31C9-4AD0-9FAA-7C2CD7B2876E}" dt="2023-04-12T15:00:52.155" v="17" actId="20577"/>
          <ac:spMkLst>
            <pc:docMk/>
            <pc:sldMk cId="3866026037" sldId="387"/>
            <ac:spMk id="11" creationId="{497B452A-7E74-750D-1BF9-14450F9B5C3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4/28/2023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4/28/2023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Add your narrative here.</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Add your narrative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dirty="0"/>
              <a:t>Karaki et al, </a:t>
            </a:r>
            <a:r>
              <a:rPr lang="en-US" sz="1200" i="1" dirty="0"/>
              <a:t>Sci. Adv. vol 9 number 7, eade7731 (2023) DOI: 10.1126/sciadv.ade7731</a:t>
            </a: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268494" y="151087"/>
            <a:ext cx="8579795"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An efficient material search for room-temperature topological magnons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i="1" dirty="0">
                <a:latin typeface="Arial" panose="020B0604020202020204" pitchFamily="34" charset="0"/>
                <a:cs typeface="Arial" panose="020B0604020202020204" pitchFamily="34" charset="0"/>
              </a:rPr>
              <a:t>The Ohio State University</a:t>
            </a:r>
          </a:p>
          <a:p>
            <a:r>
              <a:rPr lang="en-US" sz="1400" b="1" dirty="0">
                <a:latin typeface="Arial" panose="020B0604020202020204" pitchFamily="34" charset="0"/>
                <a:cs typeface="Arial" panose="020B0604020202020204" pitchFamily="34" charset="0"/>
              </a:rPr>
              <a:t>MRSEC DMR-2011876</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1" y="746485"/>
            <a:ext cx="6422097" cy="584775"/>
          </a:xfrm>
          <a:prstGeom prst="rect">
            <a:avLst/>
          </a:prstGeom>
          <a:noFill/>
        </p:spPr>
        <p:txBody>
          <a:bodyPr wrap="square" rtlCol="0">
            <a:spAutoFit/>
          </a:bodyPr>
          <a:lstStyle/>
          <a:p>
            <a:pPr algn="r"/>
            <a:r>
              <a:rPr lang="en-US" sz="1600" b="1" dirty="0">
                <a:latin typeface="Arial" panose="020B0604020202020204" pitchFamily="34" charset="0"/>
                <a:cs typeface="Arial" panose="020B0604020202020204" pitchFamily="34" charset="0"/>
              </a:rPr>
              <a:t>Lu </a:t>
            </a:r>
            <a:r>
              <a:rPr lang="en-US" sz="1600" dirty="0">
                <a:latin typeface="Arial" panose="020B0604020202020204" pitchFamily="34" charset="0"/>
                <a:cs typeface="Arial" panose="020B0604020202020204" pitchFamily="34" charset="0"/>
              </a:rPr>
              <a:t>(OSU Physics),</a:t>
            </a:r>
            <a:r>
              <a:rPr lang="en-US" sz="1600" b="1" dirty="0">
                <a:latin typeface="Arial" panose="020B0604020202020204" pitchFamily="34" charset="0"/>
                <a:cs typeface="Arial" panose="020B0604020202020204" pitchFamily="34" charset="0"/>
              </a:rPr>
              <a:t> Goldberger </a:t>
            </a:r>
            <a:r>
              <a:rPr lang="en-US" sz="1600" dirty="0">
                <a:latin typeface="Arial" panose="020B0604020202020204" pitchFamily="34" charset="0"/>
                <a:cs typeface="Arial" panose="020B0604020202020204" pitchFamily="34" charset="0"/>
              </a:rPr>
              <a:t>(OSU Chemistry), </a:t>
            </a:r>
          </a:p>
          <a:p>
            <a:pPr algn="r"/>
            <a:r>
              <a:rPr lang="en-US" sz="1600" dirty="0">
                <a:latin typeface="Arial" panose="020B0604020202020204" pitchFamily="34" charset="0"/>
                <a:cs typeface="Arial" panose="020B0604020202020204" pitchFamily="34" charset="0"/>
              </a:rPr>
              <a:t>Doan-Nguyen</a:t>
            </a:r>
            <a:r>
              <a:rPr lang="en-US" sz="1600" b="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(OSU MSE)</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762001" y="1183710"/>
            <a:ext cx="4694752"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1400" dirty="0"/>
          </a:p>
          <a:p>
            <a:pPr marL="285750" indent="-285750" eaLnBrk="1" hangingPunct="1">
              <a:buClr>
                <a:srgbClr val="C00000"/>
              </a:buClr>
              <a:buFont typeface="Arial" panose="020B0604020202020204" pitchFamily="34" charset="0"/>
              <a:buChar char="•"/>
            </a:pPr>
            <a:r>
              <a:rPr lang="en-US" sz="1400" dirty="0"/>
              <a:t>IRG-2 developed a symmetry-based approach that uses only few inputs, to carry out an efficient yet systematic search for topological magnons in magnetic insulators. Robust against disorders and decoherence, they serve as potential platforms for magnon-based spintronic devices. </a:t>
            </a:r>
          </a:p>
          <a:p>
            <a:pPr marL="285750" indent="-285750" eaLnBrk="1" hangingPunct="1">
              <a:buClr>
                <a:srgbClr val="C00000"/>
              </a:buClr>
              <a:buFont typeface="Arial" panose="020B0604020202020204" pitchFamily="34" charset="0"/>
              <a:buChar char="•"/>
            </a:pPr>
            <a:r>
              <a:rPr lang="en-US" sz="1400" dirty="0"/>
              <a:t>Unlike weakly interacting electronic materials that are well captured by density functional theory and </a:t>
            </a:r>
            <a:r>
              <a:rPr lang="en-US" sz="1400" i="1" dirty="0"/>
              <a:t>ab initio</a:t>
            </a:r>
            <a:r>
              <a:rPr lang="en-US" sz="1400" dirty="0"/>
              <a:t> calculations, it is very difficult to make reliable predictions on strongly correlated magnetic materials. </a:t>
            </a:r>
            <a:r>
              <a:rPr lang="en-US" sz="1400"/>
              <a:t>IRG-2’s </a:t>
            </a:r>
            <a:r>
              <a:rPr lang="en-US" sz="1400" dirty="0"/>
              <a:t>symmetry-based approach overcome this challenge, and our search results greatly expand the list of high-Tc candidate materials for topological magnons. </a:t>
            </a:r>
          </a:p>
          <a:p>
            <a:pPr marL="285750" indent="-285750" eaLnBrk="1" hangingPunct="1">
              <a:buClr>
                <a:srgbClr val="C00000"/>
              </a:buClr>
              <a:buFont typeface="Arial" panose="020B0604020202020204" pitchFamily="34" charset="0"/>
              <a:buChar char="•"/>
            </a:pPr>
            <a:r>
              <a:rPr lang="en-US" sz="1400" dirty="0"/>
              <a:t>This work is achieved by an interdisciplinary collaboration between IRG-2 physicists, chemists and material scientists, and is impossible without the center environment and funding of MRSEC. The obtained database provides a pool of candidate materials, facilitating the selection and synthesis of high quality materials and future experimental characterization of topological magnons. </a:t>
            </a:r>
          </a:p>
          <a:p>
            <a:pPr eaLnBrk="1" hangingPunct="1"/>
            <a:endParaRPr lang="en-US" sz="1400" dirty="0"/>
          </a:p>
          <a:p>
            <a:pPr eaLnBrk="1" hangingPunct="1"/>
            <a:endParaRPr lang="en-US" sz="1400" dirty="0">
              <a:highlight>
                <a:srgbClr val="FFFF00"/>
              </a:highlight>
            </a:endParaRPr>
          </a:p>
          <a:p>
            <a:pPr eaLnBrk="1" hangingPunct="1"/>
            <a:endParaRPr lang="en-US" sz="1400" dirty="0"/>
          </a:p>
        </p:txBody>
      </p:sp>
      <p:sp>
        <p:nvSpPr>
          <p:cNvPr id="12" name="Text Box 34">
            <a:extLst>
              <a:ext uri="{FF2B5EF4-FFF2-40B4-BE49-F238E27FC236}">
                <a16:creationId xmlns:a16="http://schemas.microsoft.com/office/drawing/2014/main" id="{CE6048A3-AEC8-2F76-073A-A6282D051B35}"/>
              </a:ext>
            </a:extLst>
          </p:cNvPr>
          <p:cNvSpPr txBox="1">
            <a:spLocks noChangeArrowheads="1"/>
          </p:cNvSpPr>
          <p:nvPr/>
        </p:nvSpPr>
        <p:spPr bwMode="auto">
          <a:xfrm>
            <a:off x="6566260" y="4550061"/>
            <a:ext cx="469837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dirty="0"/>
              <a:t>(a) Flowchart of the search process, and (b) a summary of our search results from the Bilbao Crystallographic Server (BCS) magnetic materials database. From Karaki et al, </a:t>
            </a:r>
            <a:r>
              <a:rPr lang="en-US" sz="1400" i="1" dirty="0"/>
              <a:t>Sci. Adv. vol 9 number 7, eade7731 (2023).</a:t>
            </a:r>
          </a:p>
          <a:p>
            <a:pPr algn="just" eaLnBrk="1" hangingPunct="1"/>
            <a:endParaRPr lang="en-US" sz="1400" i="1" dirty="0"/>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296296" y="1603856"/>
            <a:ext cx="5133703" cy="41965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2" name="Picture 1" descr="(a) Flowchart of the search process, and (b) a summary of our search results from the Bilbao Crystallographic Server (BCS) magnetic materials database. From Karaki et al, Sci. Adv. vol 9 number 7, eade7731 (2023).">
            <a:extLst>
              <a:ext uri="{FF2B5EF4-FFF2-40B4-BE49-F238E27FC236}">
                <a16:creationId xmlns:a16="http://schemas.microsoft.com/office/drawing/2014/main" id="{4E735BE3-C703-4B9C-8B5A-396BC580FC67}"/>
              </a:ext>
            </a:extLst>
          </p:cNvPr>
          <p:cNvPicPr>
            <a:picLocks noChangeAspect="1"/>
          </p:cNvPicPr>
          <p:nvPr/>
        </p:nvPicPr>
        <p:blipFill>
          <a:blip r:embed="rId4"/>
          <a:stretch>
            <a:fillRect/>
          </a:stretch>
        </p:blipFill>
        <p:spPr>
          <a:xfrm>
            <a:off x="6338820" y="1615441"/>
            <a:ext cx="5048654" cy="2824422"/>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957712E1C5AE4429405F26ABF17B91A" ma:contentTypeVersion="16" ma:contentTypeDescription="Create a new document." ma:contentTypeScope="" ma:versionID="c8c3327d817e3773154a25b2572ebeb5">
  <xsd:schema xmlns:xsd="http://www.w3.org/2001/XMLSchema" xmlns:xs="http://www.w3.org/2001/XMLSchema" xmlns:p="http://schemas.microsoft.com/office/2006/metadata/properties" xmlns:ns2="76367a35-a7d8-41b5-935b-36eed5c50725" xmlns:ns3="c4de5d75-1582-4e67-b568-abc7a441431a" targetNamespace="http://schemas.microsoft.com/office/2006/metadata/properties" ma:root="true" ma:fieldsID="83a7d187bbb7afa1a85b25556df76ace" ns2:_="" ns3:_="">
    <xsd:import namespace="76367a35-a7d8-41b5-935b-36eed5c50725"/>
    <xsd:import namespace="c4de5d75-1582-4e67-b568-abc7a441431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367a35-a7d8-41b5-935b-36eed5c50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b434354-605c-4a24-9fd5-b21458dd13e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4de5d75-1582-4e67-b568-abc7a441431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49de467-37aa-4c80-9f3d-54aa11f54e30}" ma:internalName="TaxCatchAll" ma:showField="CatchAllData" ma:web="c4de5d75-1582-4e67-b568-abc7a441431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EDD1AA-D397-487E-8126-7B5DD2884835}">
  <ds:schemaRefs>
    <ds:schemaRef ds:uri="http://schemas.microsoft.com/sharepoint/v3/contenttype/forms"/>
  </ds:schemaRefs>
</ds:datastoreItem>
</file>

<file path=customXml/itemProps2.xml><?xml version="1.0" encoding="utf-8"?>
<ds:datastoreItem xmlns:ds="http://schemas.openxmlformats.org/officeDocument/2006/customXml" ds:itemID="{5DD23331-A2D2-4548-8DD6-4DF1F22645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367a35-a7d8-41b5-935b-36eed5c50725"/>
    <ds:schemaRef ds:uri="c4de5d75-1582-4e67-b568-abc7a44143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3039</TotalTime>
  <Words>303</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Page, Rachel A.</cp:lastModifiedBy>
  <cp:revision>273</cp:revision>
  <cp:lastPrinted>2018-03-20T12:31:18Z</cp:lastPrinted>
  <dcterms:created xsi:type="dcterms:W3CDTF">2017-10-05T17:34:54Z</dcterms:created>
  <dcterms:modified xsi:type="dcterms:W3CDTF">2023-04-28T16:15:10Z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