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601200" cy="7315200"/>
  <p:notesSz cx="7023100" cy="9309100"/>
  <p:defaultTextStyle>
    <a:defPPr>
      <a:defRPr lang="en-US"/>
    </a:defPPr>
    <a:lvl1pPr marL="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83217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66434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49652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3287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416088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99305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82523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65740" algn="l" defTabSz="9664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640000"/>
    <a:srgbClr val="7E0000"/>
    <a:srgbClr val="B00000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395" autoAdjust="0"/>
  </p:normalViewPr>
  <p:slideViewPr>
    <p:cSldViewPr>
      <p:cViewPr varScale="1">
        <p:scale>
          <a:sx n="105" d="100"/>
          <a:sy n="105" d="100"/>
        </p:scale>
        <p:origin x="1566" y="108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E7225E14-DF83-4C2F-A90C-8FA7A8630C78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0788" y="698500"/>
            <a:ext cx="45815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41D8CD62-83A9-4818-89F0-153588BC9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3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3217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6434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9652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3287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16088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99305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2523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5740" algn="l" defTabSz="9664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698500"/>
            <a:ext cx="4581525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ability to tune the spin-orbit coupling is important for developing 2D topological states and spintronic devices. Through angle-resolved photoemission spectroscopy (ARPES) with micron-sized photon beams, IRG-2 postdoc </a:t>
            </a:r>
            <a:r>
              <a:rPr lang="en-US" sz="13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Jyoti</a:t>
            </a:r>
            <a:r>
              <a:rPr lang="en-US" sz="13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3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Katoch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 worked at the Advanced Light Source to measure electronic band structure of monolayer WS</a:t>
            </a:r>
            <a:r>
              <a:rPr lang="en-US" sz="13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h-BN. Using potassium </a:t>
            </a:r>
            <a:r>
              <a:rPr lang="en-US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adatoms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generate electron doping, she discovered a strong tuning of spin-splitting of the WS</a:t>
            </a:r>
            <a:r>
              <a:rPr lang="en-US" sz="13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valence band (~50% effect, from 430 to 660 </a:t>
            </a:r>
            <a:r>
              <a:rPr lang="en-US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meV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This is the first time such an effect has been observed for a monolayer TMD, and the result was enabled by the </a:t>
            </a:r>
            <a:r>
              <a:rPr lang="en-US" sz="13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ultrasharp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ARPES spectrum obtained by stacking the WS</a:t>
            </a:r>
            <a:r>
              <a:rPr lang="en-US" sz="13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3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onto a flat h-BN flake. The band gap is also found to be renormalized. Tuning of the band structure depends on electron density and is believed to originate from strong Coulomb </a:t>
            </a:r>
            <a:r>
              <a:rPr lang="en-US" sz="13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interactions.</a:t>
            </a:r>
            <a:endParaRPr lang="en-US" sz="13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8CD62-83A9-4818-89F0-153588BC99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638800" y="6827522"/>
            <a:ext cx="3722370" cy="389466"/>
          </a:xfrm>
        </p:spPr>
        <p:txBody>
          <a:bodyPr/>
          <a:lstStyle/>
          <a:p>
            <a:r>
              <a:rPr lang="en-US" smtClean="0"/>
              <a:t>Center for Emergent Materials—an NSF MRSEC</a:t>
            </a:r>
          </a:p>
          <a:p>
            <a:r>
              <a:rPr lang="en-US" smtClean="0"/>
              <a:t>Award Number DMR-0820414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40030" y="1219200"/>
            <a:ext cx="9121140" cy="406400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40030" y="1788160"/>
            <a:ext cx="9121140" cy="50393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 i="1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680710" y="1869440"/>
            <a:ext cx="3600450" cy="28448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40030" y="6827520"/>
            <a:ext cx="3440430" cy="406400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50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0030" y="731520"/>
            <a:ext cx="9121140" cy="568960"/>
          </a:xfrm>
          <a:prstGeom prst="rect">
            <a:avLst/>
          </a:prstGeom>
        </p:spPr>
        <p:txBody>
          <a:bodyPr vert="horz" lIns="96643" tIns="48322" rIns="96643" bIns="48322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030" y="2113280"/>
            <a:ext cx="9121140" cy="47142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0200" y="6827522"/>
            <a:ext cx="3950970" cy="389466"/>
          </a:xfrm>
          <a:prstGeom prst="rect">
            <a:avLst/>
          </a:prstGeom>
        </p:spPr>
        <p:txBody>
          <a:bodyPr vert="horz" lIns="96643" tIns="48322" rIns="96643" bIns="4832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Center for Emergent Materials—an NSF MRSEC</a:t>
            </a:r>
          </a:p>
          <a:p>
            <a:r>
              <a:rPr lang="en-US" dirty="0" smtClean="0"/>
              <a:t>Award Number DMR-0820414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601200" cy="487680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3" tIns="48322" rIns="96643" bIns="48322"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17" y="-8576"/>
            <a:ext cx="481614" cy="49208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10800000" flipV="1">
            <a:off x="0" y="487683"/>
            <a:ext cx="9601200" cy="135285"/>
          </a:xfrm>
          <a:prstGeom prst="rect">
            <a:avLst/>
          </a:prstGeom>
          <a:solidFill>
            <a:srgbClr val="999999"/>
          </a:solidFill>
          <a:ln>
            <a:solidFill>
              <a:srgbClr val="99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43" tIns="48322" rIns="96643" bIns="48322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a typeface="Gulim" pitchFamily="34" charset="-127"/>
                <a:cs typeface="Meiryo" pitchFamily="34" charset="-128"/>
              </a:rPr>
              <a:t>The Ohio State University							http://cem.osu.edu</a:t>
            </a:r>
            <a:endParaRPr lang="en-US" sz="1200" b="1" dirty="0">
              <a:solidFill>
                <a:schemeClr val="bg1"/>
              </a:solidFill>
              <a:ea typeface="Gulim" pitchFamily="34" charset="-127"/>
              <a:cs typeface="Meiryo" pitchFamily="34" charset="-128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00249" y="-135977"/>
            <a:ext cx="1840231" cy="755079"/>
          </a:xfrm>
          <a:prstGeom prst="rect">
            <a:avLst/>
          </a:prstGeom>
          <a:noFill/>
          <a:effectLst/>
        </p:spPr>
        <p:txBody>
          <a:bodyPr vert="horz" wrap="square" lIns="96643" tIns="48322" rIns="96643" bIns="48322" rtlCol="0">
            <a:spAutoFit/>
            <a:scene3d>
              <a:camera prst="orthographicFront"/>
              <a:lightRig rig="contrasting" dir="t"/>
            </a:scene3d>
            <a:sp3d prstMaterial="translucentPowder"/>
          </a:bodyPr>
          <a:lstStyle/>
          <a:p>
            <a:pPr algn="ctr"/>
            <a:r>
              <a:rPr lang="en-US" sz="4300" dirty="0" smtClean="0">
                <a:solidFill>
                  <a:srgbClr val="B00000"/>
                </a:solidFill>
                <a:ea typeface="Gulim" pitchFamily="34" charset="-127"/>
                <a:cs typeface="Meiryo" pitchFamily="34" charset="-128"/>
              </a:rPr>
              <a:t>CEM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686562" y="188658"/>
            <a:ext cx="4228077" cy="374587"/>
          </a:xfrm>
          <a:prstGeom prst="rect">
            <a:avLst/>
          </a:prstGeom>
          <a:noFill/>
        </p:spPr>
        <p:txBody>
          <a:bodyPr wrap="square" lIns="96643" tIns="48322" rIns="96643" bIns="48322" rtlCol="0" anchor="ctr">
            <a:spAutoFit/>
          </a:bodyPr>
          <a:lstStyle/>
          <a:p>
            <a:pPr algn="ctr"/>
            <a:r>
              <a:rPr lang="en-US" b="1" cap="small" dirty="0" smtClean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ea typeface="Gulim" pitchFamily="34" charset="-127"/>
                <a:cs typeface="Meiryo" pitchFamily="34" charset="-128"/>
              </a:rPr>
              <a:t>Center for Emergent Materials</a:t>
            </a:r>
            <a:endParaRPr lang="en-US" b="1" cap="small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ea typeface="Gulim" pitchFamily="34" charset="-127"/>
              <a:cs typeface="Meiryo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728"/>
            <a:ext cx="848341" cy="38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6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66434" rtl="0" eaLnBrk="1" latinLnBrk="0" hangingPunct="1">
        <a:spcBef>
          <a:spcPct val="0"/>
        </a:spcBef>
        <a:buNone/>
        <a:defRPr sz="2900" b="1" kern="1200">
          <a:solidFill>
            <a:srgbClr val="990000"/>
          </a:solidFill>
          <a:latin typeface="+mj-lt"/>
          <a:ea typeface="+mj-ea"/>
          <a:cs typeface="+mj-cs"/>
        </a:defRPr>
      </a:lvl1pPr>
    </p:titleStyle>
    <p:bodyStyle>
      <a:lvl1pPr marL="362413" indent="-362413" algn="l" defTabSz="9664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85229" indent="-302012" algn="l" defTabSz="96643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044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261" indent="-241609" algn="l" defTabSz="966434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174478" indent="-241609" algn="l" defTabSz="96643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657696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40914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132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07349" indent="-241609" algn="l" defTabSz="9664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3217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6434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652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287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088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305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82523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65740" algn="l" defTabSz="9664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" y="838200"/>
            <a:ext cx="9121140" cy="568960"/>
          </a:xfrm>
        </p:spPr>
        <p:txBody>
          <a:bodyPr/>
          <a:lstStyle/>
          <a:p>
            <a:r>
              <a:rPr lang="en-US" dirty="0" smtClean="0"/>
              <a:t>Control of Spin-Orbit Splitting in 2D Semiconductors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Center for Emergent Materials—an NSF MRSEC</a:t>
            </a:r>
          </a:p>
          <a:p>
            <a:r>
              <a:rPr lang="en-US" dirty="0" smtClean="0"/>
              <a:t>Award Number DMR</a:t>
            </a:r>
            <a:r>
              <a:rPr lang="en-US" dirty="0"/>
              <a:t>-1420451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44384" y="1348013"/>
            <a:ext cx="9121140" cy="406400"/>
          </a:xfrm>
        </p:spPr>
        <p:txBody>
          <a:bodyPr/>
          <a:lstStyle/>
          <a:p>
            <a:r>
              <a:rPr lang="en-US" sz="2400" dirty="0" smtClean="0"/>
              <a:t>Probing and manipulating electronic band structures of 2D materials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40030" y="2016760"/>
            <a:ext cx="5398770" cy="461264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Postdoctoral researcher Jyoti Katoch leads IRG-2 efforts using angle-resolved photoemission spectroscopy (ARPES) at the Advanced Light Source to investigate electronic band structures of novel 2D materials and heterostructures.</a:t>
            </a:r>
          </a:p>
          <a:p>
            <a:r>
              <a:rPr lang="en-US" sz="2400" dirty="0" smtClean="0"/>
              <a:t>Discovered the ability to tune the valence band spin-orbit splitting of monolayer WS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 2D semiconductor, using electron doping by potassium </a:t>
            </a:r>
            <a:r>
              <a:rPr lang="en-US" sz="2400" dirty="0" err="1" smtClean="0"/>
              <a:t>adatoms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Ultrasharp</a:t>
            </a:r>
            <a:r>
              <a:rPr lang="en-US" sz="2400" dirty="0" smtClean="0"/>
              <a:t> ARPES spectra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are obtained when 2D materials are placed on flat h-BN flakes instead of oxide substrates.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40030" y="6810588"/>
            <a:ext cx="3440430" cy="406400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R. Kawakami, J. Goldberger, W. </a:t>
            </a:r>
            <a:r>
              <a:rPr lang="en-US" sz="1200" b="1" dirty="0" err="1" smtClean="0"/>
              <a:t>Windl</a:t>
            </a:r>
            <a:endParaRPr lang="en-US" sz="1200" b="1" dirty="0" smtClean="0"/>
          </a:p>
          <a:p>
            <a:r>
              <a:rPr lang="en-US" sz="1200" dirty="0" smtClean="0"/>
              <a:t>The Ohio State University</a:t>
            </a:r>
            <a:endParaRPr lang="en-US" sz="1200" dirty="0"/>
          </a:p>
        </p:txBody>
      </p:sp>
      <p:pic>
        <p:nvPicPr>
          <p:cNvPr id="9" name="Picture Placeholder 8" descr="Monolayer WS2 on h-BN&#10;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" b="906"/>
          <a:stretch>
            <a:fillRect/>
          </a:stretch>
        </p:blipFill>
        <p:spPr>
          <a:xfrm>
            <a:off x="5715000" y="2335590"/>
            <a:ext cx="3600450" cy="2844800"/>
          </a:xfrm>
        </p:spPr>
      </p:pic>
      <p:sp>
        <p:nvSpPr>
          <p:cNvPr id="6" name="TextBox 5"/>
          <p:cNvSpPr txBox="1"/>
          <p:nvPr/>
        </p:nvSpPr>
        <p:spPr>
          <a:xfrm>
            <a:off x="6161104" y="1905000"/>
            <a:ext cx="2708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Monolayer WS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on h-BN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1" y="5334000"/>
            <a:ext cx="3428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S</a:t>
            </a:r>
            <a:r>
              <a:rPr lang="en-US" sz="1200" dirty="0"/>
              <a:t>. </a:t>
            </a:r>
            <a:r>
              <a:rPr lang="en-US" sz="1200" dirty="0" err="1" smtClean="0"/>
              <a:t>Ulstrup</a:t>
            </a:r>
            <a:r>
              <a:rPr lang="en-US" sz="1200" dirty="0" smtClean="0"/>
              <a:t> et </a:t>
            </a:r>
            <a:r>
              <a:rPr lang="en-US" sz="1200" dirty="0" smtClean="0"/>
              <a:t>al.</a:t>
            </a:r>
            <a:r>
              <a:rPr lang="en-US" sz="1200" dirty="0"/>
              <a:t> “Spatially Resolved Electronic Properties of Single-Layer WS2 on Transition Metal Oxides.” </a:t>
            </a:r>
            <a:r>
              <a:rPr lang="en-US" sz="1200" i="1" dirty="0"/>
              <a:t>ACS Nano</a:t>
            </a:r>
            <a:r>
              <a:rPr lang="en-US" sz="1200" dirty="0"/>
              <a:t>, </a:t>
            </a:r>
            <a:r>
              <a:rPr lang="en-US" sz="1200" b="1" dirty="0"/>
              <a:t>10</a:t>
            </a:r>
            <a:r>
              <a:rPr lang="en-US" sz="1200" dirty="0"/>
              <a:t>, 11 (2016</a:t>
            </a:r>
            <a:r>
              <a:rPr lang="en-US" sz="1200" dirty="0" smtClean="0"/>
              <a:t>).</a:t>
            </a:r>
          </a:p>
          <a:p>
            <a:r>
              <a:rPr lang="en-US" sz="1200" dirty="0" smtClean="0"/>
              <a:t>J. Katoch et al.</a:t>
            </a:r>
            <a:r>
              <a:rPr lang="en-US" sz="1200" dirty="0"/>
              <a:t> “Giant spin-splitting and gap renormalization driven by </a:t>
            </a:r>
            <a:r>
              <a:rPr lang="en-US" sz="1200" dirty="0" err="1"/>
              <a:t>trions</a:t>
            </a:r>
            <a:r>
              <a:rPr lang="en-US" sz="1200" dirty="0"/>
              <a:t> in single-layer WS2/h-BN </a:t>
            </a:r>
            <a:r>
              <a:rPr lang="en-US" sz="1200" dirty="0" err="1" smtClean="0"/>
              <a:t>heterostructures</a:t>
            </a:r>
            <a:r>
              <a:rPr lang="en-US" sz="1200" dirty="0" smtClean="0"/>
              <a:t>.</a:t>
            </a:r>
            <a:r>
              <a:rPr lang="en-US" sz="1200" smtClean="0"/>
              <a:t>” </a:t>
            </a:r>
            <a:r>
              <a:rPr lang="en-US" sz="1200" dirty="0" smtClean="0"/>
              <a:t>arXiv:1705.04866.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135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M Site Vis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3418</TotalTime>
  <Words>275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Gulim</vt:lpstr>
      <vt:lpstr>Meiryo</vt:lpstr>
      <vt:lpstr>CEM Site Visit</vt:lpstr>
      <vt:lpstr>Control of Spin-Orbit Splitting in 2D Semiconductors</vt:lpstr>
    </vt:vector>
  </TitlesOfParts>
  <Company>Ohio State University 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Arend</dc:creator>
  <cp:lastModifiedBy>Rachel Page</cp:lastModifiedBy>
  <cp:revision>118</cp:revision>
  <cp:lastPrinted>2014-03-19T19:31:12Z</cp:lastPrinted>
  <dcterms:created xsi:type="dcterms:W3CDTF">2016-04-10T20:52:09Z</dcterms:created>
  <dcterms:modified xsi:type="dcterms:W3CDTF">2017-05-16T14:02:37Z</dcterms:modified>
</cp:coreProperties>
</file>